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96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330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53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417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68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13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41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47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36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332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6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EEC37-8289-4786-943D-E7C8E86C89E7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13A16-F338-4BE7-B20B-4FB50D22F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94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REHABİLİTASYON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Yaşlılarda Yaşam </a:t>
            </a:r>
            <a:r>
              <a:rPr lang="tr-TR" dirty="0" smtClean="0"/>
              <a:t>Kalitesi-devamı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407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Devam…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tr-TR" dirty="0" smtClean="0"/>
              <a:t>5. Uygun koşullarda bir konutta yaşamak</a:t>
            </a:r>
          </a:p>
          <a:p>
            <a:pPr marL="457200" lvl="1" indent="0">
              <a:buNone/>
            </a:pPr>
            <a:r>
              <a:rPr lang="tr-TR" dirty="0" smtClean="0"/>
              <a:t>6. Olumlu bakış açısına ve psikolojik mutluluğa sahip olmak</a:t>
            </a:r>
          </a:p>
          <a:p>
            <a:pPr marL="457200" lvl="1" indent="0">
              <a:buNone/>
            </a:pPr>
            <a:r>
              <a:rPr lang="tr-TR" dirty="0" smtClean="0"/>
              <a:t>7. Yeterli düzeyde gelir ve </a:t>
            </a:r>
          </a:p>
          <a:p>
            <a:pPr marL="457200" lvl="1" indent="0">
              <a:buNone/>
            </a:pPr>
            <a:r>
              <a:rPr lang="tr-TR" dirty="0" smtClean="0"/>
              <a:t>8. Bağımsız ve özerk bir yaşam sürdürebilmek</a:t>
            </a:r>
          </a:p>
          <a:p>
            <a:pPr algn="just"/>
            <a:r>
              <a:rPr lang="tr-TR" dirty="0" smtClean="0"/>
              <a:t>Yaşam kalitesinin bu ölçütleri yaşlılara yönelik sosyal politikaların çerçevesini oluşturmaktadır ya da oluşturmalıdır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483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Can, F. </a:t>
            </a:r>
            <a:r>
              <a:rPr lang="tr-TR" dirty="0">
                <a:solidFill>
                  <a:prstClr val="black"/>
                </a:solidFill>
              </a:rPr>
              <a:t>(2018), </a:t>
            </a:r>
            <a:r>
              <a:rPr lang="tr-TR" i="1" dirty="0" smtClean="0">
                <a:solidFill>
                  <a:prstClr val="black"/>
                </a:solidFill>
              </a:rPr>
              <a:t>«Yaşlılarda Yaşam Kalitesi»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>
                <a:solidFill>
                  <a:prstClr val="black"/>
                </a:solidFill>
              </a:rPr>
              <a:t>E. </a:t>
            </a:r>
            <a:r>
              <a:rPr lang="tr-TR" dirty="0" err="1">
                <a:solidFill>
                  <a:prstClr val="black"/>
                </a:solidFill>
              </a:rPr>
              <a:t>Özmete</a:t>
            </a:r>
            <a:r>
              <a:rPr lang="tr-TR" dirty="0">
                <a:solidFill>
                  <a:prstClr val="black"/>
                </a:solidFill>
              </a:rPr>
              <a:t>&amp; G. Baştuğ (Ed.) Yaşlılarda Psikolojik ve Sosyal Rehabilitasyon, s. </a:t>
            </a:r>
            <a:r>
              <a:rPr lang="tr-TR" dirty="0" smtClean="0">
                <a:solidFill>
                  <a:prstClr val="black"/>
                </a:solidFill>
              </a:rPr>
              <a:t>106-121, </a:t>
            </a:r>
            <a:r>
              <a:rPr lang="tr-TR" dirty="0">
                <a:solidFill>
                  <a:prstClr val="black"/>
                </a:solidFill>
              </a:rPr>
              <a:t>Hedef CS Basın Yayın, Ankara.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1953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00B050"/>
                </a:solidFill>
              </a:rPr>
              <a:t>Yaşlılık döneminde olumsuz etkisi olan en temel sorunlar</a:t>
            </a:r>
            <a:endParaRPr lang="tr-TR" sz="3600" b="1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tr-TR" dirty="0" smtClean="0"/>
              <a:t>Kronik hastalıklar</a:t>
            </a:r>
          </a:p>
          <a:p>
            <a:pPr marL="514350" indent="-514350" algn="just">
              <a:buAutoNum type="arabicPeriod"/>
            </a:pPr>
            <a:r>
              <a:rPr lang="tr-TR" dirty="0" smtClean="0"/>
              <a:t>Düşme</a:t>
            </a:r>
          </a:p>
          <a:p>
            <a:pPr marL="514350" indent="-514350" algn="just">
              <a:buAutoNum type="arabicPeriod"/>
            </a:pPr>
            <a:r>
              <a:rPr lang="tr-TR" dirty="0" smtClean="0"/>
              <a:t>Ağrı</a:t>
            </a:r>
          </a:p>
          <a:p>
            <a:pPr marL="514350" indent="-514350" algn="just">
              <a:buAutoNum type="arabicPeriod"/>
            </a:pPr>
            <a:r>
              <a:rPr lang="tr-TR" dirty="0" smtClean="0"/>
              <a:t>Bilişsel bozukluklar</a:t>
            </a:r>
          </a:p>
          <a:p>
            <a:pPr marL="514350" indent="-514350" algn="just">
              <a:buAutoNum type="arabicPeriod"/>
            </a:pPr>
            <a:r>
              <a:rPr lang="tr-TR" dirty="0" smtClean="0"/>
              <a:t>Yalnızlık ve sosyal izolasyondur.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3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smtClean="0">
                <a:solidFill>
                  <a:srgbClr val="00B0F0"/>
                </a:solidFill>
              </a:rPr>
              <a:t>*Yaşlılarda </a:t>
            </a:r>
            <a:r>
              <a:rPr lang="tr-TR" sz="3600" b="1" dirty="0" smtClean="0">
                <a:solidFill>
                  <a:srgbClr val="00B0F0"/>
                </a:solidFill>
              </a:rPr>
              <a:t>Yaşam Kalitesinin Yükseltilmesi</a:t>
            </a:r>
            <a:endParaRPr lang="tr-TR" sz="3600" b="1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u="sng" dirty="0" smtClean="0"/>
              <a:t>Aktif </a:t>
            </a:r>
            <a:r>
              <a:rPr lang="tr-TR" dirty="0" smtClean="0"/>
              <a:t>ve </a:t>
            </a:r>
            <a:r>
              <a:rPr lang="tr-TR" u="sng" dirty="0" smtClean="0"/>
              <a:t>başarılı</a:t>
            </a:r>
            <a:r>
              <a:rPr lang="tr-TR" dirty="0" smtClean="0"/>
              <a:t> yaşlanma süreci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</a:p>
          <a:p>
            <a:pPr marL="0" indent="0" algn="just">
              <a:buNone/>
            </a:pPr>
            <a:r>
              <a:rPr lang="tr-TR" b="1" dirty="0" smtClean="0">
                <a:sym typeface="Wingdings" panose="05000000000000000000" pitchFamily="2" charset="2"/>
              </a:rPr>
              <a:t>Aktif yaşlanma: </a:t>
            </a:r>
            <a:r>
              <a:rPr lang="tr-TR" dirty="0" smtClean="0">
                <a:sym typeface="Wingdings" panose="05000000000000000000" pitchFamily="2" charset="2"/>
              </a:rPr>
              <a:t>İnsanların yaşlandıkça yaşam kalitelerini iyileştirmek amacıyla </a:t>
            </a: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sağlık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topluma katılım</a:t>
            </a:r>
            <a:r>
              <a:rPr lang="tr-TR" dirty="0" smtClean="0">
                <a:sym typeface="Wingdings" panose="05000000000000000000" pitchFamily="2" charset="2"/>
              </a:rPr>
              <a:t> ve </a:t>
            </a: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güvenlik</a:t>
            </a:r>
            <a:r>
              <a:rPr lang="tr-TR" dirty="0" smtClean="0">
                <a:sym typeface="Wingdings" panose="05000000000000000000" pitchFamily="2" charset="2"/>
              </a:rPr>
              <a:t> alanındaki fırsatları yükseltme süreci. (DSÖ, 2002)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7867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>
                <a:solidFill>
                  <a:srgbClr val="0070C0"/>
                </a:solidFill>
              </a:rPr>
              <a:t>Rowe</a:t>
            </a:r>
            <a:r>
              <a:rPr lang="tr-TR" sz="3200" b="1" dirty="0" smtClean="0">
                <a:solidFill>
                  <a:srgbClr val="0070C0"/>
                </a:solidFill>
              </a:rPr>
              <a:t> ve </a:t>
            </a:r>
            <a:r>
              <a:rPr lang="tr-TR" sz="3200" b="1" dirty="0" err="1" smtClean="0">
                <a:solidFill>
                  <a:srgbClr val="0070C0"/>
                </a:solidFill>
              </a:rPr>
              <a:t>Kahn’ın</a:t>
            </a:r>
            <a:r>
              <a:rPr lang="tr-TR" sz="3200" b="1" dirty="0" smtClean="0">
                <a:solidFill>
                  <a:srgbClr val="0070C0"/>
                </a:solidFill>
              </a:rPr>
              <a:t> (1997) </a:t>
            </a:r>
            <a:r>
              <a:rPr lang="tr-TR" sz="3200" b="1" u="sng" dirty="0" smtClean="0">
                <a:solidFill>
                  <a:srgbClr val="0070C0"/>
                </a:solidFill>
              </a:rPr>
              <a:t>Başarılı Yaşlanma</a:t>
            </a:r>
            <a:r>
              <a:rPr lang="tr-TR" sz="3200" b="1" dirty="0" smtClean="0">
                <a:solidFill>
                  <a:srgbClr val="0070C0"/>
                </a:solidFill>
              </a:rPr>
              <a:t> Modeli</a:t>
            </a:r>
            <a:endParaRPr lang="tr-TR" sz="3200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 model, 3 ana bileşenden bahseder. Bunlar:</a:t>
            </a:r>
          </a:p>
          <a:p>
            <a:pPr marL="457200" lvl="1" indent="0" algn="just">
              <a:buNone/>
            </a:pPr>
            <a:r>
              <a:rPr lang="tr-TR" dirty="0" smtClean="0"/>
              <a:t>1. Hastalık ya da hastalığa bağlı engelliliğin olmaması,</a:t>
            </a:r>
          </a:p>
          <a:p>
            <a:pPr marL="457200" lvl="1" indent="0" algn="just">
              <a:buNone/>
            </a:pPr>
            <a:r>
              <a:rPr lang="tr-TR" dirty="0" smtClean="0"/>
              <a:t>2.  Yüksek bilişsel ve fiziksel kapasite,</a:t>
            </a:r>
          </a:p>
          <a:p>
            <a:pPr marL="457200" lvl="1" indent="0" algn="just">
              <a:buNone/>
            </a:pPr>
            <a:r>
              <a:rPr lang="tr-TR" dirty="0" smtClean="0"/>
              <a:t>3.  Yaşamla aktif etkileşim.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363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1. Hastalık ya da hastalığa bağlı özürlülüğün olmaması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Fiziksel hareketsizlik</a:t>
            </a:r>
          </a:p>
          <a:p>
            <a:pPr algn="just"/>
            <a:r>
              <a:rPr lang="tr-TR" dirty="0" smtClean="0"/>
              <a:t>Tütün kullanımı</a:t>
            </a:r>
          </a:p>
          <a:p>
            <a:pPr algn="just"/>
            <a:r>
              <a:rPr lang="tr-TR" dirty="0" smtClean="0"/>
              <a:t>Kötü beslenme ve </a:t>
            </a:r>
          </a:p>
          <a:p>
            <a:pPr algn="just"/>
            <a:r>
              <a:rPr lang="tr-TR" dirty="0" smtClean="0"/>
              <a:t>Madde kullanımı gibi</a:t>
            </a:r>
          </a:p>
          <a:p>
            <a:pPr marL="0" indent="0" algn="just">
              <a:buNone/>
            </a:pPr>
            <a:r>
              <a:rPr lang="tr-TR" dirty="0" smtClean="0"/>
              <a:t>Yaşam davranışlarında iyileştirmeler yapılması, ileri yaşla artan işlevsel sınırlamaları önleyerek daha sağlıklı ve daha bağımsız bir yaşlanma sağlanabilir.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78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2. Yüksek Bilişsel ve Fiziksel Kapasite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Bilişsel ve fiziksel kapasite mümkün olan en üst düzeye çıkarılmalıdır.</a:t>
            </a:r>
          </a:p>
          <a:p>
            <a:pPr algn="just"/>
            <a:r>
              <a:rPr lang="tr-TR" u="sng" dirty="0" smtClean="0"/>
              <a:t>İleri yaş döneminde bilişsel işlevselliğin temel göstergesi: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0070C0"/>
                </a:solidFill>
              </a:rPr>
              <a:t>öğrenme</a:t>
            </a:r>
            <a:r>
              <a:rPr lang="tr-TR" dirty="0" smtClean="0"/>
              <a:t> ve </a:t>
            </a:r>
            <a:r>
              <a:rPr lang="tr-TR" dirty="0" smtClean="0">
                <a:solidFill>
                  <a:srgbClr val="0070C0"/>
                </a:solidFill>
              </a:rPr>
              <a:t>yakın bellek kapasitesi </a:t>
            </a:r>
            <a:r>
              <a:rPr lang="tr-TR" dirty="0" smtClean="0"/>
              <a:t>(!)</a:t>
            </a:r>
          </a:p>
          <a:p>
            <a:pPr algn="just"/>
            <a:r>
              <a:rPr lang="tr-TR" u="sng" dirty="0" smtClean="0"/>
              <a:t>Fiziksel işlevselliğin temel göstergesi: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0070C0"/>
                </a:solidFill>
              </a:rPr>
              <a:t>GYA</a:t>
            </a:r>
            <a:r>
              <a:rPr lang="tr-TR" dirty="0" smtClean="0"/>
              <a:t> yerine getirirken herhangi bir güçlükle karşılaşmamaktır.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68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solidFill>
                  <a:srgbClr val="00B050"/>
                </a:solidFill>
              </a:rPr>
              <a:t>Eğitim</a:t>
            </a:r>
          </a:p>
          <a:p>
            <a:pPr algn="just"/>
            <a:r>
              <a:rPr lang="tr-TR" dirty="0" smtClean="0">
                <a:solidFill>
                  <a:srgbClr val="00B050"/>
                </a:solidFill>
              </a:rPr>
              <a:t>Evde ve çevrede aktif olma </a:t>
            </a:r>
            <a:r>
              <a:rPr lang="tr-TR" dirty="0" smtClean="0"/>
              <a:t>ve</a:t>
            </a:r>
          </a:p>
          <a:p>
            <a:pPr algn="just"/>
            <a:r>
              <a:rPr lang="tr-TR" dirty="0" smtClean="0">
                <a:solidFill>
                  <a:srgbClr val="00B050"/>
                </a:solidFill>
              </a:rPr>
              <a:t>Öz yeterlilik</a:t>
            </a:r>
          </a:p>
          <a:p>
            <a:pPr marL="0" indent="0" algn="just">
              <a:buNone/>
            </a:pPr>
            <a:r>
              <a:rPr lang="tr-TR" dirty="0" smtClean="0"/>
              <a:t>Bellek işlevlerinin ve bilişsel kapasitenin yaşlılıkta korunması ve sürdürülmesinde etkili olan etmenlerdir.</a:t>
            </a:r>
          </a:p>
          <a:p>
            <a:pPr algn="just"/>
            <a:r>
              <a:rPr lang="tr-TR" dirty="0" smtClean="0"/>
              <a:t>Ayrıca fiziksel aktivite ve düzenli egzersiz bellek işlevlerinin korunması ve geliştirilmesinde fayda sağlar.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1073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3. Yaşama Aktif Katılım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Sosyal ilişkilerin ve üretkenliğin sürdürülmesi anlamına gelmektedir.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339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Sonuç yerine…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Yaşlılık döneminde iyi bir yaşam kalitesinin ölçütleri:</a:t>
            </a:r>
          </a:p>
          <a:p>
            <a:pPr marL="971550" lvl="1" indent="-514350" algn="just">
              <a:buAutoNum type="arabicPeriod"/>
            </a:pPr>
            <a:r>
              <a:rPr lang="tr-TR" dirty="0" smtClean="0"/>
              <a:t>Sağlıklı olmak</a:t>
            </a:r>
          </a:p>
          <a:p>
            <a:pPr marL="971550" lvl="1" indent="-514350" algn="just">
              <a:buAutoNum type="arabicPeriod"/>
            </a:pPr>
            <a:r>
              <a:rPr lang="tr-TR" dirty="0" smtClean="0"/>
              <a:t>Yüksek işlevsellik ve fiziksel kapasiteye sahip olmak</a:t>
            </a:r>
          </a:p>
          <a:p>
            <a:pPr marL="971550" lvl="1" indent="-514350" algn="just">
              <a:buAutoNum type="arabicPeriod"/>
            </a:pPr>
            <a:r>
              <a:rPr lang="tr-TR" dirty="0" smtClean="0"/>
              <a:t>Aile, arkadaşlar ve komşularla iyi sosyal ilişkilere sahip olmak</a:t>
            </a:r>
          </a:p>
          <a:p>
            <a:pPr marL="971550" lvl="1" indent="-514350" algn="just">
              <a:buAutoNum type="arabicPeriod"/>
            </a:pPr>
            <a:r>
              <a:rPr lang="tr-TR" dirty="0" smtClean="0"/>
              <a:t>Sosyal rollere sahip olmak ve sosyal faaliyetlere katılmak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315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361</Words>
  <Application>Microsoft Office PowerPoint</Application>
  <PresentationFormat>Ekran Gösterisi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SOSYAL REHABİLİTASYON</vt:lpstr>
      <vt:lpstr>Yaşlılık döneminde olumsuz etkisi olan en temel sorunlar</vt:lpstr>
      <vt:lpstr>*Yaşlılarda Yaşam Kalitesinin Yükseltilmesi</vt:lpstr>
      <vt:lpstr>Rowe ve Kahn’ın (1997) Başarılı Yaşlanma Modeli</vt:lpstr>
      <vt:lpstr>1. Hastalık ya da hastalığa bağlı özürlülüğün olmaması</vt:lpstr>
      <vt:lpstr>2. Yüksek Bilişsel ve Fiziksel Kapasite</vt:lpstr>
      <vt:lpstr>PowerPoint Sunusu</vt:lpstr>
      <vt:lpstr>3. Yaşama Aktif Katılım</vt:lpstr>
      <vt:lpstr>Sonuç yerine…</vt:lpstr>
      <vt:lpstr>Devam…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Toshıba</cp:lastModifiedBy>
  <cp:revision>3</cp:revision>
  <dcterms:created xsi:type="dcterms:W3CDTF">2020-03-31T08:07:38Z</dcterms:created>
  <dcterms:modified xsi:type="dcterms:W3CDTF">2020-03-31T08:13:35Z</dcterms:modified>
</cp:coreProperties>
</file>