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3" d="100"/>
          <a:sy n="123" d="100"/>
        </p:scale>
        <p:origin x="-7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752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3974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165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48531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0236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684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993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3950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76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301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F419B6D-BC3C-4F50-926B-7749B74FACA2}" type="datetimeFigureOut">
              <a:rPr lang="tr-TR" smtClean="0"/>
              <a:t>25.06.2018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C1C04D6-3B06-4505-B380-D58ADD9E1EB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482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Siyaset Bilimi 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10. Hafta: Kültür </a:t>
            </a:r>
            <a:r>
              <a:rPr lang="tr-TR" smtClean="0"/>
              <a:t>&amp; kimlik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9825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Kimlik kavrayışları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Psikolojik yaklaşımlar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Sembolik </a:t>
            </a:r>
            <a:r>
              <a:rPr lang="tr-TR" sz="2600" dirty="0" err="1" smtClean="0"/>
              <a:t>etkileşimcilik</a:t>
            </a:r>
            <a:endParaRPr lang="tr-TR" sz="2600" dirty="0" smtClean="0"/>
          </a:p>
          <a:p>
            <a:pPr lvl="1"/>
            <a:endParaRPr lang="tr-TR" sz="2600" dirty="0" smtClean="0"/>
          </a:p>
          <a:p>
            <a:pPr lvl="1"/>
            <a:r>
              <a:rPr lang="tr-TR" sz="2600" dirty="0" smtClean="0"/>
              <a:t>Toplumsal kimlik teorisi</a:t>
            </a:r>
          </a:p>
          <a:p>
            <a:pPr lvl="1"/>
            <a:endParaRPr lang="tr-TR" sz="2600" dirty="0" smtClean="0"/>
          </a:p>
          <a:p>
            <a:pPr lvl="1"/>
            <a:r>
              <a:rPr lang="tr-TR" sz="2600" dirty="0" err="1" smtClean="0"/>
              <a:t>Söylemsel</a:t>
            </a:r>
            <a:r>
              <a:rPr lang="tr-TR" sz="2600" dirty="0" smtClean="0"/>
              <a:t> kimlik inşası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336329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Kimlik siyaseti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1960-70’lerde yeni toplumsal hareketler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Sosyalist blokun çözülüşü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Modernist</a:t>
            </a:r>
            <a:r>
              <a:rPr lang="tr-TR" sz="2600" dirty="0" smtClean="0"/>
              <a:t> evrenselciliğe karşı </a:t>
            </a:r>
            <a:r>
              <a:rPr lang="tr-TR" sz="2600" dirty="0" err="1" smtClean="0"/>
              <a:t>postmodern</a:t>
            </a:r>
            <a:r>
              <a:rPr lang="tr-TR" sz="2600" dirty="0" smtClean="0"/>
              <a:t> </a:t>
            </a:r>
            <a:r>
              <a:rPr lang="tr-TR" sz="2600" dirty="0" err="1" smtClean="0"/>
              <a:t>tikelcilik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Çoğulcu toplum söylemi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Etnik/dinsel ayrılıklar, azınlık sorunları, ayrılıkçı hareketler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6051510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Kimlik siyasetine yönelik eleştiriler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Ellen </a:t>
            </a:r>
            <a:r>
              <a:rPr lang="tr-TR" sz="2600" dirty="0" err="1" smtClean="0"/>
              <a:t>Meiksins</a:t>
            </a:r>
            <a:r>
              <a:rPr lang="tr-TR" sz="2600" dirty="0" smtClean="0"/>
              <a:t> </a:t>
            </a:r>
            <a:r>
              <a:rPr lang="tr-TR" sz="2600" dirty="0" err="1" smtClean="0"/>
              <a:t>Wood</a:t>
            </a:r>
            <a:r>
              <a:rPr lang="tr-TR" sz="2600" dirty="0" smtClean="0"/>
              <a:t>: kimlik siyaseti özneleri toplumsal ve maddi bağlamdan koparır; sınıf temelli bir siyaset önerisi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Terry </a:t>
            </a:r>
            <a:r>
              <a:rPr lang="tr-TR" sz="2600" dirty="0" err="1" smtClean="0"/>
              <a:t>Eagleton</a:t>
            </a:r>
            <a:r>
              <a:rPr lang="tr-TR" sz="2600" dirty="0" smtClean="0"/>
              <a:t>: işçi sınıfı kapitalist üretim içindeki yeri nedeniyle evrensel özgürleşmenin taşıyıcısıdır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Nancy </a:t>
            </a:r>
            <a:r>
              <a:rPr lang="tr-TR" sz="2600" dirty="0" err="1" smtClean="0"/>
              <a:t>Fraser</a:t>
            </a:r>
            <a:r>
              <a:rPr lang="tr-TR" sz="2600" dirty="0" smtClean="0"/>
              <a:t>: toplumsal/ekonomik eşitsizlik ile kültürel/sembolik eşitsizlik birbirine bağlıdır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533926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Etnik ve dinsel kimlik tartışmaları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Etnik kimlik tarihsel kolektif deneyimle mi yoksa geçici siyasal stratejilerle mi oluşmuştur?</a:t>
            </a:r>
          </a:p>
          <a:p>
            <a:pPr lvl="2"/>
            <a:r>
              <a:rPr lang="tr-TR" sz="2200" dirty="0" err="1" smtClean="0"/>
              <a:t>İlkselciler</a:t>
            </a:r>
            <a:r>
              <a:rPr lang="tr-TR" sz="2200" dirty="0" smtClean="0"/>
              <a:t> vs. </a:t>
            </a:r>
            <a:r>
              <a:rPr lang="tr-TR" sz="2200" dirty="0" err="1" smtClean="0"/>
              <a:t>araçsalcılar</a:t>
            </a:r>
            <a:endParaRPr lang="tr-TR" sz="22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Etnik gruplar bilinçli olarak mı kurulmuştur yoksa kültürel cemaatlerden organik olarak mı gelişmiştir?</a:t>
            </a:r>
          </a:p>
          <a:p>
            <a:pPr lvl="2"/>
            <a:r>
              <a:rPr lang="tr-TR" sz="2200" dirty="0" smtClean="0"/>
              <a:t>İnşacılar vs. </a:t>
            </a:r>
            <a:r>
              <a:rPr lang="tr-TR" sz="2200" smtClean="0"/>
              <a:t>özcüler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849221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Kültürün bütünselliği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tr-TR" sz="2600" dirty="0" smtClean="0"/>
              <a:t>Kültür, siyaset, ekonomi ve ideoloji organik bir bütünlük oluştururlar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Kültür endüstrisi – iktisadi bir süreç içinde değerlendirilen kültür ürünleri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Siyasal kültür – siyasete ilişkin bilgi, tavır, inançlar bütünü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Kültür siyaseti – belli hayat tarzlarının ve sembollerin sahiplenildiği veya dışlandığı siyasal bir süreç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Kültürel ideoloji – bir grubun düşünsel evrenine dahil olanlar ve dışlananlar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947877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Kültür kavramının çoğulluğu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/>
            <a:r>
              <a:rPr lang="tr-TR" sz="2600" dirty="0" smtClean="0"/>
              <a:t>Sosyal sınıf ve statü farkları: «işçi sınıfı kültürü», «burjuva kültürü», «popüler kültür», «kitle kültürü», «yüksek kültür»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Siyasal ideolojiler: «muhafazakâr kültür», «liberal kültür», «sosyalist kültür», «feminist kültür»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Hayat tarzları: «içki kültürü», «yemek kültürü»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Toplumsal tavır ve tepkiler: «direniş kültürü», «biat kültürü»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Ulusal/yerel kültürler: «Türk kültürü», «Ege kültürü»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2938537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Kültürel </a:t>
            </a:r>
            <a:r>
              <a:rPr lang="tr-TR" dirty="0" smtClean="0"/>
              <a:t>Çalışmalar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Birmingham Üniversitesi Çağdaş Kültürel Çalışmalar Merkezi (1964)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Emekçi sınıfların kültürünün toplumsal düzene karşı çıkış veya bağlanma biçimlerinin incelenmesi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err="1" smtClean="0"/>
              <a:t>Stuart</a:t>
            </a:r>
            <a:r>
              <a:rPr lang="tr-TR" sz="2600" dirty="0" smtClean="0"/>
              <a:t> </a:t>
            </a:r>
            <a:r>
              <a:rPr lang="tr-TR" sz="2600" dirty="0" err="1" smtClean="0"/>
              <a:t>Hall</a:t>
            </a:r>
            <a:r>
              <a:rPr lang="tr-TR" sz="2600" dirty="0" smtClean="0"/>
              <a:t>, Richard </a:t>
            </a:r>
            <a:r>
              <a:rPr lang="tr-TR" sz="2600" dirty="0" err="1" smtClean="0"/>
              <a:t>Hoggart</a:t>
            </a:r>
            <a:r>
              <a:rPr lang="tr-TR" sz="2600" dirty="0" smtClean="0"/>
              <a:t>, David </a:t>
            </a:r>
            <a:r>
              <a:rPr lang="tr-TR" sz="2600" dirty="0" err="1" smtClean="0"/>
              <a:t>Morley</a:t>
            </a:r>
            <a:r>
              <a:rPr lang="tr-TR" sz="2600" dirty="0" smtClean="0"/>
              <a:t>, Paul </a:t>
            </a:r>
            <a:r>
              <a:rPr lang="tr-TR" sz="2600" dirty="0" err="1" smtClean="0"/>
              <a:t>Willis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593641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Kültür çözümlemesi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Kültürü farklı düzeylerde çözümlemek mümkündür:</a:t>
            </a:r>
          </a:p>
          <a:p>
            <a:pPr lvl="2"/>
            <a:r>
              <a:rPr lang="nn-NO" sz="2200" dirty="0"/>
              <a:t>Kavram olarak;</a:t>
            </a:r>
          </a:p>
          <a:p>
            <a:pPr lvl="2"/>
            <a:r>
              <a:rPr lang="nn-NO" sz="2200" dirty="0"/>
              <a:t>Yapı olarak;</a:t>
            </a:r>
          </a:p>
          <a:p>
            <a:pPr lvl="2"/>
            <a:r>
              <a:rPr lang="nn-NO" sz="2200" dirty="0"/>
              <a:t>Praksis olarak.</a:t>
            </a:r>
          </a:p>
          <a:p>
            <a:pPr lvl="2"/>
            <a:endParaRPr lang="tr-TR" sz="2200" dirty="0" smtClean="0"/>
          </a:p>
          <a:p>
            <a:pPr lvl="1"/>
            <a:r>
              <a:rPr lang="tr-TR" sz="2600" dirty="0" smtClean="0"/>
              <a:t>Kültürün üç genel anlamı:</a:t>
            </a:r>
          </a:p>
          <a:p>
            <a:pPr lvl="2"/>
            <a:r>
              <a:rPr lang="tr-TR" sz="2200" dirty="0" smtClean="0"/>
              <a:t>Zihinsel, manevi, estetik gelişime ilişkin genel bir süreç,</a:t>
            </a:r>
          </a:p>
          <a:p>
            <a:pPr lvl="2"/>
            <a:r>
              <a:rPr lang="tr-TR" sz="2200" dirty="0" smtClean="0"/>
              <a:t>Bir dönemin, bir grubun, bir halkın ya da genel olarak insanlığın yaşama biçimi,</a:t>
            </a:r>
          </a:p>
          <a:p>
            <a:pPr lvl="2"/>
            <a:r>
              <a:rPr lang="tr-TR" sz="2200" dirty="0" smtClean="0"/>
              <a:t>Entelektüel ve sanatsal etkinliğin ürünleri ve uygulamaları.</a:t>
            </a:r>
          </a:p>
          <a:p>
            <a:pPr lvl="2"/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822748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Kültür ve siyaset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Kültürel öğeler, egemenlik vey</a:t>
            </a:r>
            <a:r>
              <a:rPr lang="tr-TR" sz="2600" dirty="0" smtClean="0"/>
              <a:t>a direnişin konusu olduklarında siyasileşirler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Kültür, sosyal sınıflar arasındaki ayrımları pekiştirir, tahakküm ve iktidar ilişkilerini yeniden üretir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Ulusal kültürün inşa edilme süreci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Alt kültür/karşı kültür hareketleri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40681472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Kültür ve hegemonya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2600" dirty="0" smtClean="0"/>
              <a:t>Egemen kültürün a</a:t>
            </a:r>
            <a:r>
              <a:rPr lang="tr-TR" sz="2600" dirty="0" smtClean="0"/>
              <a:t>zınlık ve dışlanmışların kültürüne saldırmak yerine onları içermek, soğurmak ve kendi eklentisi haline getirme çabası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Farklı anlam, değer ve pratikler belirli bir kültürel biçimde birleştirilir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7884582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Kültür ve küreselleşme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tr-TR" sz="2600" dirty="0" smtClean="0"/>
              <a:t>Aynı kültürel ürünlerin dünyaya yayılmasıyla yaşanan kültürel </a:t>
            </a:r>
            <a:r>
              <a:rPr lang="tr-TR" sz="2600" dirty="0" err="1" smtClean="0"/>
              <a:t>türdeşleşme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Eşitsiz bir kültürel melezleşme: farklı kültürlerin öğelerinin egemen kültür içinde yeniden anlam yüklenmesi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Gelir, refah ve tüketim uçurumu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Kültür ihracatı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Kültürel mücadelenin </a:t>
            </a:r>
            <a:r>
              <a:rPr lang="tr-TR" sz="2600" dirty="0" err="1" smtClean="0"/>
              <a:t>kapanmazlığı</a:t>
            </a:r>
            <a:endParaRPr lang="tr-TR" sz="2600" dirty="0" smtClean="0"/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Kültürel hareketlerin yaratılması ya da yok edilmesi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10873335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2"/>
                </a:solidFill>
              </a:rPr>
              <a:t>Kimlik</a:t>
            </a:r>
            <a:r>
              <a:rPr lang="tr-TR" dirty="0" smtClean="0"/>
              <a:t> - </a:t>
            </a:r>
            <a:r>
              <a:rPr lang="tr-TR" dirty="0" smtClean="0"/>
              <a:t>tanımlar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sz="2600" dirty="0" smtClean="0"/>
              <a:t>Özel sorunlarla kamusal meseleleri birleştiren bir toplumsal kategori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Aynılıklar/benzerlikler ve farklılıklar üzerinde yükselen bir kolektif kurgu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Bireylerin ve kolektiflerin birbirleriyle olan ortaklıklarını ve ayrılıklarını sistematik olarak kurulması ve anlamlandırılması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Daima oluşum sürecinde</a:t>
            </a:r>
          </a:p>
          <a:p>
            <a:pPr lvl="1"/>
            <a:endParaRPr lang="tr-TR" sz="2600" dirty="0"/>
          </a:p>
          <a:p>
            <a:pPr lvl="1"/>
            <a:r>
              <a:rPr lang="tr-TR" sz="2600" dirty="0" smtClean="0"/>
              <a:t>Semboller içeren</a:t>
            </a:r>
            <a:endParaRPr lang="tr-TR" sz="2600" dirty="0"/>
          </a:p>
        </p:txBody>
      </p:sp>
    </p:spTree>
    <p:extLst>
      <p:ext uri="{BB962C8B-B14F-4D97-AF65-F5344CB8AC3E}">
        <p14:creationId xmlns:p14="http://schemas.microsoft.com/office/powerpoint/2010/main" val="3605402435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134</TotalTime>
  <Words>512</Words>
  <Application>Microsoft Office PowerPoint</Application>
  <PresentationFormat>Özel</PresentationFormat>
  <Paragraphs>102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Geçmişe bakış</vt:lpstr>
      <vt:lpstr>Siyaset Bilimi I</vt:lpstr>
      <vt:lpstr>Kültürün bütünselliği</vt:lpstr>
      <vt:lpstr>Kültür kavramının çoğulluğu</vt:lpstr>
      <vt:lpstr>Kültürel Çalışmalar</vt:lpstr>
      <vt:lpstr>Kültür çözümlemesi</vt:lpstr>
      <vt:lpstr>Kültür ve siyaset</vt:lpstr>
      <vt:lpstr>Kültür ve hegemonya</vt:lpstr>
      <vt:lpstr>Kültür ve küreselleşme</vt:lpstr>
      <vt:lpstr>Kimlik - tanımlar</vt:lpstr>
      <vt:lpstr>Kimlik kavrayışları</vt:lpstr>
      <vt:lpstr>Kimlik siyaseti</vt:lpstr>
      <vt:lpstr>Kimlik siyasetine yönelik eleştiriler</vt:lpstr>
      <vt:lpstr>Etnik ve dinsel kimlik tartışmaları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15</cp:revision>
  <dcterms:created xsi:type="dcterms:W3CDTF">2018-06-19T11:27:11Z</dcterms:created>
  <dcterms:modified xsi:type="dcterms:W3CDTF">2018-06-25T12:14:14Z</dcterms:modified>
</cp:coreProperties>
</file>