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73" r:id="rId5"/>
    <p:sldId id="268" r:id="rId6"/>
    <p:sldId id="272" r:id="rId7"/>
    <p:sldId id="269" r:id="rId8"/>
    <p:sldId id="270" r:id="rId9"/>
    <p:sldId id="271"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2" autoAdjust="0"/>
    <p:restoredTop sz="94660"/>
  </p:normalViewPr>
  <p:slideViewPr>
    <p:cSldViewPr snapToGrid="0">
      <p:cViewPr varScale="1">
        <p:scale>
          <a:sx n="91" d="100"/>
          <a:sy n="91" d="100"/>
        </p:scale>
        <p:origin x="-29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86535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2963078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2285658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1088380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1888834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10916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421610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1909234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455888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2852471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13A7B76-D935-455D-86F4-927D98AB14C5}"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3817561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3A7B76-D935-455D-86F4-927D98AB14C5}"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ECEEDB-67A4-45A3-A1EF-2EA49A122CFC}" type="slidenum">
              <a:rPr lang="tr-TR" smtClean="0"/>
              <a:pPr/>
              <a:t>‹#›</a:t>
            </a:fld>
            <a:endParaRPr lang="tr-TR"/>
          </a:p>
        </p:txBody>
      </p:sp>
    </p:spTree>
    <p:extLst>
      <p:ext uri="{BB962C8B-B14F-4D97-AF65-F5344CB8AC3E}">
        <p14:creationId xmlns:p14="http://schemas.microsoft.com/office/powerpoint/2010/main" xmlns="" val="810065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SHB335 Afetlerde </a:t>
            </a:r>
            <a:r>
              <a:rPr lang="tr-TR" b="1" dirty="0" err="1" smtClean="0"/>
              <a:t>Psikososyal</a:t>
            </a:r>
            <a:r>
              <a:rPr lang="tr-TR" b="1" smtClean="0"/>
              <a:t> Destek Hizmetleri</a:t>
            </a:r>
            <a:r>
              <a:rPr lang="tr-TR" dirty="0" smtClean="0"/>
              <a:t/>
            </a:r>
            <a:br>
              <a:rPr lang="tr-TR" dirty="0" smtClean="0"/>
            </a:br>
            <a:r>
              <a:rPr lang="tr-TR" dirty="0" smtClean="0"/>
              <a:t>Afetlerde Sosyal Hizmet 3</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p>
          <a:p>
            <a:endParaRPr lang="tr-TR" dirty="0"/>
          </a:p>
        </p:txBody>
      </p:sp>
    </p:spTree>
    <p:extLst>
      <p:ext uri="{BB962C8B-B14F-4D97-AF65-F5344CB8AC3E}">
        <p14:creationId xmlns:p14="http://schemas.microsoft.com/office/powerpoint/2010/main" xmlns="" val="2139042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smtClean="0"/>
              <a:t>Tuncay, Tarık (2004). Afetlerde Sosyal Hizmet. Ankara: Özbay Mat.</a:t>
            </a:r>
            <a:endParaRPr lang="tr-TR" dirty="0"/>
          </a:p>
        </p:txBody>
      </p:sp>
    </p:spTree>
    <p:extLst>
      <p:ext uri="{BB962C8B-B14F-4D97-AF65-F5344CB8AC3E}">
        <p14:creationId xmlns:p14="http://schemas.microsoft.com/office/powerpoint/2010/main" xmlns="" val="308611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Çalışanları</a:t>
            </a:r>
            <a:endParaRPr lang="tr-TR" dirty="0"/>
          </a:p>
        </p:txBody>
      </p:sp>
      <p:sp>
        <p:nvSpPr>
          <p:cNvPr id="3" name="İçerik Yer Tutucusu 2"/>
          <p:cNvSpPr>
            <a:spLocks noGrp="1"/>
          </p:cNvSpPr>
          <p:nvPr>
            <p:ph idx="1"/>
          </p:nvPr>
        </p:nvSpPr>
        <p:spPr/>
        <p:txBody>
          <a:bodyPr/>
          <a:lstStyle/>
          <a:p>
            <a:r>
              <a:rPr lang="tr-TR" dirty="0" smtClean="0"/>
              <a:t>Bir afet sonrasında, afetin etkilediği bölgelerde hizmet verecek olan sosyal hizmet uzmanlarının ve diğer profesyonellerin afetin ruhsal etkilerinden korunmaları ve mesleki çalışmalarını etkili bir biçimde sürdürebilmeleri son derece önemlidir. Bunun sağlanması için psikolojik bilgilendirme yapılmalıdır (Tuncay, 2004, s.36).</a:t>
            </a:r>
            <a:endParaRPr lang="tr-TR" dirty="0"/>
          </a:p>
        </p:txBody>
      </p:sp>
    </p:spTree>
    <p:extLst>
      <p:ext uri="{BB962C8B-B14F-4D97-AF65-F5344CB8AC3E}">
        <p14:creationId xmlns:p14="http://schemas.microsoft.com/office/powerpoint/2010/main" xmlns="" val="2455735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En genel tanımıyla psikolojik bilgilendirme, katılımcıların son dönemlerde yaşadıkları stresli olayları tartışmak ve yaşadıkları bu deneyimleri çalışma sonrası yaşamlarına kaynaştırmak amacıyla bu kişileri cesaretlendiren bir ruh sağlığı müdahale tekniğidir. </a:t>
            </a:r>
          </a:p>
        </p:txBody>
      </p:sp>
    </p:spTree>
    <p:extLst>
      <p:ext uri="{BB962C8B-B14F-4D97-AF65-F5344CB8AC3E}">
        <p14:creationId xmlns:p14="http://schemas.microsoft.com/office/powerpoint/2010/main" xmlns="" val="1666755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Başka bir tanıma göre psikolojik bilgilendirme; kişilerin </a:t>
            </a:r>
            <a:r>
              <a:rPr lang="tr-TR" dirty="0" err="1" smtClean="0"/>
              <a:t>travmatik</a:t>
            </a:r>
            <a:r>
              <a:rPr lang="tr-TR" dirty="0" smtClean="0"/>
              <a:t> bir durumu takip eden olayları, düşünceleri, izlenimleri ve tepkileri detaylı bir biçimde gözden geçirmeleri için düzenlenen bir grup toplantısıdır.</a:t>
            </a:r>
          </a:p>
          <a:p>
            <a:endParaRPr lang="tr-TR" dirty="0"/>
          </a:p>
        </p:txBody>
      </p:sp>
    </p:spTree>
    <p:extLst>
      <p:ext uri="{BB962C8B-B14F-4D97-AF65-F5344CB8AC3E}">
        <p14:creationId xmlns:p14="http://schemas.microsoft.com/office/powerpoint/2010/main" xmlns="" val="82207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Psikolojik Bilgilendirmenin Aşamaları</a:t>
            </a:r>
            <a:endParaRPr lang="tr-TR" dirty="0"/>
          </a:p>
        </p:txBody>
      </p:sp>
      <p:sp>
        <p:nvSpPr>
          <p:cNvPr id="3" name="İçerik Yer Tutucusu 2"/>
          <p:cNvSpPr>
            <a:spLocks noGrp="1"/>
          </p:cNvSpPr>
          <p:nvPr>
            <p:ph idx="1"/>
          </p:nvPr>
        </p:nvSpPr>
        <p:spPr/>
        <p:txBody>
          <a:bodyPr/>
          <a:lstStyle/>
          <a:p>
            <a:r>
              <a:rPr lang="tr-TR" dirty="0" smtClean="0"/>
              <a:t>Katılımcıların afet sonrası yardım çabaları boyunca yaşadıkları felaket olayını ve duygularını ortaya çıkartma yönünde desteklemek.</a:t>
            </a:r>
          </a:p>
          <a:p>
            <a:r>
              <a:rPr lang="tr-TR" dirty="0" smtClean="0"/>
              <a:t>Genel olarak afet olayları hakkında duygu ve düşüncelerin ifade edilmesini kolaylaştırmak.</a:t>
            </a:r>
          </a:p>
          <a:p>
            <a:endParaRPr lang="tr-TR" dirty="0"/>
          </a:p>
        </p:txBody>
      </p:sp>
    </p:spTree>
    <p:extLst>
      <p:ext uri="{BB962C8B-B14F-4D97-AF65-F5344CB8AC3E}">
        <p14:creationId xmlns:p14="http://schemas.microsoft.com/office/powerpoint/2010/main" xmlns="" val="1584566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Tipik stres tepkileri hakkında katılımcıları eğitmenin yanı sıra, etkili mücadele stratejilerinin kullanımı ve bu stratejileri kullanmak için cesaretlendirmek.</a:t>
            </a:r>
          </a:p>
          <a:p>
            <a:r>
              <a:rPr lang="tr-TR" dirty="0" smtClean="0"/>
              <a:t>Katılımcıları kendi ev ve çevrelerine geri göndermeye hazırlık yaparken, çalışmaları sırasındaki anlamlı, olumlu başarıları tartışmalarına imkan tanımak ve onları takdir etmek.</a:t>
            </a:r>
          </a:p>
          <a:p>
            <a:endParaRPr lang="tr-TR" dirty="0"/>
          </a:p>
        </p:txBody>
      </p:sp>
    </p:spTree>
    <p:extLst>
      <p:ext uri="{BB962C8B-B14F-4D97-AF65-F5344CB8AC3E}">
        <p14:creationId xmlns:p14="http://schemas.microsoft.com/office/powerpoint/2010/main" xmlns="" val="1237935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 Odaklı Çalışmalar</a:t>
            </a:r>
            <a:endParaRPr lang="tr-TR" dirty="0"/>
          </a:p>
        </p:txBody>
      </p:sp>
      <p:sp>
        <p:nvSpPr>
          <p:cNvPr id="3" name="İçerik Yer Tutucusu 2"/>
          <p:cNvSpPr>
            <a:spLocks noGrp="1"/>
          </p:cNvSpPr>
          <p:nvPr>
            <p:ph idx="1"/>
          </p:nvPr>
        </p:nvSpPr>
        <p:spPr/>
        <p:txBody>
          <a:bodyPr/>
          <a:lstStyle/>
          <a:p>
            <a:r>
              <a:rPr lang="tr-TR" dirty="0" smtClean="0"/>
              <a:t>Afetlerde sosyal hizmet uygulamaları, bireyleri ve aileleri kapsayan müracaatçı sistemlerine ve resmi gruplar olarak nitelendirilen afet çalışanlarına yönelik hizmetlerin yanı sıra, kurumları, kuruluşları, politika ve </a:t>
            </a:r>
            <a:r>
              <a:rPr lang="tr-TR" dirty="0" err="1" smtClean="0"/>
              <a:t>programalarıyla</a:t>
            </a:r>
            <a:r>
              <a:rPr lang="tr-TR" dirty="0" smtClean="0"/>
              <a:t> bir bütün olarak (makro düzeyde) toplumun ele alındığı toplum odaklı çalışmaları da içermektedir (Tuncay, 2004, s.37).</a:t>
            </a:r>
            <a:endParaRPr lang="tr-TR" dirty="0"/>
          </a:p>
        </p:txBody>
      </p:sp>
    </p:spTree>
    <p:extLst>
      <p:ext uri="{BB962C8B-B14F-4D97-AF65-F5344CB8AC3E}">
        <p14:creationId xmlns:p14="http://schemas.microsoft.com/office/powerpoint/2010/main" xmlns="" val="2192954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Sonrası Toplumla Sosyal Hizmet Uygulamalarının Aşamaları</a:t>
            </a:r>
            <a:endParaRPr lang="tr-TR" dirty="0"/>
          </a:p>
        </p:txBody>
      </p:sp>
      <p:sp>
        <p:nvSpPr>
          <p:cNvPr id="3" name="İçerik Yer Tutucusu 2"/>
          <p:cNvSpPr>
            <a:spLocks noGrp="1"/>
          </p:cNvSpPr>
          <p:nvPr>
            <p:ph idx="1"/>
          </p:nvPr>
        </p:nvSpPr>
        <p:spPr/>
        <p:txBody>
          <a:bodyPr/>
          <a:lstStyle/>
          <a:p>
            <a:r>
              <a:rPr lang="tr-TR" dirty="0" smtClean="0"/>
              <a:t>Resmi kurumların ve birincil grupların sosyal yapılarını dikkate alarak katkı ve katılımlarını sağlamak.</a:t>
            </a:r>
          </a:p>
          <a:p>
            <a:r>
              <a:rPr lang="tr-TR" dirty="0" smtClean="0"/>
              <a:t>Toplumsal ilişkileri güçlendirmek, örgütler arası bağ kurmak.</a:t>
            </a:r>
          </a:p>
          <a:p>
            <a:endParaRPr lang="tr-TR" dirty="0"/>
          </a:p>
        </p:txBody>
      </p:sp>
    </p:spTree>
    <p:extLst>
      <p:ext uri="{BB962C8B-B14F-4D97-AF65-F5344CB8AC3E}">
        <p14:creationId xmlns:p14="http://schemas.microsoft.com/office/powerpoint/2010/main" xmlns="" val="1065652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Yerel liderlerden yararlanmak.</a:t>
            </a:r>
          </a:p>
          <a:p>
            <a:r>
              <a:rPr lang="tr-TR" dirty="0" smtClean="0"/>
              <a:t>Toplumu bilgilendirmek.</a:t>
            </a:r>
          </a:p>
          <a:p>
            <a:r>
              <a:rPr lang="tr-TR" dirty="0" smtClean="0"/>
              <a:t>Kendine yardım hizmetleri geliştirmek ve gönüllüleri organize etmek.</a:t>
            </a:r>
          </a:p>
          <a:p>
            <a:r>
              <a:rPr lang="tr-TR" dirty="0" smtClean="0"/>
              <a:t>Politika ve program yapma konusunda toplumu eğitmek.</a:t>
            </a:r>
          </a:p>
          <a:p>
            <a:endParaRPr lang="tr-TR" dirty="0"/>
          </a:p>
        </p:txBody>
      </p:sp>
    </p:spTree>
    <p:extLst>
      <p:ext uri="{BB962C8B-B14F-4D97-AF65-F5344CB8AC3E}">
        <p14:creationId xmlns:p14="http://schemas.microsoft.com/office/powerpoint/2010/main" xmlns="" val="15284337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327</Words>
  <Application>Microsoft Office PowerPoint</Application>
  <PresentationFormat>Özel</PresentationFormat>
  <Paragraphs>25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SHB335 Afetlerde Psikososyal Destek Hizmetleri Afetlerde Sosyal Hizmet 3</vt:lpstr>
      <vt:lpstr>Afet Çalışanları</vt:lpstr>
      <vt:lpstr>Slayt 3</vt:lpstr>
      <vt:lpstr>Slayt 4</vt:lpstr>
      <vt:lpstr>Psikolojik Bilgilendirmenin Aşamaları</vt:lpstr>
      <vt:lpstr>Slayt 6</vt:lpstr>
      <vt:lpstr>Toplum Odaklı Çalışmalar</vt:lpstr>
      <vt:lpstr>Afet Sonrası Toplumla Sosyal Hizmet Uygulamalarının Aşamaları</vt:lpstr>
      <vt:lpstr>Slayt 9</vt:lpstr>
      <vt:lpstr>Kaynak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 Afetlerde Sosyal Hizmet 2</dc:title>
  <dc:creator>Melahat</dc:creator>
  <cp:lastModifiedBy>Author</cp:lastModifiedBy>
  <cp:revision>7</cp:revision>
  <dcterms:created xsi:type="dcterms:W3CDTF">2019-12-06T10:17:05Z</dcterms:created>
  <dcterms:modified xsi:type="dcterms:W3CDTF">2020-12-28T10:44:31Z</dcterms:modified>
</cp:coreProperties>
</file>