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F38AAFB-5DA2-4124-90ED-E3851E57BB2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3860139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38AAFB-5DA2-4124-90ED-E3851E57BB2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512396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38AAFB-5DA2-4124-90ED-E3851E57BB2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1621873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38AAFB-5DA2-4124-90ED-E3851E57BB2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3521105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F38AAFB-5DA2-4124-90ED-E3851E57BB2C}" type="datetimeFigureOut">
              <a:rPr lang="tr-TR" smtClean="0"/>
              <a:t>10.07.2020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452782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F38AAFB-5DA2-4124-90ED-E3851E57BB2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1748751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F38AAFB-5DA2-4124-90ED-E3851E57BB2C}" type="datetimeFigureOut">
              <a:rPr lang="tr-TR" smtClean="0"/>
              <a:t>10.07.2020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2612811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F38AAFB-5DA2-4124-90ED-E3851E57BB2C}" type="datetimeFigureOut">
              <a:rPr lang="tr-TR" smtClean="0"/>
              <a:t>10.07.2020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1608842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F38AAFB-5DA2-4124-90ED-E3851E57BB2C}" type="datetimeFigureOut">
              <a:rPr lang="tr-TR" smtClean="0"/>
              <a:t>10.07.2020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2111443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38AAFB-5DA2-4124-90ED-E3851E57BB2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1350879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38AAFB-5DA2-4124-90ED-E3851E57BB2C}" type="datetimeFigureOut">
              <a:rPr lang="tr-TR" smtClean="0"/>
              <a:t>10.07.2020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879857-9AC9-4261-898E-86104A7CED49}" type="slidenum">
              <a:rPr lang="tr-TR" smtClean="0"/>
              <a:t>‹#›</a:t>
            </a:fld>
            <a:endParaRPr lang="tr-TR"/>
          </a:p>
        </p:txBody>
      </p:sp>
    </p:spTree>
    <p:extLst>
      <p:ext uri="{BB962C8B-B14F-4D97-AF65-F5344CB8AC3E}">
        <p14:creationId xmlns:p14="http://schemas.microsoft.com/office/powerpoint/2010/main" val="3350722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38AAFB-5DA2-4124-90ED-E3851E57BB2C}" type="datetimeFigureOut">
              <a:rPr lang="tr-TR" smtClean="0"/>
              <a:t>10.07.2020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79857-9AC9-4261-898E-86104A7CED49}" type="slidenum">
              <a:rPr lang="tr-TR" smtClean="0"/>
              <a:t>‹#›</a:t>
            </a:fld>
            <a:endParaRPr lang="tr-TR"/>
          </a:p>
        </p:txBody>
      </p:sp>
    </p:spTree>
    <p:extLst>
      <p:ext uri="{BB962C8B-B14F-4D97-AF65-F5344CB8AC3E}">
        <p14:creationId xmlns:p14="http://schemas.microsoft.com/office/powerpoint/2010/main" val="161057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68871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2 İçerik Yer Tutucusu"/>
          <p:cNvSpPr>
            <a:spLocks noGrp="1"/>
          </p:cNvSpPr>
          <p:nvPr>
            <p:ph idx="1"/>
          </p:nvPr>
        </p:nvSpPr>
        <p:spPr>
          <a:xfrm>
            <a:off x="1952625" y="785814"/>
            <a:ext cx="8229600" cy="5786437"/>
          </a:xfrm>
        </p:spPr>
        <p:txBody>
          <a:bodyPr/>
          <a:lstStyle/>
          <a:p>
            <a:pPr algn="just" eaLnBrk="1" hangingPunct="1"/>
            <a:r>
              <a:rPr lang="tr-TR" altLang="tr-TR" sz="2400"/>
              <a:t>Tanrı varlık formunu alarak insanlara örnek bir model olur. Aralarında yaşayarak onlara takip etmeleri gereken bir yol gösterir.  Bu yol sayesinde insan hayvani biçiminden sıyrılıp manevi boyuta ulaşabilir.</a:t>
            </a:r>
            <a:endParaRPr lang="tr-TR" altLang="tr-TR" sz="1800"/>
          </a:p>
          <a:p>
            <a:pPr algn="just" eaLnBrk="1" hangingPunct="1"/>
            <a:endParaRPr lang="tr-TR" altLang="tr-TR" sz="1100"/>
          </a:p>
          <a:p>
            <a:pPr algn="just" eaLnBrk="1" hangingPunct="1"/>
            <a:r>
              <a:rPr lang="tr-TR" altLang="tr-TR" sz="2400"/>
              <a:t>Avatar insana sahip olduğu potansiyeli idrak etmesine yardımcı olur.</a:t>
            </a:r>
            <a:endParaRPr lang="tr-TR" altLang="tr-TR" sz="1800"/>
          </a:p>
          <a:p>
            <a:pPr algn="just" eaLnBrk="1" hangingPunct="1"/>
            <a:endParaRPr lang="tr-TR" altLang="tr-TR" sz="1200"/>
          </a:p>
          <a:p>
            <a:pPr algn="just" eaLnBrk="1" hangingPunct="1"/>
            <a:r>
              <a:rPr lang="tr-TR" altLang="tr-TR" sz="2400"/>
              <a:t>Her avatar kendine ait bir takım görevleri yerine getirmek için farklı devirlerde gelmiştir. Ama genelinin ortak görevi, iyiliği ve düzeni (dharma) korumak ve sürdürmek, adaletsizliği ve düzensizliği (Adharma) ortadan kaldırmaktır.</a:t>
            </a:r>
          </a:p>
          <a:p>
            <a:pPr algn="just" eaLnBrk="1" hangingPunct="1"/>
            <a:endParaRPr lang="tr-TR" altLang="tr-TR" sz="1200"/>
          </a:p>
          <a:p>
            <a:pPr algn="just" eaLnBrk="1" hangingPunct="1"/>
            <a:r>
              <a:rPr lang="tr-TR" altLang="tr-TR" sz="2400"/>
              <a:t>Tanrı kendisine bağlı olanları sevdiğinden onlara yardımcı olmak ve kötüleri de cezalandırmak için yeryüzüne gelir.</a:t>
            </a:r>
          </a:p>
          <a:p>
            <a:pPr eaLnBrk="1" hangingPunct="1"/>
            <a:endParaRPr lang="tr-TR" altLang="tr-TR" sz="2000"/>
          </a:p>
          <a:p>
            <a:pPr eaLnBrk="1" hangingPunct="1"/>
            <a:endParaRPr lang="tr-TR" altLang="tr-TR" smtClean="0"/>
          </a:p>
        </p:txBody>
      </p:sp>
    </p:spTree>
    <p:extLst>
      <p:ext uri="{BB962C8B-B14F-4D97-AF65-F5344CB8AC3E}">
        <p14:creationId xmlns:p14="http://schemas.microsoft.com/office/powerpoint/2010/main" val="203162203"/>
      </p:ext>
    </p:extLst>
  </p:cSld>
  <p:clrMapOvr>
    <a:masterClrMapping/>
  </p:clrMapOvr>
  <p:transition spd="med">
    <p:newsflash/>
    <p:sndAc>
      <p:stSnd>
        <p:snd r:embed="rId2" name="chimes.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2 İçerik Yer Tutucusu"/>
          <p:cNvSpPr>
            <a:spLocks noGrp="1"/>
          </p:cNvSpPr>
          <p:nvPr>
            <p:ph idx="1"/>
          </p:nvPr>
        </p:nvSpPr>
        <p:spPr>
          <a:xfrm>
            <a:off x="1981200" y="1071563"/>
            <a:ext cx="8229600" cy="5054600"/>
          </a:xfrm>
        </p:spPr>
        <p:txBody>
          <a:bodyPr/>
          <a:lstStyle/>
          <a:p>
            <a:pPr algn="just" eaLnBrk="1" hangingPunct="1"/>
            <a:r>
              <a:rPr lang="tr-TR" altLang="tr-TR" sz="2400"/>
              <a:t>Hindu inanışında genel olarak 10 avatar kabul edilir. Bunlar Tanrı Vişnu’nun bedenleşmiş hali olarak görülür. Rama ve Krişna en önemli avatarlardır. Bütün Hindular Rama ve Krişnaya çok önem verirler ve tapınırlar.</a:t>
            </a:r>
          </a:p>
          <a:p>
            <a:pPr algn="just" eaLnBrk="1" hangingPunct="1">
              <a:buFont typeface="Arial" panose="020B0604020202020204" pitchFamily="34" charset="0"/>
              <a:buNone/>
            </a:pPr>
            <a:endParaRPr lang="tr-TR" altLang="tr-TR" sz="2400"/>
          </a:p>
          <a:p>
            <a:pPr algn="just" eaLnBrk="1" hangingPunct="1"/>
            <a:r>
              <a:rPr lang="tr-TR" altLang="tr-TR" sz="2400"/>
              <a:t>Avatar inancının kaynağı konusunda çeşitli görüşler ileri sürülür. Genel kabul gören görüşe göre, Vedalarda açıkça yer almayan Avatara düşüncesinin il izlerine örneği verilen beyitlerde rastlanır. (Gita,4.7-8) Bu inanç özellikle daha sonraki döneme ait olan Purana metinlerinde oldukça popüler hale gelmiş ve günümüze kadar önemini sürdürmüştür.</a:t>
            </a:r>
          </a:p>
        </p:txBody>
      </p:sp>
    </p:spTree>
    <p:extLst>
      <p:ext uri="{BB962C8B-B14F-4D97-AF65-F5344CB8AC3E}">
        <p14:creationId xmlns:p14="http://schemas.microsoft.com/office/powerpoint/2010/main" val="128459154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Başlık"/>
          <p:cNvSpPr>
            <a:spLocks noGrp="1"/>
          </p:cNvSpPr>
          <p:nvPr>
            <p:ph type="title"/>
          </p:nvPr>
        </p:nvSpPr>
        <p:spPr>
          <a:xfrm>
            <a:off x="1981200" y="274638"/>
            <a:ext cx="8229600" cy="1511300"/>
          </a:xfrm>
        </p:spPr>
        <p:txBody>
          <a:bodyPr/>
          <a:lstStyle/>
          <a:p>
            <a:pPr algn="ctr" eaLnBrk="1" hangingPunct="1"/>
            <a:r>
              <a:rPr lang="tr-TR" altLang="tr-TR" sz="3600" b="1">
                <a:solidFill>
                  <a:srgbClr val="FF0000"/>
                </a:solidFill>
              </a:rPr>
              <a:t>3. Svadharma</a:t>
            </a:r>
            <a:br>
              <a:rPr lang="tr-TR" altLang="tr-TR" sz="3600" b="1">
                <a:solidFill>
                  <a:srgbClr val="FF0000"/>
                </a:solidFill>
              </a:rPr>
            </a:br>
            <a:r>
              <a:rPr lang="tr-TR" altLang="tr-TR" sz="3600" b="1">
                <a:solidFill>
                  <a:srgbClr val="FF0000"/>
                </a:solidFill>
              </a:rPr>
              <a:t>(Bireylerin Görevleri)</a:t>
            </a:r>
          </a:p>
        </p:txBody>
      </p:sp>
      <p:sp>
        <p:nvSpPr>
          <p:cNvPr id="62467" name="2 İçerik Yer Tutucusu"/>
          <p:cNvSpPr>
            <a:spLocks noGrp="1"/>
          </p:cNvSpPr>
          <p:nvPr>
            <p:ph idx="1"/>
          </p:nvPr>
        </p:nvSpPr>
        <p:spPr>
          <a:xfrm>
            <a:off x="1981200" y="1928814"/>
            <a:ext cx="8229600" cy="4643437"/>
          </a:xfrm>
        </p:spPr>
        <p:txBody>
          <a:bodyPr/>
          <a:lstStyle/>
          <a:p>
            <a:pPr eaLnBrk="1" hangingPunct="1"/>
            <a:endParaRPr lang="tr-TR" altLang="tr-TR" sz="2400"/>
          </a:p>
          <a:p>
            <a:pPr algn="just" eaLnBrk="1" hangingPunct="1"/>
            <a:r>
              <a:rPr lang="tr-TR" altLang="tr-TR" sz="2400"/>
              <a:t>Bgita’nın son bölümünde ele alınan konulardan biri  de svadharma’dır. Bu başlık altında insanların sosyal düzen içinde bulundukları konumlara (kastlara) göre yapmaları gereken görevleri farklı bir açıdan ele alınır ve açıklanır. Kast görevleri ile kurtuluşa ulaştıracak eylem (karma) yolu  arasındaki ilişkiye temas edilir. Bireylerin sosyal düzen içinde nasıl hareket etmeleri gerektiği izah edilir.</a:t>
            </a:r>
          </a:p>
          <a:p>
            <a:pPr algn="just" eaLnBrk="1" hangingPunct="1"/>
            <a:endParaRPr lang="tr-TR" altLang="tr-TR" sz="2400"/>
          </a:p>
          <a:p>
            <a:pPr algn="just" eaLnBrk="1" hangingPunct="1"/>
            <a:endParaRPr lang="tr-TR" altLang="tr-TR" sz="2400"/>
          </a:p>
        </p:txBody>
      </p:sp>
    </p:spTree>
    <p:extLst>
      <p:ext uri="{BB962C8B-B14F-4D97-AF65-F5344CB8AC3E}">
        <p14:creationId xmlns:p14="http://schemas.microsoft.com/office/powerpoint/2010/main" val="25393684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Başlık"/>
          <p:cNvSpPr>
            <a:spLocks noGrp="1"/>
          </p:cNvSpPr>
          <p:nvPr>
            <p:ph type="title"/>
          </p:nvPr>
        </p:nvSpPr>
        <p:spPr>
          <a:xfrm>
            <a:off x="1981200" y="274638"/>
            <a:ext cx="8229600" cy="1511300"/>
          </a:xfrm>
        </p:spPr>
        <p:txBody>
          <a:bodyPr>
            <a:normAutofit fontScale="90000"/>
          </a:bodyPr>
          <a:lstStyle/>
          <a:p>
            <a:pPr>
              <a:defRPr/>
            </a:pPr>
            <a:r>
              <a:rPr lang="tr-TR" dirty="0" smtClean="0"/>
              <a:t/>
            </a:r>
            <a:br>
              <a:rPr lang="tr-TR" dirty="0" smtClean="0"/>
            </a:br>
            <a:r>
              <a:rPr lang="tr-TR" dirty="0" smtClean="0"/>
              <a:t/>
            </a:r>
            <a:br>
              <a:rPr lang="tr-TR" dirty="0" smtClean="0"/>
            </a:br>
            <a:r>
              <a:rPr lang="tr-TR" dirty="0" smtClean="0">
                <a:solidFill>
                  <a:srgbClr val="FF0000"/>
                </a:solidFill>
              </a:rPr>
              <a:t>6. Örnek dize</a:t>
            </a:r>
            <a:r>
              <a:rPr lang="tr-TR" sz="6000" dirty="0"/>
              <a:t/>
            </a:r>
            <a:br>
              <a:rPr lang="tr-TR" sz="6000" dirty="0"/>
            </a:br>
            <a:endParaRPr lang="tr-TR" dirty="0" smtClean="0"/>
          </a:p>
        </p:txBody>
      </p:sp>
      <p:sp>
        <p:nvSpPr>
          <p:cNvPr id="63491" name="2 İçerik Yer Tutucusu"/>
          <p:cNvSpPr>
            <a:spLocks noGrp="1"/>
          </p:cNvSpPr>
          <p:nvPr>
            <p:ph idx="1"/>
          </p:nvPr>
        </p:nvSpPr>
        <p:spPr>
          <a:xfrm>
            <a:off x="1666876" y="1600201"/>
            <a:ext cx="8786813" cy="4525963"/>
          </a:xfrm>
        </p:spPr>
        <p:txBody>
          <a:bodyPr/>
          <a:lstStyle/>
          <a:p>
            <a:pPr eaLnBrk="1" hangingPunct="1"/>
            <a:endParaRPr lang="tr-TR" altLang="tr-TR">
              <a:solidFill>
                <a:srgbClr val="C00000"/>
              </a:solidFill>
            </a:endParaRPr>
          </a:p>
          <a:p>
            <a:pPr eaLnBrk="1" hangingPunct="1"/>
            <a:r>
              <a:rPr lang="tr-TR" altLang="tr-TR" smtClean="0"/>
              <a:t>śamo damas tapaḥ śaucaṃ kṣāntir ārjavam eva ca</a:t>
            </a:r>
            <a:br>
              <a:rPr lang="tr-TR" altLang="tr-TR" smtClean="0"/>
            </a:br>
            <a:r>
              <a:rPr lang="tr-TR" altLang="tr-TR" smtClean="0"/>
              <a:t>jñānaṃ vijñānam āstikyaṃ brahmakarma svabhāvajam</a:t>
            </a:r>
            <a:br>
              <a:rPr lang="tr-TR" altLang="tr-TR" smtClean="0"/>
            </a:br>
            <a:r>
              <a:rPr lang="tr-TR" altLang="tr-TR" smtClean="0"/>
              <a:t>								</a:t>
            </a:r>
            <a:r>
              <a:rPr lang="tr-TR" altLang="tr-TR" sz="2000"/>
              <a:t>18.42</a:t>
            </a:r>
          </a:p>
          <a:p>
            <a:pPr eaLnBrk="1" hangingPunct="1"/>
            <a:endParaRPr lang="tr-TR" altLang="tr-TR" sz="2000"/>
          </a:p>
          <a:p>
            <a:pPr eaLnBrk="1" hangingPunct="1"/>
            <a:r>
              <a:rPr lang="tr-TR" altLang="tr-TR" i="1" smtClean="0">
                <a:solidFill>
                  <a:srgbClr val="7030A0"/>
                </a:solidFill>
              </a:rPr>
              <a:t>Brahmin’in Görevleri-özellikleri:</a:t>
            </a:r>
          </a:p>
        </p:txBody>
      </p:sp>
    </p:spTree>
    <p:extLst>
      <p:ext uri="{BB962C8B-B14F-4D97-AF65-F5344CB8AC3E}">
        <p14:creationId xmlns:p14="http://schemas.microsoft.com/office/powerpoint/2010/main" val="27877893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p:cNvSpPr>
            <a:spLocks noGrp="1"/>
          </p:cNvSpPr>
          <p:nvPr>
            <p:ph type="title"/>
          </p:nvPr>
        </p:nvSpPr>
        <p:spPr/>
        <p:txBody>
          <a:bodyPr>
            <a:normAutofit fontScale="90000"/>
          </a:bodyPr>
          <a:lstStyle/>
          <a:p>
            <a:pPr algn="ctr">
              <a:defRPr/>
            </a:pPr>
            <a:r>
              <a:rPr lang="tr-TR" dirty="0" smtClean="0">
                <a:solidFill>
                  <a:srgbClr val="C00000"/>
                </a:solidFill>
              </a:rPr>
              <a:t/>
            </a:r>
            <a:br>
              <a:rPr lang="tr-TR" dirty="0" smtClean="0">
                <a:solidFill>
                  <a:srgbClr val="C00000"/>
                </a:solidFill>
              </a:rPr>
            </a:br>
            <a:r>
              <a:rPr lang="tr-TR" b="1" dirty="0">
                <a:solidFill>
                  <a:srgbClr val="FF0000"/>
                </a:solidFill>
              </a:rPr>
              <a:t>2. </a:t>
            </a:r>
            <a:r>
              <a:rPr lang="tr-TR" b="1" dirty="0" err="1">
                <a:solidFill>
                  <a:srgbClr val="FF0000"/>
                </a:solidFill>
              </a:rPr>
              <a:t>Avatar</a:t>
            </a:r>
            <a:r>
              <a:rPr lang="tr-TR" b="1" dirty="0">
                <a:solidFill>
                  <a:srgbClr val="FF0000"/>
                </a:solidFill>
              </a:rPr>
              <a:t> İnancı</a:t>
            </a:r>
            <a:r>
              <a:rPr lang="tr-TR" dirty="0" smtClean="0">
                <a:solidFill>
                  <a:srgbClr val="C00000"/>
                </a:solidFill>
              </a:rPr>
              <a:t/>
            </a:r>
            <a:br>
              <a:rPr lang="tr-TR" dirty="0" smtClean="0">
                <a:solidFill>
                  <a:srgbClr val="C00000"/>
                </a:solidFill>
              </a:rPr>
            </a:br>
            <a:endParaRPr lang="tr-TR" dirty="0" smtClean="0">
              <a:solidFill>
                <a:srgbClr val="C00000"/>
              </a:solidFill>
            </a:endParaRPr>
          </a:p>
        </p:txBody>
      </p:sp>
      <p:sp>
        <p:nvSpPr>
          <p:cNvPr id="52227" name="2 İçerik Yer Tutucusu"/>
          <p:cNvSpPr>
            <a:spLocks noGrp="1"/>
          </p:cNvSpPr>
          <p:nvPr>
            <p:ph idx="1"/>
          </p:nvPr>
        </p:nvSpPr>
        <p:spPr>
          <a:xfrm>
            <a:off x="1981200" y="1600200"/>
            <a:ext cx="8229600" cy="4972050"/>
          </a:xfrm>
        </p:spPr>
        <p:txBody>
          <a:bodyPr/>
          <a:lstStyle/>
          <a:p>
            <a:pPr eaLnBrk="1" hangingPunct="1"/>
            <a:r>
              <a:rPr lang="tr-TR" altLang="tr-TR"/>
              <a:t>Kısaca, Tanrının belli dönemlerde bir takım amaçları gerçekleştirmek için yer yüzünde farklı biçimlere bürünerek yer yüzünde görünmesi anlamına gelen Avatara inancı, Bgita’nın işlediği temel konulardan biridir.</a:t>
            </a:r>
          </a:p>
          <a:p>
            <a:pPr eaLnBrk="1" hangingPunct="1"/>
            <a:endParaRPr lang="tr-TR" altLang="tr-TR" sz="1800"/>
          </a:p>
          <a:p>
            <a:pPr eaLnBrk="1" hangingPunct="1"/>
            <a:r>
              <a:rPr lang="tr-TR" altLang="tr-TR"/>
              <a:t>Vişnu’nun bir avatarı olarak insan formunu alan Tanrı Krişna, Arjunaya bu hakikati anlatırken bir taraftan da “tanrı-evren-insan”  ilişkilerine dair önemli açıklamalarda bulunur.</a:t>
            </a:r>
          </a:p>
        </p:txBody>
      </p:sp>
    </p:spTree>
    <p:extLst>
      <p:ext uri="{BB962C8B-B14F-4D97-AF65-F5344CB8AC3E}">
        <p14:creationId xmlns:p14="http://schemas.microsoft.com/office/powerpoint/2010/main" val="35965606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Başlık"/>
          <p:cNvSpPr>
            <a:spLocks noGrp="1"/>
          </p:cNvSpPr>
          <p:nvPr>
            <p:ph type="title"/>
          </p:nvPr>
        </p:nvSpPr>
        <p:spPr>
          <a:xfrm>
            <a:off x="1952625" y="357188"/>
            <a:ext cx="8229600" cy="1143000"/>
          </a:xfrm>
        </p:spPr>
        <p:txBody>
          <a:bodyPr>
            <a:normAutofit fontScale="90000"/>
          </a:bodyPr>
          <a:lstStyle/>
          <a:p>
            <a:pPr>
              <a:defRPr/>
            </a:pPr>
            <a:r>
              <a:rPr lang="tr-TR" dirty="0" smtClean="0"/>
              <a:t/>
            </a:r>
            <a:br>
              <a:rPr lang="tr-TR" dirty="0" smtClean="0"/>
            </a:br>
            <a:r>
              <a:rPr lang="tr-TR" sz="4900" dirty="0">
                <a:solidFill>
                  <a:srgbClr val="FF0000"/>
                </a:solidFill>
              </a:rPr>
              <a:t>4. Örnek dize</a:t>
            </a:r>
            <a:endParaRPr lang="tr-TR" dirty="0" smtClean="0">
              <a:solidFill>
                <a:srgbClr val="FF0000"/>
              </a:solidFill>
            </a:endParaRPr>
          </a:p>
        </p:txBody>
      </p:sp>
      <p:sp>
        <p:nvSpPr>
          <p:cNvPr id="53251" name="2 İçerik Yer Tutucusu"/>
          <p:cNvSpPr>
            <a:spLocks noGrp="1"/>
          </p:cNvSpPr>
          <p:nvPr>
            <p:ph idx="1"/>
          </p:nvPr>
        </p:nvSpPr>
        <p:spPr>
          <a:xfrm>
            <a:off x="1738314" y="1600201"/>
            <a:ext cx="8715375" cy="4525963"/>
          </a:xfrm>
        </p:spPr>
        <p:txBody>
          <a:bodyPr/>
          <a:lstStyle/>
          <a:p>
            <a:pPr eaLnBrk="1" hangingPunct="1"/>
            <a:endParaRPr lang="tr-TR" altLang="tr-TR">
              <a:solidFill>
                <a:schemeClr val="tx2"/>
              </a:solidFill>
            </a:endParaRPr>
          </a:p>
          <a:p>
            <a:pPr eaLnBrk="1" hangingPunct="1"/>
            <a:endParaRPr lang="tr-TR" altLang="tr-TR">
              <a:solidFill>
                <a:schemeClr val="tx2"/>
              </a:solidFill>
            </a:endParaRPr>
          </a:p>
          <a:p>
            <a:pPr eaLnBrk="1" hangingPunct="1"/>
            <a:r>
              <a:rPr lang="tr-TR" altLang="tr-TR"/>
              <a:t>yadā yadā hi dharmasya glānir bhavati bhārata</a:t>
            </a:r>
            <a:br>
              <a:rPr lang="tr-TR" altLang="tr-TR"/>
            </a:br>
            <a:r>
              <a:rPr lang="tr-TR" altLang="tr-TR"/>
              <a:t>abhyutthānam adharmasya tadātmānaṃ sṛjāmy aham</a:t>
            </a:r>
            <a:br>
              <a:rPr lang="tr-TR" altLang="tr-TR"/>
            </a:br>
            <a:r>
              <a:rPr lang="tr-TR" altLang="tr-TR"/>
              <a:t>								</a:t>
            </a:r>
            <a:r>
              <a:rPr lang="tr-TR" altLang="tr-TR" sz="2000"/>
              <a:t>4.7</a:t>
            </a:r>
            <a:endParaRPr lang="tr-TR" altLang="tr-TR"/>
          </a:p>
          <a:p>
            <a:pPr eaLnBrk="1" hangingPunct="1"/>
            <a:endParaRPr lang="tr-TR" altLang="tr-TR" smtClean="0"/>
          </a:p>
        </p:txBody>
      </p:sp>
    </p:spTree>
    <p:extLst>
      <p:ext uri="{BB962C8B-B14F-4D97-AF65-F5344CB8AC3E}">
        <p14:creationId xmlns:p14="http://schemas.microsoft.com/office/powerpoint/2010/main" val="39439524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a:xfrm>
            <a:off x="1981200" y="357188"/>
            <a:ext cx="8229600" cy="1060450"/>
          </a:xfrm>
        </p:spPr>
        <p:txBody>
          <a:bodyPr>
            <a:normAutofit fontScale="90000"/>
          </a:bodyPr>
          <a:lstStyle/>
          <a:p>
            <a:pPr>
              <a:defRPr/>
            </a:pPr>
            <a:r>
              <a:rPr lang="tr-TR" sz="2400" dirty="0">
                <a:solidFill>
                  <a:srgbClr val="C00000"/>
                </a:solidFill>
              </a:rPr>
              <a:t/>
            </a:r>
            <a:br>
              <a:rPr lang="tr-TR" sz="2400" dirty="0">
                <a:solidFill>
                  <a:srgbClr val="C00000"/>
                </a:solidFill>
              </a:rPr>
            </a:br>
            <a:r>
              <a:rPr lang="tr-TR" sz="2400" dirty="0">
                <a:solidFill>
                  <a:srgbClr val="C00000"/>
                </a:solidFill>
              </a:rPr>
              <a:t/>
            </a:r>
            <a:br>
              <a:rPr lang="tr-TR" sz="2400" dirty="0">
                <a:solidFill>
                  <a:srgbClr val="C00000"/>
                </a:solidFill>
              </a:rPr>
            </a:br>
            <a:r>
              <a:rPr lang="tr-TR" sz="3200" dirty="0"/>
              <a:t/>
            </a:r>
            <a:br>
              <a:rPr lang="tr-TR" sz="3200" dirty="0"/>
            </a:br>
            <a:endParaRPr lang="tr-TR" sz="3600" dirty="0">
              <a:solidFill>
                <a:schemeClr val="tx2">
                  <a:lumMod val="75000"/>
                </a:schemeClr>
              </a:solidFill>
            </a:endParaRPr>
          </a:p>
        </p:txBody>
      </p:sp>
      <p:sp>
        <p:nvSpPr>
          <p:cNvPr id="54275" name="2 İçerik Yer Tutucusu"/>
          <p:cNvSpPr>
            <a:spLocks noGrp="1"/>
          </p:cNvSpPr>
          <p:nvPr>
            <p:ph idx="1"/>
          </p:nvPr>
        </p:nvSpPr>
        <p:spPr>
          <a:xfrm>
            <a:off x="1738313" y="500063"/>
            <a:ext cx="8786812" cy="5715000"/>
          </a:xfrm>
        </p:spPr>
        <p:txBody>
          <a:bodyPr/>
          <a:lstStyle/>
          <a:p>
            <a:pPr algn="ctr" eaLnBrk="1" hangingPunct="1">
              <a:buFont typeface="Wingdings 2" panose="05020102010507070707" pitchFamily="18" charset="2"/>
              <a:buNone/>
            </a:pPr>
            <a:r>
              <a:rPr lang="tr-TR" altLang="tr-TR">
                <a:solidFill>
                  <a:srgbClr val="C00000"/>
                </a:solidFill>
              </a:rPr>
              <a:t>	yadā yadā hi dharmasya glānir bhavati bhārata</a:t>
            </a:r>
            <a:r>
              <a:rPr lang="tr-TR" altLang="tr-TR"/>
              <a:t/>
            </a:r>
            <a:br>
              <a:rPr lang="tr-TR" altLang="tr-TR"/>
            </a:br>
            <a:r>
              <a:rPr lang="tr-TR" altLang="tr-TR"/>
              <a:t>abhyutthānam adharmasya tadātmānaṃ sṛjāmy aham</a:t>
            </a:r>
            <a:r>
              <a:rPr lang="tr-TR" altLang="tr-TR" sz="2400"/>
              <a:t/>
            </a:r>
            <a:br>
              <a:rPr lang="tr-TR" altLang="tr-TR" sz="2400"/>
            </a:br>
            <a:r>
              <a:rPr lang="tr-TR" altLang="tr-TR" sz="2400"/>
              <a:t>						4.7</a:t>
            </a:r>
          </a:p>
          <a:p>
            <a:pPr algn="ctr" eaLnBrk="1" hangingPunct="1">
              <a:buFont typeface="Wingdings 2" panose="05020102010507070707" pitchFamily="18" charset="2"/>
              <a:buNone/>
            </a:pPr>
            <a:endParaRPr lang="tr-TR" altLang="tr-TR" sz="2400">
              <a:solidFill>
                <a:srgbClr val="C00000"/>
              </a:solidFill>
            </a:endParaRPr>
          </a:p>
          <a:p>
            <a:pPr algn="ctr" eaLnBrk="1" hangingPunct="1">
              <a:buFont typeface="Wingdings 2" panose="05020102010507070707" pitchFamily="18" charset="2"/>
              <a:buNone/>
            </a:pPr>
            <a:endParaRPr lang="tr-TR" altLang="tr-TR">
              <a:solidFill>
                <a:srgbClr val="C00000"/>
              </a:solidFill>
            </a:endParaRPr>
          </a:p>
          <a:p>
            <a:pPr eaLnBrk="1" hangingPunct="1"/>
            <a:r>
              <a:rPr lang="tr-TR" altLang="tr-TR">
                <a:solidFill>
                  <a:srgbClr val="C00000"/>
                </a:solidFill>
              </a:rPr>
              <a:t>Yadā-yadā </a:t>
            </a:r>
            <a:r>
              <a:rPr lang="tr-TR" altLang="tr-TR"/>
              <a:t>: ne zaman ki, dığında (bağlaç)</a:t>
            </a:r>
          </a:p>
          <a:p>
            <a:pPr eaLnBrk="1" hangingPunct="1"/>
            <a:r>
              <a:rPr lang="tr-TR" altLang="tr-TR">
                <a:solidFill>
                  <a:srgbClr val="C00000"/>
                </a:solidFill>
              </a:rPr>
              <a:t>Hi</a:t>
            </a:r>
            <a:r>
              <a:rPr lang="tr-TR" altLang="tr-TR"/>
              <a:t> : muhakkak</a:t>
            </a:r>
          </a:p>
          <a:p>
            <a:pPr eaLnBrk="1" hangingPunct="1"/>
            <a:r>
              <a:rPr lang="tr-TR" altLang="tr-TR">
                <a:solidFill>
                  <a:srgbClr val="C00000"/>
                </a:solidFill>
              </a:rPr>
              <a:t>Dharmasya</a:t>
            </a:r>
            <a:r>
              <a:rPr lang="tr-TR" altLang="tr-TR"/>
              <a:t>: doğruluk, düzen, adalet</a:t>
            </a:r>
          </a:p>
          <a:p>
            <a:pPr eaLnBrk="1" hangingPunct="1"/>
            <a:r>
              <a:rPr lang="tr-TR" altLang="tr-TR">
                <a:solidFill>
                  <a:srgbClr val="C00000"/>
                </a:solidFill>
              </a:rPr>
              <a:t>Glānir(h)</a:t>
            </a:r>
            <a:r>
              <a:rPr lang="tr-TR" altLang="tr-TR"/>
              <a:t>: azalma, düşme, gerileme </a:t>
            </a:r>
          </a:p>
          <a:p>
            <a:pPr eaLnBrk="1" hangingPunct="1"/>
            <a:r>
              <a:rPr lang="tr-TR" altLang="tr-TR">
                <a:solidFill>
                  <a:srgbClr val="C00000"/>
                </a:solidFill>
              </a:rPr>
              <a:t>Bhavati</a:t>
            </a:r>
            <a:r>
              <a:rPr lang="tr-TR" altLang="tr-TR"/>
              <a:t>: iş, görev</a:t>
            </a:r>
          </a:p>
          <a:p>
            <a:pPr eaLnBrk="1" hangingPunct="1"/>
            <a:r>
              <a:rPr lang="tr-TR" altLang="tr-TR">
                <a:solidFill>
                  <a:srgbClr val="C00000"/>
                </a:solidFill>
              </a:rPr>
              <a:t>Bhārata</a:t>
            </a:r>
            <a:r>
              <a:rPr lang="tr-TR" altLang="tr-TR"/>
              <a:t>: (Arjuna’ya hitap)</a:t>
            </a:r>
          </a:p>
        </p:txBody>
      </p:sp>
    </p:spTree>
    <p:extLst>
      <p:ext uri="{BB962C8B-B14F-4D97-AF65-F5344CB8AC3E}">
        <p14:creationId xmlns:p14="http://schemas.microsoft.com/office/powerpoint/2010/main" val="18185607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2 İçerik Yer Tutucusu"/>
          <p:cNvSpPr>
            <a:spLocks noGrp="1"/>
          </p:cNvSpPr>
          <p:nvPr>
            <p:ph idx="1"/>
          </p:nvPr>
        </p:nvSpPr>
        <p:spPr>
          <a:xfrm>
            <a:off x="1981200" y="357188"/>
            <a:ext cx="8229600" cy="6000750"/>
          </a:xfrm>
        </p:spPr>
        <p:txBody>
          <a:bodyPr>
            <a:normAutofit fontScale="92500" lnSpcReduction="10000"/>
          </a:bodyPr>
          <a:lstStyle/>
          <a:p>
            <a:pPr marL="274320" indent="-274320" algn="ctr">
              <a:buClr>
                <a:schemeClr val="accent3"/>
              </a:buClr>
              <a:buNone/>
              <a:defRPr/>
            </a:pPr>
            <a:endParaRPr lang="tr-TR" sz="2400" dirty="0"/>
          </a:p>
          <a:p>
            <a:pPr marL="274320" indent="-274320" algn="ctr">
              <a:buClr>
                <a:schemeClr val="accent3"/>
              </a:buClr>
              <a:buNone/>
              <a:defRPr/>
            </a:pPr>
            <a:r>
              <a:rPr lang="tr-TR" sz="2400" dirty="0"/>
              <a:t>yadā yadā </a:t>
            </a:r>
            <a:r>
              <a:rPr lang="tr-TR" sz="2400" dirty="0" err="1"/>
              <a:t>hi</a:t>
            </a:r>
            <a:r>
              <a:rPr lang="tr-TR" sz="2400" dirty="0"/>
              <a:t> </a:t>
            </a:r>
            <a:r>
              <a:rPr lang="tr-TR" sz="2400" dirty="0" err="1"/>
              <a:t>dharmasya</a:t>
            </a:r>
            <a:r>
              <a:rPr lang="tr-TR" sz="2400" dirty="0"/>
              <a:t> </a:t>
            </a:r>
            <a:r>
              <a:rPr lang="tr-TR" sz="2400" dirty="0" err="1"/>
              <a:t>glānir</a:t>
            </a:r>
            <a:r>
              <a:rPr lang="tr-TR" sz="2400" dirty="0"/>
              <a:t> </a:t>
            </a:r>
            <a:r>
              <a:rPr lang="tr-TR" sz="2400" dirty="0" err="1"/>
              <a:t>bhavati</a:t>
            </a:r>
            <a:r>
              <a:rPr lang="tr-TR" sz="2400" dirty="0"/>
              <a:t> </a:t>
            </a:r>
            <a:r>
              <a:rPr lang="tr-TR" sz="2400" dirty="0" err="1"/>
              <a:t>bhārata</a:t>
            </a:r>
            <a:r>
              <a:rPr lang="tr-TR" sz="2400" dirty="0">
                <a:solidFill>
                  <a:srgbClr val="C00000"/>
                </a:solidFill>
              </a:rPr>
              <a:t/>
            </a:r>
            <a:br>
              <a:rPr lang="tr-TR" sz="2400" dirty="0">
                <a:solidFill>
                  <a:srgbClr val="C00000"/>
                </a:solidFill>
              </a:rPr>
            </a:br>
            <a:r>
              <a:rPr lang="tr-TR" sz="2400" dirty="0" err="1">
                <a:solidFill>
                  <a:srgbClr val="C00000"/>
                </a:solidFill>
              </a:rPr>
              <a:t>abhyutthānam</a:t>
            </a:r>
            <a:r>
              <a:rPr lang="tr-TR" sz="2400" dirty="0">
                <a:solidFill>
                  <a:srgbClr val="C00000"/>
                </a:solidFill>
              </a:rPr>
              <a:t> </a:t>
            </a:r>
            <a:r>
              <a:rPr lang="tr-TR" sz="2400" dirty="0" err="1">
                <a:solidFill>
                  <a:srgbClr val="C00000"/>
                </a:solidFill>
              </a:rPr>
              <a:t>adharmasya</a:t>
            </a:r>
            <a:r>
              <a:rPr lang="tr-TR" sz="2400" dirty="0">
                <a:solidFill>
                  <a:srgbClr val="C00000"/>
                </a:solidFill>
              </a:rPr>
              <a:t> </a:t>
            </a:r>
            <a:r>
              <a:rPr lang="tr-TR" sz="2400" dirty="0" err="1">
                <a:solidFill>
                  <a:srgbClr val="C00000"/>
                </a:solidFill>
              </a:rPr>
              <a:t>tadātmāna</a:t>
            </a:r>
            <a:r>
              <a:rPr lang="tr-TR" sz="2400" dirty="0">
                <a:solidFill>
                  <a:srgbClr val="C00000"/>
                </a:solidFill>
              </a:rPr>
              <a:t>ṃ sṛ</a:t>
            </a:r>
            <a:r>
              <a:rPr lang="tr-TR" sz="2400" dirty="0" err="1">
                <a:solidFill>
                  <a:srgbClr val="C00000"/>
                </a:solidFill>
              </a:rPr>
              <a:t>jāmy</a:t>
            </a:r>
            <a:r>
              <a:rPr lang="tr-TR" sz="2400" dirty="0">
                <a:solidFill>
                  <a:srgbClr val="C00000"/>
                </a:solidFill>
              </a:rPr>
              <a:t> </a:t>
            </a:r>
            <a:r>
              <a:rPr lang="tr-TR" sz="2400" dirty="0" err="1">
                <a:solidFill>
                  <a:srgbClr val="C00000"/>
                </a:solidFill>
              </a:rPr>
              <a:t>aham</a:t>
            </a:r>
            <a:r>
              <a:rPr lang="tr-TR" sz="2000" dirty="0"/>
              <a:t/>
            </a:r>
            <a:br>
              <a:rPr lang="tr-TR" sz="2000" dirty="0"/>
            </a:br>
            <a:r>
              <a:rPr lang="tr-TR" sz="2000" dirty="0"/>
              <a:t>					4.7</a:t>
            </a:r>
          </a:p>
          <a:p>
            <a:pPr marL="274320" indent="-274320" algn="ctr">
              <a:buClr>
                <a:schemeClr val="accent3"/>
              </a:buClr>
              <a:buNone/>
              <a:defRPr/>
            </a:pPr>
            <a:endParaRPr lang="tr-TR" sz="2000" dirty="0">
              <a:solidFill>
                <a:srgbClr val="C00000"/>
              </a:solidFill>
            </a:endParaRPr>
          </a:p>
          <a:p>
            <a:pPr marL="274320" indent="-274320" algn="ctr">
              <a:buClr>
                <a:schemeClr val="accent3"/>
              </a:buClr>
              <a:buNone/>
              <a:defRPr/>
            </a:pPr>
            <a:endParaRPr lang="tr-TR" sz="1700" dirty="0">
              <a:solidFill>
                <a:srgbClr val="C00000"/>
              </a:solidFill>
            </a:endParaRPr>
          </a:p>
          <a:p>
            <a:pPr marL="274320" indent="-274320">
              <a:buClr>
                <a:schemeClr val="accent3"/>
              </a:buClr>
              <a:buFont typeface="Wingdings 2"/>
              <a:buChar char=""/>
              <a:defRPr/>
            </a:pPr>
            <a:r>
              <a:rPr lang="tr-TR" sz="2400" dirty="0" err="1">
                <a:solidFill>
                  <a:srgbClr val="C00000"/>
                </a:solidFill>
              </a:rPr>
              <a:t>Abhyut</a:t>
            </a:r>
            <a:r>
              <a:rPr lang="tr-TR" sz="2400" dirty="0">
                <a:solidFill>
                  <a:srgbClr val="C00000"/>
                </a:solidFill>
              </a:rPr>
              <a:t>-</a:t>
            </a:r>
            <a:r>
              <a:rPr lang="tr-TR" sz="2400" dirty="0" err="1">
                <a:solidFill>
                  <a:srgbClr val="C00000"/>
                </a:solidFill>
              </a:rPr>
              <a:t>thānam</a:t>
            </a:r>
            <a:r>
              <a:rPr lang="tr-TR" sz="2400" dirty="0">
                <a:solidFill>
                  <a:srgbClr val="C00000"/>
                </a:solidFill>
              </a:rPr>
              <a:t>: </a:t>
            </a:r>
            <a:r>
              <a:rPr lang="tr-TR" sz="2400" dirty="0"/>
              <a:t>artma, yükselme, çoğalma</a:t>
            </a:r>
          </a:p>
          <a:p>
            <a:pPr marL="274320" indent="-274320">
              <a:buClr>
                <a:schemeClr val="accent3"/>
              </a:buClr>
              <a:buFont typeface="Wingdings 2"/>
              <a:buChar char=""/>
              <a:defRPr/>
            </a:pPr>
            <a:r>
              <a:rPr lang="tr-TR" sz="2400" dirty="0" err="1">
                <a:solidFill>
                  <a:srgbClr val="C00000"/>
                </a:solidFill>
              </a:rPr>
              <a:t>Adharmasya</a:t>
            </a:r>
            <a:r>
              <a:rPr lang="tr-TR" sz="2400" dirty="0">
                <a:solidFill>
                  <a:srgbClr val="C00000"/>
                </a:solidFill>
              </a:rPr>
              <a:t>: </a:t>
            </a:r>
            <a:r>
              <a:rPr lang="tr-TR" sz="2400" dirty="0"/>
              <a:t>haksızlık, kötü alışkanlık, kötülük</a:t>
            </a:r>
          </a:p>
          <a:p>
            <a:pPr marL="274320" indent="-274320">
              <a:buClr>
                <a:schemeClr val="accent3"/>
              </a:buClr>
              <a:buFont typeface="Wingdings 2"/>
              <a:buChar char=""/>
              <a:defRPr/>
            </a:pPr>
            <a:r>
              <a:rPr lang="tr-TR" sz="2400" dirty="0">
                <a:solidFill>
                  <a:srgbClr val="C00000"/>
                </a:solidFill>
              </a:rPr>
              <a:t>Tadā</a:t>
            </a:r>
            <a:r>
              <a:rPr lang="tr-TR" sz="2400" dirty="0"/>
              <a:t>: daha sonra, bunun üzerine, bu durumda </a:t>
            </a:r>
          </a:p>
          <a:p>
            <a:pPr marL="274320" indent="-274320">
              <a:buClr>
                <a:schemeClr val="accent3"/>
              </a:buClr>
              <a:buFont typeface="Wingdings 2"/>
              <a:buChar char=""/>
              <a:defRPr/>
            </a:pPr>
            <a:r>
              <a:rPr lang="tr-TR" sz="2400" dirty="0">
                <a:solidFill>
                  <a:srgbClr val="C00000"/>
                </a:solidFill>
              </a:rPr>
              <a:t>atmānaṃ</a:t>
            </a:r>
            <a:r>
              <a:rPr lang="tr-TR" sz="2400" dirty="0"/>
              <a:t>: kendimi</a:t>
            </a:r>
          </a:p>
          <a:p>
            <a:pPr marL="274320" indent="-274320">
              <a:buClr>
                <a:schemeClr val="accent3"/>
              </a:buClr>
              <a:buFont typeface="Wingdings 2"/>
              <a:buChar char=""/>
              <a:defRPr/>
            </a:pPr>
            <a:r>
              <a:rPr lang="tr-TR" sz="2400" dirty="0">
                <a:solidFill>
                  <a:srgbClr val="C00000"/>
                </a:solidFill>
              </a:rPr>
              <a:t>Sṛ</a:t>
            </a:r>
            <a:r>
              <a:rPr lang="tr-TR" sz="2400" dirty="0" err="1">
                <a:solidFill>
                  <a:srgbClr val="C00000"/>
                </a:solidFill>
              </a:rPr>
              <a:t>jāmi</a:t>
            </a:r>
            <a:r>
              <a:rPr lang="tr-TR" sz="2400" dirty="0"/>
              <a:t>: görünme, belirme, tezahür etme, cisimleşme</a:t>
            </a:r>
          </a:p>
          <a:p>
            <a:pPr marL="274320" indent="-274320">
              <a:buClr>
                <a:schemeClr val="accent3"/>
              </a:buClr>
              <a:buFont typeface="Wingdings 2"/>
              <a:buChar char=""/>
              <a:defRPr/>
            </a:pPr>
            <a:r>
              <a:rPr lang="tr-TR" sz="2400" dirty="0" err="1">
                <a:solidFill>
                  <a:srgbClr val="C00000"/>
                </a:solidFill>
              </a:rPr>
              <a:t>Aham</a:t>
            </a:r>
            <a:r>
              <a:rPr lang="tr-TR" sz="2400" dirty="0"/>
              <a:t>: Ben (zamir)</a:t>
            </a:r>
          </a:p>
          <a:p>
            <a:pPr marL="274320" indent="-274320">
              <a:buClr>
                <a:schemeClr val="accent3"/>
              </a:buClr>
              <a:buNone/>
              <a:defRPr/>
            </a:pPr>
            <a:endParaRPr lang="tr-TR" sz="1600" dirty="0">
              <a:solidFill>
                <a:schemeClr val="tx2"/>
              </a:solidFill>
            </a:endParaRPr>
          </a:p>
          <a:p>
            <a:pPr marL="274320" indent="-274320" algn="just">
              <a:buClr>
                <a:schemeClr val="accent3"/>
              </a:buClr>
              <a:buNone/>
              <a:defRPr/>
            </a:pPr>
            <a:r>
              <a:rPr lang="tr-TR" sz="2400" dirty="0">
                <a:solidFill>
                  <a:schemeClr val="tx2"/>
                </a:solidFill>
              </a:rPr>
              <a:t>	Yaklaşık anlam</a:t>
            </a:r>
            <a:r>
              <a:rPr lang="tr-TR" dirty="0" smtClean="0"/>
              <a:t>: </a:t>
            </a:r>
            <a:r>
              <a:rPr lang="tr-TR" sz="2400" dirty="0"/>
              <a:t>Ey </a:t>
            </a:r>
            <a:r>
              <a:rPr lang="tr-TR" sz="2400" dirty="0" err="1"/>
              <a:t>Arjuna</a:t>
            </a:r>
            <a:r>
              <a:rPr lang="tr-TR" sz="2400" dirty="0"/>
              <a:t> (</a:t>
            </a:r>
            <a:r>
              <a:rPr lang="tr-TR" sz="2400" dirty="0" err="1"/>
              <a:t>Bharat</a:t>
            </a:r>
            <a:r>
              <a:rPr lang="tr-TR" sz="2400" dirty="0"/>
              <a:t>)! doğruluk, adalet, erdem gibi değerlerin azaldığı, adaletsizlik, düzensizlik gibi durumların arttığı dönemlerde ben kendimi gösteririm, bir formda tezahür ederim. </a:t>
            </a:r>
            <a:endParaRPr lang="tr-TR" dirty="0" smtClean="0"/>
          </a:p>
        </p:txBody>
      </p:sp>
      <p:sp>
        <p:nvSpPr>
          <p:cNvPr id="6" name="1 Başlık"/>
          <p:cNvSpPr>
            <a:spLocks noGrp="1"/>
          </p:cNvSpPr>
          <p:nvPr>
            <p:ph type="title"/>
          </p:nvPr>
        </p:nvSpPr>
        <p:spPr>
          <a:xfrm>
            <a:off x="1981200" y="357189"/>
            <a:ext cx="8229600" cy="714375"/>
          </a:xfrm>
        </p:spPr>
        <p:txBody>
          <a:bodyPr>
            <a:normAutofit fontScale="90000"/>
          </a:bodyPr>
          <a:lstStyle/>
          <a:p>
            <a:pPr>
              <a:defRPr/>
            </a:pPr>
            <a:r>
              <a:rPr lang="tr-TR" sz="2000" dirty="0">
                <a:solidFill>
                  <a:srgbClr val="C00000"/>
                </a:solidFill>
              </a:rPr>
              <a:t/>
            </a:r>
            <a:br>
              <a:rPr lang="tr-TR" sz="2000" dirty="0">
                <a:solidFill>
                  <a:srgbClr val="C00000"/>
                </a:solidFill>
              </a:rPr>
            </a:br>
            <a:r>
              <a:rPr lang="tr-TR" sz="2000" dirty="0"/>
              <a:t/>
            </a:r>
            <a:br>
              <a:rPr lang="tr-TR" sz="2000" dirty="0"/>
            </a:br>
            <a:r>
              <a:rPr lang="tr-TR" sz="4000" dirty="0"/>
              <a:t/>
            </a:r>
            <a:br>
              <a:rPr lang="tr-TR" sz="4000" dirty="0"/>
            </a:br>
            <a:endParaRPr lang="tr-TR" dirty="0" smtClean="0"/>
          </a:p>
        </p:txBody>
      </p:sp>
    </p:spTree>
    <p:extLst>
      <p:ext uri="{BB962C8B-B14F-4D97-AF65-F5344CB8AC3E}">
        <p14:creationId xmlns:p14="http://schemas.microsoft.com/office/powerpoint/2010/main" val="35623686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p:txBody>
          <a:bodyPr>
            <a:normAutofit fontScale="90000"/>
          </a:bodyPr>
          <a:lstStyle/>
          <a:p>
            <a:pPr>
              <a:defRPr/>
            </a:pPr>
            <a:r>
              <a:rPr lang="tr-TR" dirty="0" smtClean="0"/>
              <a:t/>
            </a:r>
            <a:br>
              <a:rPr lang="tr-TR" dirty="0" smtClean="0"/>
            </a:br>
            <a:r>
              <a:rPr lang="tr-TR" sz="4900" dirty="0">
                <a:solidFill>
                  <a:srgbClr val="FF0000"/>
                </a:solidFill>
              </a:rPr>
              <a:t>5. Örnek dize</a:t>
            </a:r>
            <a:endParaRPr lang="tr-TR" dirty="0" smtClean="0">
              <a:solidFill>
                <a:srgbClr val="FF0000"/>
              </a:solidFill>
            </a:endParaRPr>
          </a:p>
        </p:txBody>
      </p:sp>
      <p:sp>
        <p:nvSpPr>
          <p:cNvPr id="56323" name="2 İçerik Yer Tutucusu"/>
          <p:cNvSpPr>
            <a:spLocks noGrp="1"/>
          </p:cNvSpPr>
          <p:nvPr>
            <p:ph idx="1"/>
          </p:nvPr>
        </p:nvSpPr>
        <p:spPr>
          <a:xfrm>
            <a:off x="1809751" y="1600201"/>
            <a:ext cx="8715375" cy="4525963"/>
          </a:xfrm>
        </p:spPr>
        <p:txBody>
          <a:bodyPr/>
          <a:lstStyle/>
          <a:p>
            <a:pPr eaLnBrk="1" hangingPunct="1"/>
            <a:endParaRPr lang="tr-TR" altLang="tr-TR" smtClean="0">
              <a:solidFill>
                <a:srgbClr val="C00000"/>
              </a:solidFill>
            </a:endParaRPr>
          </a:p>
          <a:p>
            <a:pPr eaLnBrk="1" hangingPunct="1"/>
            <a:endParaRPr lang="tr-TR" altLang="tr-TR" smtClean="0">
              <a:solidFill>
                <a:srgbClr val="C00000"/>
              </a:solidFill>
            </a:endParaRPr>
          </a:p>
          <a:p>
            <a:pPr eaLnBrk="1" hangingPunct="1"/>
            <a:r>
              <a:rPr lang="tr-TR" altLang="tr-TR" sz="3200"/>
              <a:t>paritrāṇāya sādhūnāṃ vināśāya ca duṣkṛtām</a:t>
            </a:r>
            <a:r>
              <a:rPr lang="tr-TR" altLang="tr-TR" smtClean="0"/>
              <a:t/>
            </a:r>
            <a:br>
              <a:rPr lang="tr-TR" altLang="tr-TR" smtClean="0"/>
            </a:br>
            <a:r>
              <a:rPr lang="tr-TR" altLang="tr-TR" sz="3000"/>
              <a:t>dharmasaṃsthāpanārthāya saṃbhavāmi yuge yuge </a:t>
            </a:r>
            <a:r>
              <a:rPr lang="tr-TR" altLang="tr-TR" smtClean="0"/>
              <a:t/>
            </a:r>
            <a:br>
              <a:rPr lang="tr-TR" altLang="tr-TR" smtClean="0"/>
            </a:br>
            <a:r>
              <a:rPr lang="tr-TR" altLang="tr-TR" smtClean="0"/>
              <a:t>								</a:t>
            </a:r>
            <a:r>
              <a:rPr lang="tr-TR" altLang="tr-TR"/>
              <a:t>4.8</a:t>
            </a:r>
            <a:endParaRPr lang="tr-TR" altLang="tr-TR" smtClean="0"/>
          </a:p>
        </p:txBody>
      </p:sp>
    </p:spTree>
    <p:extLst>
      <p:ext uri="{BB962C8B-B14F-4D97-AF65-F5344CB8AC3E}">
        <p14:creationId xmlns:p14="http://schemas.microsoft.com/office/powerpoint/2010/main" val="11548792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Başlık"/>
          <p:cNvSpPr>
            <a:spLocks noGrp="1"/>
          </p:cNvSpPr>
          <p:nvPr>
            <p:ph type="title"/>
          </p:nvPr>
        </p:nvSpPr>
        <p:spPr>
          <a:xfrm>
            <a:off x="1981200" y="274638"/>
            <a:ext cx="8229600" cy="1439862"/>
          </a:xfrm>
        </p:spPr>
        <p:txBody>
          <a:bodyPr>
            <a:normAutofit fontScale="90000"/>
          </a:bodyPr>
          <a:lstStyle/>
          <a:p>
            <a:pPr algn="ctr">
              <a:defRPr/>
            </a:pPr>
            <a:r>
              <a:rPr lang="tr-TR" sz="2400" dirty="0">
                <a:solidFill>
                  <a:srgbClr val="C00000"/>
                </a:solidFill>
              </a:rPr>
              <a:t/>
            </a:r>
            <a:br>
              <a:rPr lang="tr-TR" sz="2400" dirty="0">
                <a:solidFill>
                  <a:srgbClr val="C00000"/>
                </a:solidFill>
              </a:rPr>
            </a:br>
            <a:r>
              <a:rPr lang="tr-TR" sz="2400" dirty="0">
                <a:solidFill>
                  <a:srgbClr val="C00000"/>
                </a:solidFill>
              </a:rPr>
              <a:t/>
            </a:r>
            <a:br>
              <a:rPr lang="tr-TR" sz="2400" dirty="0">
                <a:solidFill>
                  <a:srgbClr val="C00000"/>
                </a:solidFill>
              </a:rPr>
            </a:br>
            <a:r>
              <a:rPr lang="tr-TR" sz="2400" dirty="0">
                <a:solidFill>
                  <a:srgbClr val="C00000"/>
                </a:solidFill>
              </a:rPr>
              <a:t/>
            </a:r>
            <a:br>
              <a:rPr lang="tr-TR" sz="2400" dirty="0">
                <a:solidFill>
                  <a:srgbClr val="C00000"/>
                </a:solidFill>
              </a:rPr>
            </a:br>
            <a:r>
              <a:rPr lang="tr-TR" sz="2700" dirty="0" err="1">
                <a:solidFill>
                  <a:srgbClr val="C00000"/>
                </a:solidFill>
              </a:rPr>
              <a:t>paritrā</a:t>
            </a:r>
            <a:r>
              <a:rPr lang="tr-TR" sz="2700" dirty="0">
                <a:solidFill>
                  <a:srgbClr val="C00000"/>
                </a:solidFill>
              </a:rPr>
              <a:t>ṇ</a:t>
            </a:r>
            <a:r>
              <a:rPr lang="tr-TR" sz="2700" dirty="0" err="1">
                <a:solidFill>
                  <a:srgbClr val="C00000"/>
                </a:solidFill>
              </a:rPr>
              <a:t>āya</a:t>
            </a:r>
            <a:r>
              <a:rPr lang="tr-TR" sz="2700" dirty="0">
                <a:solidFill>
                  <a:srgbClr val="C00000"/>
                </a:solidFill>
              </a:rPr>
              <a:t> </a:t>
            </a:r>
            <a:r>
              <a:rPr lang="tr-TR" sz="2700" dirty="0" err="1">
                <a:solidFill>
                  <a:srgbClr val="C00000"/>
                </a:solidFill>
              </a:rPr>
              <a:t>sādhūnā</a:t>
            </a:r>
            <a:r>
              <a:rPr lang="tr-TR" sz="2700" dirty="0">
                <a:solidFill>
                  <a:srgbClr val="C00000"/>
                </a:solidFill>
              </a:rPr>
              <a:t>ṃ </a:t>
            </a:r>
            <a:r>
              <a:rPr lang="tr-TR" sz="2700" dirty="0" err="1">
                <a:solidFill>
                  <a:srgbClr val="C00000"/>
                </a:solidFill>
              </a:rPr>
              <a:t>vināśāya</a:t>
            </a:r>
            <a:r>
              <a:rPr lang="tr-TR" sz="2700" dirty="0">
                <a:solidFill>
                  <a:srgbClr val="C00000"/>
                </a:solidFill>
              </a:rPr>
              <a:t> </a:t>
            </a:r>
            <a:r>
              <a:rPr lang="tr-TR" sz="2700" dirty="0" err="1">
                <a:solidFill>
                  <a:srgbClr val="C00000"/>
                </a:solidFill>
              </a:rPr>
              <a:t>ca</a:t>
            </a:r>
            <a:r>
              <a:rPr lang="tr-TR" sz="2700" dirty="0">
                <a:solidFill>
                  <a:srgbClr val="C00000"/>
                </a:solidFill>
              </a:rPr>
              <a:t> </a:t>
            </a:r>
            <a:r>
              <a:rPr lang="tr-TR" sz="2700" dirty="0" err="1">
                <a:solidFill>
                  <a:srgbClr val="C00000"/>
                </a:solidFill>
              </a:rPr>
              <a:t>du</a:t>
            </a:r>
            <a:r>
              <a:rPr lang="tr-TR" sz="2700" dirty="0">
                <a:solidFill>
                  <a:srgbClr val="C00000"/>
                </a:solidFill>
              </a:rPr>
              <a:t>ṣkṛ</a:t>
            </a:r>
            <a:r>
              <a:rPr lang="tr-TR" sz="2700" dirty="0" err="1">
                <a:solidFill>
                  <a:srgbClr val="C00000"/>
                </a:solidFill>
              </a:rPr>
              <a:t>tām</a:t>
            </a:r>
            <a:r>
              <a:rPr lang="tr-TR" sz="2700" dirty="0"/>
              <a:t/>
            </a:r>
            <a:br>
              <a:rPr lang="tr-TR" sz="2700" dirty="0"/>
            </a:br>
            <a:r>
              <a:rPr lang="tr-TR" sz="2700" dirty="0" err="1"/>
              <a:t>dharmasa</a:t>
            </a:r>
            <a:r>
              <a:rPr lang="tr-TR" sz="2700" dirty="0"/>
              <a:t>ṃ</a:t>
            </a:r>
            <a:r>
              <a:rPr lang="tr-TR" sz="2700" dirty="0" err="1"/>
              <a:t>sthāpanārthāya</a:t>
            </a:r>
            <a:r>
              <a:rPr lang="tr-TR" sz="2700" dirty="0"/>
              <a:t> </a:t>
            </a:r>
            <a:r>
              <a:rPr lang="tr-TR" sz="2700" dirty="0" err="1"/>
              <a:t>sa</a:t>
            </a:r>
            <a:r>
              <a:rPr lang="tr-TR" sz="2700" dirty="0"/>
              <a:t>ṃ</a:t>
            </a:r>
            <a:r>
              <a:rPr lang="tr-TR" sz="2700" dirty="0" err="1"/>
              <a:t>bhavāmi</a:t>
            </a:r>
            <a:r>
              <a:rPr lang="tr-TR" sz="2700" dirty="0"/>
              <a:t> </a:t>
            </a:r>
            <a:r>
              <a:rPr lang="tr-TR" sz="2700" dirty="0" err="1"/>
              <a:t>yuge</a:t>
            </a:r>
            <a:r>
              <a:rPr lang="tr-TR" sz="2700" dirty="0"/>
              <a:t> </a:t>
            </a:r>
            <a:r>
              <a:rPr lang="tr-TR" sz="2700" dirty="0" err="1"/>
              <a:t>yuge</a:t>
            </a:r>
            <a:r>
              <a:rPr lang="tr-TR" sz="2700" dirty="0"/>
              <a:t> </a:t>
            </a:r>
            <a:br>
              <a:rPr lang="tr-TR" sz="2700" dirty="0"/>
            </a:br>
            <a:r>
              <a:rPr lang="tr-TR" sz="2700" dirty="0"/>
              <a:t>						</a:t>
            </a:r>
            <a:r>
              <a:rPr lang="tr-TR" sz="2200" dirty="0"/>
              <a:t>4.8</a:t>
            </a:r>
            <a:endParaRPr lang="tr-TR" sz="2400" dirty="0"/>
          </a:p>
        </p:txBody>
      </p:sp>
      <p:sp>
        <p:nvSpPr>
          <p:cNvPr id="54275" name="2 İçerik Yer Tutucusu"/>
          <p:cNvSpPr>
            <a:spLocks noGrp="1"/>
          </p:cNvSpPr>
          <p:nvPr>
            <p:ph idx="1"/>
          </p:nvPr>
        </p:nvSpPr>
        <p:spPr>
          <a:xfrm>
            <a:off x="1981200" y="2214563"/>
            <a:ext cx="8229600" cy="3911600"/>
          </a:xfrm>
        </p:spPr>
        <p:txBody>
          <a:bodyPr>
            <a:normAutofit fontScale="92500" lnSpcReduction="10000"/>
          </a:bodyPr>
          <a:lstStyle/>
          <a:p>
            <a:pPr marL="274320" indent="-274320">
              <a:buClr>
                <a:schemeClr val="accent3"/>
              </a:buClr>
              <a:buFont typeface="Wingdings 2"/>
              <a:buChar char=""/>
              <a:defRPr/>
            </a:pPr>
            <a:r>
              <a:rPr lang="tr-TR" sz="3000" dirty="0" err="1">
                <a:solidFill>
                  <a:srgbClr val="C00000"/>
                </a:solidFill>
              </a:rPr>
              <a:t>Paritrā</a:t>
            </a:r>
            <a:r>
              <a:rPr lang="tr-TR" sz="3000" dirty="0">
                <a:solidFill>
                  <a:srgbClr val="C00000"/>
                </a:solidFill>
              </a:rPr>
              <a:t>ṇ</a:t>
            </a:r>
            <a:r>
              <a:rPr lang="tr-TR" sz="3000" dirty="0" err="1">
                <a:solidFill>
                  <a:srgbClr val="C00000"/>
                </a:solidFill>
              </a:rPr>
              <a:t>āya</a:t>
            </a:r>
            <a:r>
              <a:rPr lang="tr-TR" sz="3000" dirty="0">
                <a:solidFill>
                  <a:srgbClr val="C00000"/>
                </a:solidFill>
              </a:rPr>
              <a:t>: </a:t>
            </a:r>
            <a:r>
              <a:rPr lang="tr-TR" sz="3000" dirty="0"/>
              <a:t>korumak için</a:t>
            </a:r>
            <a:r>
              <a:rPr lang="tr-TR" sz="3000" dirty="0">
                <a:solidFill>
                  <a:srgbClr val="C00000"/>
                </a:solidFill>
              </a:rPr>
              <a:t> </a:t>
            </a:r>
          </a:p>
          <a:p>
            <a:pPr marL="274320" indent="-274320">
              <a:buClr>
                <a:schemeClr val="accent3"/>
              </a:buClr>
              <a:buFont typeface="Wingdings 2"/>
              <a:buChar char=""/>
              <a:defRPr/>
            </a:pPr>
            <a:r>
              <a:rPr lang="tr-TR" sz="3000" dirty="0" err="1">
                <a:solidFill>
                  <a:srgbClr val="C00000"/>
                </a:solidFill>
              </a:rPr>
              <a:t>Sādhū</a:t>
            </a:r>
            <a:r>
              <a:rPr lang="tr-TR" sz="3000" dirty="0">
                <a:solidFill>
                  <a:srgbClr val="C00000"/>
                </a:solidFill>
              </a:rPr>
              <a:t>-</a:t>
            </a:r>
            <a:r>
              <a:rPr lang="tr-TR" sz="3000" dirty="0" err="1">
                <a:solidFill>
                  <a:srgbClr val="C00000"/>
                </a:solidFill>
              </a:rPr>
              <a:t>nā</a:t>
            </a:r>
            <a:r>
              <a:rPr lang="tr-TR" sz="3000" dirty="0">
                <a:solidFill>
                  <a:srgbClr val="C00000"/>
                </a:solidFill>
              </a:rPr>
              <a:t>ṃ : </a:t>
            </a:r>
            <a:r>
              <a:rPr lang="tr-TR" sz="3000" dirty="0"/>
              <a:t>dindar, iyi kimse (</a:t>
            </a:r>
            <a:r>
              <a:rPr lang="tr-TR" sz="3000" dirty="0" err="1"/>
              <a:t>yi</a:t>
            </a:r>
            <a:r>
              <a:rPr lang="tr-TR" sz="3000" dirty="0"/>
              <a:t>), iyilik</a:t>
            </a:r>
          </a:p>
          <a:p>
            <a:pPr marL="274320" indent="-274320">
              <a:buClr>
                <a:schemeClr val="accent3"/>
              </a:buClr>
              <a:buFont typeface="Wingdings 2"/>
              <a:buChar char=""/>
              <a:defRPr/>
            </a:pPr>
            <a:r>
              <a:rPr lang="tr-TR" sz="3000" dirty="0" err="1">
                <a:solidFill>
                  <a:srgbClr val="C00000"/>
                </a:solidFill>
              </a:rPr>
              <a:t>vināśāya</a:t>
            </a:r>
            <a:r>
              <a:rPr lang="tr-TR" sz="3000" dirty="0">
                <a:solidFill>
                  <a:srgbClr val="C00000"/>
                </a:solidFill>
              </a:rPr>
              <a:t> : </a:t>
            </a:r>
            <a:r>
              <a:rPr lang="tr-TR" sz="3000" dirty="0"/>
              <a:t>ortadan kaldırmak için, yok etmek için</a:t>
            </a:r>
            <a:endParaRPr lang="tr-TR" sz="3000" dirty="0">
              <a:solidFill>
                <a:srgbClr val="C00000"/>
              </a:solidFill>
            </a:endParaRPr>
          </a:p>
          <a:p>
            <a:pPr marL="274320" indent="-274320">
              <a:buClr>
                <a:schemeClr val="accent3"/>
              </a:buClr>
              <a:buFont typeface="Wingdings 2"/>
              <a:buChar char=""/>
              <a:defRPr/>
            </a:pPr>
            <a:r>
              <a:rPr lang="tr-TR" sz="3000" dirty="0" err="1">
                <a:solidFill>
                  <a:srgbClr val="C00000"/>
                </a:solidFill>
              </a:rPr>
              <a:t>Ca</a:t>
            </a:r>
            <a:r>
              <a:rPr lang="tr-TR" sz="3000" dirty="0">
                <a:solidFill>
                  <a:srgbClr val="C00000"/>
                </a:solidFill>
              </a:rPr>
              <a:t>: </a:t>
            </a:r>
            <a:r>
              <a:rPr lang="tr-TR" sz="3000" dirty="0"/>
              <a:t>ve (bağlaç)</a:t>
            </a:r>
          </a:p>
          <a:p>
            <a:pPr marL="274320" indent="-274320">
              <a:buClr>
                <a:schemeClr val="accent3"/>
              </a:buClr>
              <a:buFont typeface="Wingdings 2"/>
              <a:buChar char=""/>
              <a:defRPr/>
            </a:pPr>
            <a:r>
              <a:rPr lang="tr-TR" sz="3000" dirty="0" err="1">
                <a:solidFill>
                  <a:srgbClr val="C00000"/>
                </a:solidFill>
              </a:rPr>
              <a:t>du</a:t>
            </a:r>
            <a:r>
              <a:rPr lang="tr-TR" sz="3000" dirty="0">
                <a:solidFill>
                  <a:srgbClr val="C00000"/>
                </a:solidFill>
              </a:rPr>
              <a:t>ṣkṛ</a:t>
            </a:r>
            <a:r>
              <a:rPr lang="tr-TR" sz="3000" dirty="0" err="1">
                <a:solidFill>
                  <a:srgbClr val="C00000"/>
                </a:solidFill>
              </a:rPr>
              <a:t>tām</a:t>
            </a:r>
            <a:r>
              <a:rPr lang="tr-TR" sz="3000" dirty="0">
                <a:solidFill>
                  <a:srgbClr val="C00000"/>
                </a:solidFill>
              </a:rPr>
              <a:t> : </a:t>
            </a:r>
            <a:r>
              <a:rPr lang="tr-TR" sz="3000" dirty="0"/>
              <a:t>kötü kimse (</a:t>
            </a:r>
            <a:r>
              <a:rPr lang="tr-TR" sz="3000" dirty="0" err="1"/>
              <a:t>yi</a:t>
            </a:r>
            <a:r>
              <a:rPr lang="tr-TR" sz="3000" dirty="0"/>
              <a:t>), kötülük</a:t>
            </a: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endParaRPr lang="tr-TR" dirty="0" smtClean="0"/>
          </a:p>
        </p:txBody>
      </p:sp>
    </p:spTree>
    <p:extLst>
      <p:ext uri="{BB962C8B-B14F-4D97-AF65-F5344CB8AC3E}">
        <p14:creationId xmlns:p14="http://schemas.microsoft.com/office/powerpoint/2010/main" val="5040882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Başlık"/>
          <p:cNvSpPr>
            <a:spLocks noGrp="1"/>
          </p:cNvSpPr>
          <p:nvPr>
            <p:ph type="title"/>
          </p:nvPr>
        </p:nvSpPr>
        <p:spPr>
          <a:xfrm>
            <a:off x="1981200" y="642938"/>
            <a:ext cx="8229600" cy="1204912"/>
          </a:xfrm>
        </p:spPr>
        <p:txBody>
          <a:bodyPr/>
          <a:lstStyle/>
          <a:p>
            <a:pPr algn="ctr" eaLnBrk="1" hangingPunct="1"/>
            <a:r>
              <a:rPr lang="tr-TR" altLang="tr-TR" sz="2400" i="1"/>
              <a:t>paritrāṇāya sādhūnāṃ vināśāya ca duṣkṛtām</a:t>
            </a:r>
            <a:br>
              <a:rPr lang="tr-TR" altLang="tr-TR" sz="2400" i="1"/>
            </a:br>
            <a:r>
              <a:rPr lang="tr-TR" altLang="tr-TR" sz="2400" i="1">
                <a:solidFill>
                  <a:srgbClr val="C00000"/>
                </a:solidFill>
              </a:rPr>
              <a:t>dharmasaṃsthāpanārthāya saṃbhavāmi yuge yuge </a:t>
            </a:r>
            <a:r>
              <a:rPr lang="tr-TR" altLang="tr-TR" sz="2000">
                <a:solidFill>
                  <a:srgbClr val="C00000"/>
                </a:solidFill>
              </a:rPr>
              <a:t/>
            </a:r>
            <a:br>
              <a:rPr lang="tr-TR" altLang="tr-TR" sz="2000">
                <a:solidFill>
                  <a:srgbClr val="C00000"/>
                </a:solidFill>
              </a:rPr>
            </a:br>
            <a:r>
              <a:rPr lang="tr-TR" altLang="tr-TR" sz="2000">
                <a:solidFill>
                  <a:srgbClr val="C00000"/>
                </a:solidFill>
              </a:rPr>
              <a:t>						</a:t>
            </a:r>
            <a:r>
              <a:rPr lang="tr-TR" altLang="tr-TR" sz="2000"/>
              <a:t>4.8</a:t>
            </a:r>
          </a:p>
        </p:txBody>
      </p:sp>
      <p:sp>
        <p:nvSpPr>
          <p:cNvPr id="58371" name="2 İçerik Yer Tutucusu"/>
          <p:cNvSpPr>
            <a:spLocks noGrp="1"/>
          </p:cNvSpPr>
          <p:nvPr>
            <p:ph idx="1"/>
          </p:nvPr>
        </p:nvSpPr>
        <p:spPr>
          <a:xfrm>
            <a:off x="1981200" y="2214564"/>
            <a:ext cx="8229600" cy="4143375"/>
          </a:xfrm>
        </p:spPr>
        <p:txBody>
          <a:bodyPr/>
          <a:lstStyle/>
          <a:p>
            <a:pPr eaLnBrk="1" hangingPunct="1"/>
            <a:r>
              <a:rPr lang="tr-TR" altLang="tr-TR">
                <a:solidFill>
                  <a:srgbClr val="C00000"/>
                </a:solidFill>
              </a:rPr>
              <a:t>dharma-saṃsthāpanārthāya: </a:t>
            </a:r>
            <a:r>
              <a:rPr lang="tr-TR" altLang="tr-TR"/>
              <a:t>doğruluğun, düzenin tesisi (için)</a:t>
            </a:r>
          </a:p>
          <a:p>
            <a:pPr eaLnBrk="1" hangingPunct="1"/>
            <a:r>
              <a:rPr lang="tr-TR" altLang="tr-TR">
                <a:solidFill>
                  <a:srgbClr val="C00000"/>
                </a:solidFill>
              </a:rPr>
              <a:t>Saṃbhavāmi: </a:t>
            </a:r>
            <a:r>
              <a:rPr lang="tr-TR" altLang="tr-TR"/>
              <a:t>kendimi doğururum, gösteririm</a:t>
            </a:r>
          </a:p>
          <a:p>
            <a:pPr eaLnBrk="1" hangingPunct="1"/>
            <a:r>
              <a:rPr lang="tr-TR" altLang="tr-TR">
                <a:solidFill>
                  <a:srgbClr val="C00000"/>
                </a:solidFill>
              </a:rPr>
              <a:t>yuge yuge: </a:t>
            </a:r>
            <a:r>
              <a:rPr lang="tr-TR" altLang="tr-TR"/>
              <a:t>devirden devire, her çağda</a:t>
            </a:r>
          </a:p>
          <a:p>
            <a:pPr eaLnBrk="1" hangingPunct="1">
              <a:buFont typeface="Arial" panose="020B0604020202020204" pitchFamily="34" charset="0"/>
              <a:buNone/>
            </a:pPr>
            <a:endParaRPr lang="tr-TR" altLang="tr-TR">
              <a:solidFill>
                <a:srgbClr val="C00000"/>
              </a:solidFill>
            </a:endParaRPr>
          </a:p>
          <a:p>
            <a:pPr eaLnBrk="1" hangingPunct="1">
              <a:buFont typeface="Arial" panose="020B0604020202020204" pitchFamily="34" charset="0"/>
              <a:buNone/>
            </a:pPr>
            <a:r>
              <a:rPr lang="tr-TR" altLang="tr-TR" sz="2400">
                <a:solidFill>
                  <a:schemeClr val="tx2"/>
                </a:solidFill>
              </a:rPr>
              <a:t>	Yaklaşık anlam</a:t>
            </a:r>
            <a:r>
              <a:rPr lang="tr-TR" altLang="tr-TR" smtClean="0">
                <a:solidFill>
                  <a:schemeClr val="tx2"/>
                </a:solidFill>
              </a:rPr>
              <a:t>: </a:t>
            </a:r>
            <a:r>
              <a:rPr lang="tr-TR" altLang="tr-TR" sz="2400"/>
              <a:t>İyiliği (iyileri) korumak, kötülüğü (kötüleri) yok etmek ve doğruluğu-düzeni tesis etmek için her devirde varlık biçimini alırım, kendimi açıkça gösteririm.</a:t>
            </a:r>
            <a:endParaRPr lang="tr-TR" altLang="tr-TR" smtClean="0"/>
          </a:p>
          <a:p>
            <a:pPr eaLnBrk="1" hangingPunct="1"/>
            <a:endParaRPr lang="tr-TR" altLang="tr-TR" smtClean="0"/>
          </a:p>
        </p:txBody>
      </p:sp>
    </p:spTree>
    <p:extLst>
      <p:ext uri="{BB962C8B-B14F-4D97-AF65-F5344CB8AC3E}">
        <p14:creationId xmlns:p14="http://schemas.microsoft.com/office/powerpoint/2010/main" val="2312699347"/>
      </p:ext>
    </p:extLst>
  </p:cSld>
  <p:clrMapOvr>
    <a:masterClrMapping/>
  </p:clrMapOvr>
  <p:transition spd="med">
    <p:plus/>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Başlık"/>
          <p:cNvSpPr>
            <a:spLocks noGrp="1"/>
          </p:cNvSpPr>
          <p:nvPr>
            <p:ph type="title"/>
          </p:nvPr>
        </p:nvSpPr>
        <p:spPr>
          <a:xfrm>
            <a:off x="1981200" y="571500"/>
            <a:ext cx="8229600" cy="928688"/>
          </a:xfrm>
        </p:spPr>
        <p:txBody>
          <a:bodyPr/>
          <a:lstStyle/>
          <a:p>
            <a:pPr eaLnBrk="1" hangingPunct="1"/>
            <a:r>
              <a:rPr lang="tr-TR" altLang="tr-TR">
                <a:solidFill>
                  <a:srgbClr val="002060"/>
                </a:solidFill>
              </a:rPr>
              <a:t>Kısa bir açıklama:</a:t>
            </a:r>
          </a:p>
        </p:txBody>
      </p:sp>
      <p:sp>
        <p:nvSpPr>
          <p:cNvPr id="59395" name="2 İçerik Yer Tutucusu"/>
          <p:cNvSpPr>
            <a:spLocks noGrp="1"/>
          </p:cNvSpPr>
          <p:nvPr>
            <p:ph idx="1"/>
          </p:nvPr>
        </p:nvSpPr>
        <p:spPr>
          <a:xfrm>
            <a:off x="1981200" y="1928813"/>
            <a:ext cx="8229600" cy="4500562"/>
          </a:xfrm>
        </p:spPr>
        <p:txBody>
          <a:bodyPr/>
          <a:lstStyle/>
          <a:p>
            <a:pPr algn="just" eaLnBrk="1" hangingPunct="1"/>
            <a:r>
              <a:rPr lang="tr-TR" altLang="tr-TR" sz="2400"/>
              <a:t>Bgita’nın ele aldığı ana konulardan bir tanesi de Tanrı’nın bedenleşmesi, veya farklı biçimlerde yer yüzüne inmesi anlamına gelen “Avatar” düşüncesidir.</a:t>
            </a:r>
          </a:p>
          <a:p>
            <a:pPr algn="just" eaLnBrk="1" hangingPunct="1"/>
            <a:endParaRPr lang="tr-TR" altLang="tr-TR" sz="2400"/>
          </a:p>
          <a:p>
            <a:pPr algn="just" eaLnBrk="1" hangingPunct="1"/>
            <a:r>
              <a:rPr lang="tr-TR" altLang="tr-TR" sz="2400"/>
              <a:t>Gita’yı konuşan Krişna ise Tanrı Vişnu’nun bir avatarı olarak görülür.  Tanrı Krişna isan formuna girerek Arjuna’ya görünmüş ve ona bir takım hakikatleri açıklamıştır. Hindu inanışına göre avatarın en önemli özelliğinden biri insanlara örnek olmasıdır.  Gita’da avatarın bu fonksiyonu açıkça görülür.</a:t>
            </a:r>
          </a:p>
          <a:p>
            <a:pPr eaLnBrk="1" hangingPunct="1"/>
            <a:endParaRPr lang="tr-TR" altLang="tr-TR" sz="2400"/>
          </a:p>
          <a:p>
            <a:pPr eaLnBrk="1" hangingPunct="1"/>
            <a:endParaRPr lang="tr-TR" altLang="tr-TR" sz="2400"/>
          </a:p>
        </p:txBody>
      </p:sp>
    </p:spTree>
    <p:extLst>
      <p:ext uri="{BB962C8B-B14F-4D97-AF65-F5344CB8AC3E}">
        <p14:creationId xmlns:p14="http://schemas.microsoft.com/office/powerpoint/2010/main" val="40205116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767</Words>
  <Application>Microsoft Office PowerPoint</Application>
  <PresentationFormat>Geniş ekran</PresentationFormat>
  <Paragraphs>69</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 2</vt:lpstr>
      <vt:lpstr>Office Teması</vt:lpstr>
      <vt:lpstr>PowerPoint Sunusu</vt:lpstr>
      <vt:lpstr> 2. Avatar İnancı </vt:lpstr>
      <vt:lpstr> 4. Örnek dize</vt:lpstr>
      <vt:lpstr>   </vt:lpstr>
      <vt:lpstr>   </vt:lpstr>
      <vt:lpstr> 5. Örnek dize</vt:lpstr>
      <vt:lpstr>   paritrāṇāya sādhūnāṃ vināśāya ca duṣkṛtām dharmasaṃsthāpanārthāya saṃbhavāmi yuge yuge        4.8</vt:lpstr>
      <vt:lpstr>paritrāṇāya sādhūnāṃ vināśāya ca duṣkṛtām dharmasaṃsthāpanārthāya saṃbhavāmi yuge yuge        4.8</vt:lpstr>
      <vt:lpstr>Kısa bir açıklama:</vt:lpstr>
      <vt:lpstr>PowerPoint Sunusu</vt:lpstr>
      <vt:lpstr>PowerPoint Sunusu</vt:lpstr>
      <vt:lpstr>3. Svadharma (Bireylerin Görevleri)</vt:lpstr>
      <vt:lpstr>  6. Örnek dize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cp:revision>
  <dcterms:created xsi:type="dcterms:W3CDTF">2020-07-10T14:02:32Z</dcterms:created>
  <dcterms:modified xsi:type="dcterms:W3CDTF">2020-07-10T14:02:56Z</dcterms:modified>
</cp:coreProperties>
</file>