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803C-B765-4C46-A9C4-4D825F33B189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0217-DB2B-4F58-B55F-E49539482F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84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803C-B765-4C46-A9C4-4D825F33B189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0217-DB2B-4F58-B55F-E49539482F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683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803C-B765-4C46-A9C4-4D825F33B189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0217-DB2B-4F58-B55F-E49539482F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2831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803C-B765-4C46-A9C4-4D825F33B189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0217-DB2B-4F58-B55F-E49539482F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493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803C-B765-4C46-A9C4-4D825F33B189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0217-DB2B-4F58-B55F-E49539482F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035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803C-B765-4C46-A9C4-4D825F33B189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0217-DB2B-4F58-B55F-E49539482F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306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803C-B765-4C46-A9C4-4D825F33B189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0217-DB2B-4F58-B55F-E49539482F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966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803C-B765-4C46-A9C4-4D825F33B189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0217-DB2B-4F58-B55F-E49539482F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2082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803C-B765-4C46-A9C4-4D825F33B189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0217-DB2B-4F58-B55F-E49539482F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8184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803C-B765-4C46-A9C4-4D825F33B189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0217-DB2B-4F58-B55F-E49539482F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4046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803C-B765-4C46-A9C4-4D825F33B189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0217-DB2B-4F58-B55F-E49539482F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668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2803C-B765-4C46-A9C4-4D825F33B189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C0217-DB2B-4F58-B55F-E49539482F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53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4018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VERGİNİN YAPISI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662545"/>
            <a:ext cx="9144000" cy="4530437"/>
          </a:xfrm>
        </p:spPr>
        <p:txBody>
          <a:bodyPr>
            <a:normAutofit/>
          </a:bodyPr>
          <a:lstStyle/>
          <a:p>
            <a:pPr algn="l"/>
            <a:r>
              <a:rPr lang="tr-TR" dirty="0" smtClean="0"/>
              <a:t>Devletin kamu hizmetlerini yerine getirmek üzere, vatandaşlarından zora dayanarak aldığı iktisadi değerler olarak tarif edilebilir.</a:t>
            </a:r>
          </a:p>
          <a:p>
            <a:pPr algn="l"/>
            <a:r>
              <a:rPr lang="nn-NO" b="1" i="1" u="sng" dirty="0"/>
              <a:t>Kamu geliri: </a:t>
            </a:r>
            <a:endParaRPr lang="tr-TR" b="1" i="1" u="sng" dirty="0" smtClean="0"/>
          </a:p>
          <a:p>
            <a:pPr algn="l"/>
            <a:r>
              <a:rPr lang="nn-NO" dirty="0" smtClean="0"/>
              <a:t>Kanunlarına </a:t>
            </a:r>
            <a:r>
              <a:rPr lang="nn-NO" dirty="0"/>
              <a:t>dayanılarak toplanan vergi, resim, harç, fon</a:t>
            </a:r>
          </a:p>
          <a:p>
            <a:pPr algn="l"/>
            <a:r>
              <a:rPr lang="tr-TR" dirty="0"/>
              <a:t>kesintisi, pay veya benzeri gelirler, faiz, zam ve ceza gelirleri, taşınır ve</a:t>
            </a:r>
          </a:p>
          <a:p>
            <a:pPr algn="l"/>
            <a:r>
              <a:rPr lang="tr-TR" dirty="0"/>
              <a:t>taşınmazlardan elde edilen her türlü gelirler ile hizmet karşılığı elde </a:t>
            </a:r>
            <a:r>
              <a:rPr lang="tr-TR" dirty="0" smtClean="0"/>
              <a:t>edilen gelirler</a:t>
            </a:r>
            <a:r>
              <a:rPr lang="tr-TR" dirty="0"/>
              <a:t>, borçlanma araçlarının primli satışı suretiyle elde edilen </a:t>
            </a:r>
            <a:r>
              <a:rPr lang="tr-TR" dirty="0" smtClean="0"/>
              <a:t>gelirler, sosyal </a:t>
            </a:r>
            <a:r>
              <a:rPr lang="tr-TR" dirty="0"/>
              <a:t>güvenlik primi kesintileri, alınan bağış ve yardımlar ile diğer </a:t>
            </a:r>
            <a:r>
              <a:rPr lang="tr-TR" dirty="0" smtClean="0"/>
              <a:t>gelirlerinden oluşmaktadır.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0784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9604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Vergi Ödevi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818409"/>
            <a:ext cx="9144000" cy="4426527"/>
          </a:xfrm>
        </p:spPr>
        <p:txBody>
          <a:bodyPr>
            <a:normAutofit/>
          </a:bodyPr>
          <a:lstStyle/>
          <a:p>
            <a:pPr algn="l" fontAlgn="base"/>
            <a:r>
              <a:rPr lang="tr-TR" dirty="0" smtClean="0"/>
              <a:t>Anayasamızın 73. </a:t>
            </a:r>
            <a:r>
              <a:rPr lang="tr-TR" dirty="0"/>
              <a:t>m</a:t>
            </a:r>
            <a:r>
              <a:rPr lang="tr-TR" dirty="0" smtClean="0"/>
              <a:t>addesine göre, </a:t>
            </a:r>
          </a:p>
          <a:p>
            <a:pPr algn="l" fontAlgn="base"/>
            <a:r>
              <a:rPr lang="tr-TR" dirty="0" smtClean="0"/>
              <a:t>Herkes</a:t>
            </a:r>
            <a:r>
              <a:rPr lang="tr-TR" dirty="0"/>
              <a:t>, kamu giderlerini karşılamak üzere, mali gücüne göre, vergi ödemekle yükümlüdür. Vergi yükünün adaletli ve dengeli dağılımı, maliye politikasının sosyal amacıdır.</a:t>
            </a:r>
          </a:p>
          <a:p>
            <a:pPr algn="l" fontAlgn="base"/>
            <a:r>
              <a:rPr lang="tr-TR" dirty="0"/>
              <a:t>Vergi, resim, harç ve benzeri mali yükümlülükler kanunla konulur, değiştirilir veya kaldırılır.</a:t>
            </a:r>
          </a:p>
          <a:p>
            <a:pPr algn="l" fontAlgn="base"/>
            <a:r>
              <a:rPr lang="tr-TR" dirty="0"/>
              <a:t>Vergi, resim, harç ve benzeri mali yükümlülüklerin muaflık, istisnalar ve indirimleriyle oranlarına ilişkin hükümlerinde kanunun belirttiği yukarı ve aşağı sınırlar içinde değişiklik yapmak yetkisi Bakanlar Kuruluna verilebilir.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4260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98619"/>
          </a:xfrm>
        </p:spPr>
        <p:txBody>
          <a:bodyPr>
            <a:noAutofit/>
          </a:bodyPr>
          <a:lstStyle/>
          <a:p>
            <a:r>
              <a:rPr lang="tr-TR" sz="3200" dirty="0" smtClean="0"/>
              <a:t>Verginin faydalanma ve değişim kuramı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620981"/>
            <a:ext cx="9144000" cy="4831773"/>
          </a:xfrm>
        </p:spPr>
        <p:txBody>
          <a:bodyPr/>
          <a:lstStyle/>
          <a:p>
            <a:endParaRPr lang="tr-TR" dirty="0" smtClean="0"/>
          </a:p>
          <a:p>
            <a:pPr algn="l"/>
            <a:r>
              <a:rPr lang="tr-TR" dirty="0" smtClean="0"/>
              <a:t>Faydalanma kuramına göre; vergi, devletten sağlanan fayda karşılıdır. Vergi, kamu hizmetlerinin faydalanma derecesine göre bir fiyat veya bedelidir.</a:t>
            </a:r>
          </a:p>
          <a:p>
            <a:pPr algn="l"/>
            <a:r>
              <a:rPr lang="tr-TR" dirty="0" smtClean="0"/>
              <a:t>Değişim kuramına göre ise, kamu hizmetlerinden elde edilen faydanın derecesini hesaplamak her zaman mümkün olmayabilir. Her mükellefin faydalanma derecesini belirlemek zordur. 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1263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7837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Verginin nitelikleri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818409"/>
            <a:ext cx="9144000" cy="3439391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tr-TR" dirty="0" smtClean="0"/>
              <a:t>Vergi, para ile ödenir.</a:t>
            </a:r>
          </a:p>
          <a:p>
            <a:pPr marL="457200" indent="-457200" algn="just">
              <a:buAutoNum type="arabicPeriod"/>
            </a:pPr>
            <a:r>
              <a:rPr lang="tr-TR" dirty="0" smtClean="0"/>
              <a:t>Vergide belirli bir karşılık yoktur.</a:t>
            </a:r>
          </a:p>
          <a:p>
            <a:pPr marL="457200" indent="-457200" algn="just">
              <a:buAutoNum type="arabicPeriod"/>
            </a:pPr>
            <a:r>
              <a:rPr lang="tr-TR" dirty="0" smtClean="0"/>
              <a:t>Vergi, zora dayanan kesin bir ödemedir.</a:t>
            </a:r>
          </a:p>
          <a:p>
            <a:pPr marL="457200" indent="-457200" algn="just">
              <a:buAutoNum type="arabicPeriod"/>
            </a:pPr>
            <a:r>
              <a:rPr lang="tr-TR" dirty="0" smtClean="0"/>
              <a:t>Vergiler, gerçek veya tüzel kişilerden alınır.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522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19401"/>
          </a:xfrm>
        </p:spPr>
        <p:txBody>
          <a:bodyPr>
            <a:noAutofit/>
          </a:bodyPr>
          <a:lstStyle/>
          <a:p>
            <a:r>
              <a:rPr lang="tr-TR" sz="3200" dirty="0" smtClean="0"/>
              <a:t>Verginin mevzuu ve </a:t>
            </a:r>
            <a:r>
              <a:rPr lang="tr-TR" sz="3200" dirty="0" smtClean="0"/>
              <a:t>matrahı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641764"/>
            <a:ext cx="9144000" cy="4551218"/>
          </a:xfrm>
        </p:spPr>
        <p:txBody>
          <a:bodyPr/>
          <a:lstStyle/>
          <a:p>
            <a:pPr algn="l"/>
            <a:r>
              <a:rPr lang="tr-TR" dirty="0" smtClean="0"/>
              <a:t>Verginin mevzuu, üzerine vergi konulan, doğrudan doğruya veya dolayısıyla verginin kaynağı olan iktisadi unsurdur. Bu mal, eşya, gelir, üretim vb. olabilir.</a:t>
            </a:r>
          </a:p>
          <a:p>
            <a:pPr algn="l"/>
            <a:r>
              <a:rPr lang="tr-TR" dirty="0" smtClean="0"/>
              <a:t>Verginin matrahı; vergi konularının, verginin hesaplanması için saptanan değer ve miktarlarına denir. </a:t>
            </a:r>
          </a:p>
          <a:p>
            <a:pPr algn="just"/>
            <a:r>
              <a:rPr lang="tr-TR" dirty="0"/>
              <a:t>Matrah çeşitleri; Spesifik ve Ad </a:t>
            </a:r>
            <a:r>
              <a:rPr lang="tr-TR" dirty="0" err="1"/>
              <a:t>valorem</a:t>
            </a:r>
            <a:r>
              <a:rPr lang="tr-TR" dirty="0"/>
              <a:t> olarak ikiye ayrılır.</a:t>
            </a:r>
          </a:p>
          <a:p>
            <a:pPr algn="just"/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9839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33168"/>
          </a:xfrm>
        </p:spPr>
        <p:txBody>
          <a:bodyPr>
            <a:noAutofit/>
          </a:bodyPr>
          <a:lstStyle/>
          <a:p>
            <a:pPr algn="l"/>
            <a:r>
              <a:rPr lang="tr-TR" sz="2800" dirty="0" smtClean="0"/>
              <a:t>Vergiyi </a:t>
            </a:r>
            <a:r>
              <a:rPr lang="tr-TR" sz="2800" dirty="0"/>
              <a:t>doğuran olay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881352"/>
            <a:ext cx="9144000" cy="3376448"/>
          </a:xfrm>
        </p:spPr>
        <p:txBody>
          <a:bodyPr>
            <a:normAutofit/>
          </a:bodyPr>
          <a:lstStyle/>
          <a:p>
            <a:pPr algn="l"/>
            <a:r>
              <a:rPr lang="tr-TR" dirty="0" smtClean="0"/>
              <a:t>Vergiyi </a:t>
            </a:r>
            <a:r>
              <a:rPr lang="tr-TR" dirty="0"/>
              <a:t>doğuran olay; bir vergi borcunun doğması ancak gerçek veya tüzel kişilerin kanunlarda gösterilen konular ile bir olay, işlem veya bağlılık halinde bulunmaları halinde ortaya çıkar.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8361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33168"/>
          </a:xfrm>
        </p:spPr>
        <p:txBody>
          <a:bodyPr>
            <a:normAutofit/>
          </a:bodyPr>
          <a:lstStyle/>
          <a:p>
            <a:pPr algn="l"/>
            <a:r>
              <a:rPr lang="tr-TR" sz="1800" dirty="0" smtClean="0"/>
              <a:t>Tanımlar</a:t>
            </a:r>
            <a:endParaRPr lang="tr-TR" sz="1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849821"/>
            <a:ext cx="9144000" cy="3407979"/>
          </a:xfrm>
        </p:spPr>
        <p:txBody>
          <a:bodyPr/>
          <a:lstStyle/>
          <a:p>
            <a:pPr algn="just"/>
            <a:r>
              <a:rPr lang="tr-TR" dirty="0" err="1" smtClean="0"/>
              <a:t>Patrimuan</a:t>
            </a:r>
            <a:endParaRPr lang="tr-TR" dirty="0"/>
          </a:p>
          <a:p>
            <a:pPr algn="just"/>
            <a:r>
              <a:rPr lang="tr-TR" dirty="0" smtClean="0"/>
              <a:t>Gelir</a:t>
            </a:r>
          </a:p>
          <a:p>
            <a:pPr algn="just"/>
            <a:r>
              <a:rPr lang="tr-TR" dirty="0" smtClean="0"/>
              <a:t>Servet</a:t>
            </a:r>
          </a:p>
          <a:p>
            <a:pPr algn="just"/>
            <a:r>
              <a:rPr lang="tr-TR" dirty="0" smtClean="0"/>
              <a:t>Komün</a:t>
            </a:r>
          </a:p>
          <a:p>
            <a:pPr algn="just"/>
            <a:endParaRPr lang="tr-TR" dirty="0" smtClean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8060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5209"/>
          </a:xfrm>
        </p:spPr>
        <p:txBody>
          <a:bodyPr>
            <a:noAutofit/>
          </a:bodyPr>
          <a:lstStyle/>
          <a:p>
            <a:pPr algn="l"/>
            <a:r>
              <a:rPr lang="tr-TR" sz="2800" dirty="0" smtClean="0"/>
              <a:t>Örnekler (Verginin mevzuu ve matrahı)</a:t>
            </a: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597572"/>
            <a:ext cx="9144000" cy="3660228"/>
          </a:xfrm>
        </p:spPr>
        <p:txBody>
          <a:bodyPr/>
          <a:lstStyle/>
          <a:p>
            <a:pPr algn="just"/>
            <a:r>
              <a:rPr lang="tr-TR" dirty="0" smtClean="0"/>
              <a:t>-Bina vergisinin mevzuu binanın kendisi matrahı ise ülkemizde binanın değeridir.</a:t>
            </a:r>
          </a:p>
          <a:p>
            <a:pPr algn="just"/>
            <a:r>
              <a:rPr lang="tr-TR" dirty="0" smtClean="0"/>
              <a:t>-Arazi </a:t>
            </a:r>
            <a:r>
              <a:rPr lang="tr-TR" dirty="0"/>
              <a:t>vergisinin mevzuu </a:t>
            </a:r>
            <a:r>
              <a:rPr lang="tr-TR" dirty="0" smtClean="0"/>
              <a:t>arazinin </a:t>
            </a:r>
            <a:r>
              <a:rPr lang="tr-TR" dirty="0"/>
              <a:t>kendisi matrahı ise ülkemizde </a:t>
            </a:r>
            <a:r>
              <a:rPr lang="tr-TR" dirty="0" smtClean="0"/>
              <a:t>arazinin </a:t>
            </a:r>
            <a:r>
              <a:rPr lang="tr-TR" dirty="0"/>
              <a:t>değeridir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-Gelir vergisinde verginin mevzuu gelirin kendisi matrahı ise gelirin </a:t>
            </a:r>
            <a:r>
              <a:rPr lang="tr-TR" smtClean="0"/>
              <a:t>safi tutarıdır.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0350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388</Words>
  <Application>Microsoft Office PowerPoint</Application>
  <PresentationFormat>Geniş ekran</PresentationFormat>
  <Paragraphs>35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VERGİNİN YAPISI</vt:lpstr>
      <vt:lpstr>Vergi Ödevi</vt:lpstr>
      <vt:lpstr>Verginin faydalanma ve değişim kuramı</vt:lpstr>
      <vt:lpstr>Verginin nitelikleri</vt:lpstr>
      <vt:lpstr>Verginin mevzuu ve matrahı</vt:lpstr>
      <vt:lpstr>Vergiyi doğuran olay</vt:lpstr>
      <vt:lpstr>Tanımlar</vt:lpstr>
      <vt:lpstr>Örnekler (Verginin mevzuu ve matrahı)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mas</dc:creator>
  <cp:lastModifiedBy>arif şahin</cp:lastModifiedBy>
  <cp:revision>8</cp:revision>
  <dcterms:created xsi:type="dcterms:W3CDTF">2018-01-08T08:26:37Z</dcterms:created>
  <dcterms:modified xsi:type="dcterms:W3CDTF">2019-11-20T07:31:44Z</dcterms:modified>
</cp:coreProperties>
</file>