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D1DE64D-543E-4F19-8194-19A6EB33D699}"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D16682-CA22-4334-AFC1-1607DF8EE42F}" type="slidenum">
              <a:rPr lang="tr-TR" smtClean="0"/>
              <a:t>‹#›</a:t>
            </a:fld>
            <a:endParaRPr lang="tr-TR"/>
          </a:p>
        </p:txBody>
      </p:sp>
    </p:spTree>
    <p:extLst>
      <p:ext uri="{BB962C8B-B14F-4D97-AF65-F5344CB8AC3E}">
        <p14:creationId xmlns:p14="http://schemas.microsoft.com/office/powerpoint/2010/main" val="1638513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1DE64D-543E-4F19-8194-19A6EB33D699}"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D16682-CA22-4334-AFC1-1607DF8EE42F}" type="slidenum">
              <a:rPr lang="tr-TR" smtClean="0"/>
              <a:t>‹#›</a:t>
            </a:fld>
            <a:endParaRPr lang="tr-TR"/>
          </a:p>
        </p:txBody>
      </p:sp>
    </p:spTree>
    <p:extLst>
      <p:ext uri="{BB962C8B-B14F-4D97-AF65-F5344CB8AC3E}">
        <p14:creationId xmlns:p14="http://schemas.microsoft.com/office/powerpoint/2010/main" val="1662335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1DE64D-543E-4F19-8194-19A6EB33D699}"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D16682-CA22-4334-AFC1-1607DF8EE42F}" type="slidenum">
              <a:rPr lang="tr-TR" smtClean="0"/>
              <a:t>‹#›</a:t>
            </a:fld>
            <a:endParaRPr lang="tr-TR"/>
          </a:p>
        </p:txBody>
      </p:sp>
    </p:spTree>
    <p:extLst>
      <p:ext uri="{BB962C8B-B14F-4D97-AF65-F5344CB8AC3E}">
        <p14:creationId xmlns:p14="http://schemas.microsoft.com/office/powerpoint/2010/main" val="1171419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1DE64D-543E-4F19-8194-19A6EB33D699}"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D16682-CA22-4334-AFC1-1607DF8EE42F}" type="slidenum">
              <a:rPr lang="tr-TR" smtClean="0"/>
              <a:t>‹#›</a:t>
            </a:fld>
            <a:endParaRPr lang="tr-TR"/>
          </a:p>
        </p:txBody>
      </p:sp>
    </p:spTree>
    <p:extLst>
      <p:ext uri="{BB962C8B-B14F-4D97-AF65-F5344CB8AC3E}">
        <p14:creationId xmlns:p14="http://schemas.microsoft.com/office/powerpoint/2010/main" val="1136014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D1DE64D-543E-4F19-8194-19A6EB33D699}"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8D16682-CA22-4334-AFC1-1607DF8EE42F}" type="slidenum">
              <a:rPr lang="tr-TR" smtClean="0"/>
              <a:t>‹#›</a:t>
            </a:fld>
            <a:endParaRPr lang="tr-TR"/>
          </a:p>
        </p:txBody>
      </p:sp>
    </p:spTree>
    <p:extLst>
      <p:ext uri="{BB962C8B-B14F-4D97-AF65-F5344CB8AC3E}">
        <p14:creationId xmlns:p14="http://schemas.microsoft.com/office/powerpoint/2010/main" val="2264576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D1DE64D-543E-4F19-8194-19A6EB33D699}"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8D16682-CA22-4334-AFC1-1607DF8EE42F}" type="slidenum">
              <a:rPr lang="tr-TR" smtClean="0"/>
              <a:t>‹#›</a:t>
            </a:fld>
            <a:endParaRPr lang="tr-TR"/>
          </a:p>
        </p:txBody>
      </p:sp>
    </p:spTree>
    <p:extLst>
      <p:ext uri="{BB962C8B-B14F-4D97-AF65-F5344CB8AC3E}">
        <p14:creationId xmlns:p14="http://schemas.microsoft.com/office/powerpoint/2010/main" val="85353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D1DE64D-543E-4F19-8194-19A6EB33D699}" type="datetimeFigureOut">
              <a:rPr lang="tr-TR" smtClean="0"/>
              <a:t>20 Mar 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8D16682-CA22-4334-AFC1-1607DF8EE42F}" type="slidenum">
              <a:rPr lang="tr-TR" smtClean="0"/>
              <a:t>‹#›</a:t>
            </a:fld>
            <a:endParaRPr lang="tr-TR"/>
          </a:p>
        </p:txBody>
      </p:sp>
    </p:spTree>
    <p:extLst>
      <p:ext uri="{BB962C8B-B14F-4D97-AF65-F5344CB8AC3E}">
        <p14:creationId xmlns:p14="http://schemas.microsoft.com/office/powerpoint/2010/main" val="2191247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D1DE64D-543E-4F19-8194-19A6EB33D699}" type="datetimeFigureOut">
              <a:rPr lang="tr-TR" smtClean="0"/>
              <a:t>20 Mar 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8D16682-CA22-4334-AFC1-1607DF8EE42F}" type="slidenum">
              <a:rPr lang="tr-TR" smtClean="0"/>
              <a:t>‹#›</a:t>
            </a:fld>
            <a:endParaRPr lang="tr-TR"/>
          </a:p>
        </p:txBody>
      </p:sp>
    </p:spTree>
    <p:extLst>
      <p:ext uri="{BB962C8B-B14F-4D97-AF65-F5344CB8AC3E}">
        <p14:creationId xmlns:p14="http://schemas.microsoft.com/office/powerpoint/2010/main" val="1583066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D1DE64D-543E-4F19-8194-19A6EB33D699}" type="datetimeFigureOut">
              <a:rPr lang="tr-TR" smtClean="0"/>
              <a:t>20 Mar 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8D16682-CA22-4334-AFC1-1607DF8EE42F}" type="slidenum">
              <a:rPr lang="tr-TR" smtClean="0"/>
              <a:t>‹#›</a:t>
            </a:fld>
            <a:endParaRPr lang="tr-TR"/>
          </a:p>
        </p:txBody>
      </p:sp>
    </p:spTree>
    <p:extLst>
      <p:ext uri="{BB962C8B-B14F-4D97-AF65-F5344CB8AC3E}">
        <p14:creationId xmlns:p14="http://schemas.microsoft.com/office/powerpoint/2010/main" val="2675757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D1DE64D-543E-4F19-8194-19A6EB33D699}"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8D16682-CA22-4334-AFC1-1607DF8EE42F}" type="slidenum">
              <a:rPr lang="tr-TR" smtClean="0"/>
              <a:t>‹#›</a:t>
            </a:fld>
            <a:endParaRPr lang="tr-TR"/>
          </a:p>
        </p:txBody>
      </p:sp>
    </p:spTree>
    <p:extLst>
      <p:ext uri="{BB962C8B-B14F-4D97-AF65-F5344CB8AC3E}">
        <p14:creationId xmlns:p14="http://schemas.microsoft.com/office/powerpoint/2010/main" val="2211386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D1DE64D-543E-4F19-8194-19A6EB33D699}"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8D16682-CA22-4334-AFC1-1607DF8EE42F}" type="slidenum">
              <a:rPr lang="tr-TR" smtClean="0"/>
              <a:t>‹#›</a:t>
            </a:fld>
            <a:endParaRPr lang="tr-TR"/>
          </a:p>
        </p:txBody>
      </p:sp>
    </p:spTree>
    <p:extLst>
      <p:ext uri="{BB962C8B-B14F-4D97-AF65-F5344CB8AC3E}">
        <p14:creationId xmlns:p14="http://schemas.microsoft.com/office/powerpoint/2010/main" val="1959614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1DE64D-543E-4F19-8194-19A6EB33D699}" type="datetimeFigureOut">
              <a:rPr lang="tr-TR" smtClean="0"/>
              <a:t>20 Mar 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16682-CA22-4334-AFC1-1607DF8EE42F}" type="slidenum">
              <a:rPr lang="tr-TR" smtClean="0"/>
              <a:t>‹#›</a:t>
            </a:fld>
            <a:endParaRPr lang="tr-TR"/>
          </a:p>
        </p:txBody>
      </p:sp>
    </p:spTree>
    <p:extLst>
      <p:ext uri="{BB962C8B-B14F-4D97-AF65-F5344CB8AC3E}">
        <p14:creationId xmlns:p14="http://schemas.microsoft.com/office/powerpoint/2010/main" val="3546454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1981200" y="277814"/>
            <a:ext cx="8229600" cy="630237"/>
          </a:xfrm>
        </p:spPr>
        <p:txBody>
          <a:bodyPr>
            <a:normAutofit fontScale="90000"/>
          </a:bodyPr>
          <a:lstStyle/>
          <a:p>
            <a:r>
              <a:rPr lang="tr-TR" altLang="tr-TR" sz="4000">
                <a:solidFill>
                  <a:srgbClr val="66FF33"/>
                </a:solidFill>
              </a:rPr>
              <a:t>ETİK İLKELER</a:t>
            </a:r>
          </a:p>
        </p:txBody>
      </p:sp>
      <p:sp>
        <p:nvSpPr>
          <p:cNvPr id="125955" name="Rectangle 3"/>
          <p:cNvSpPr>
            <a:spLocks noGrp="1" noChangeArrowheads="1"/>
          </p:cNvSpPr>
          <p:nvPr>
            <p:ph type="body" idx="1"/>
          </p:nvPr>
        </p:nvSpPr>
        <p:spPr>
          <a:xfrm>
            <a:off x="1981200" y="981076"/>
            <a:ext cx="8229600" cy="5472113"/>
          </a:xfrm>
        </p:spPr>
        <p:txBody>
          <a:bodyPr/>
          <a:lstStyle/>
          <a:p>
            <a:pPr algn="just">
              <a:buClr>
                <a:srgbClr val="66FF33"/>
              </a:buClr>
            </a:pPr>
            <a:r>
              <a:rPr lang="tr-TR" altLang="tr-TR" b="1"/>
              <a:t>Etik kurallar ve kişisel görüşler kendilerini kabul ettirebilmek için belli ilkelere dayanmaktadır. Daha genel ve temel nitelikte olan bu ilkeler, kuralları değerlendirme ve doğrulama yetkinliğine de sahiptir. </a:t>
            </a:r>
          </a:p>
          <a:p>
            <a:pPr algn="just">
              <a:buClr>
                <a:srgbClr val="66FF33"/>
              </a:buClr>
            </a:pPr>
            <a:r>
              <a:rPr lang="tr-TR" altLang="tr-TR" b="1"/>
              <a:t>Günümüz tıp ve eczacılık etiği içerisinde de pek çok ilke yer almaktadır. Bunlar </a:t>
            </a:r>
            <a:r>
              <a:rPr lang="tr-TR" altLang="tr-TR" b="1">
                <a:solidFill>
                  <a:srgbClr val="00FFCC"/>
                </a:solidFill>
              </a:rPr>
              <a:t>özerkliğe saygı,</a:t>
            </a:r>
            <a:r>
              <a:rPr lang="tr-TR" altLang="tr-TR" b="1"/>
              <a:t> </a:t>
            </a:r>
            <a:r>
              <a:rPr lang="tr-TR" altLang="tr-TR" b="1">
                <a:solidFill>
                  <a:srgbClr val="00FFCC"/>
                </a:solidFill>
              </a:rPr>
              <a:t>yararlılık, aydınlatılmış onam, kötü davranmama, adalet, zarar vermeme, gizliğe saygı, sadakat, özgürlük, doğruluk, sözünde durma, gerçeği söyleme, sır saklama</a:t>
            </a:r>
            <a:r>
              <a:rPr lang="tr-TR" altLang="tr-TR" b="1"/>
              <a:t> ve </a:t>
            </a:r>
            <a:r>
              <a:rPr lang="tr-TR" altLang="tr-TR" b="1">
                <a:solidFill>
                  <a:srgbClr val="00FFCC"/>
                </a:solidFill>
              </a:rPr>
              <a:t>eşitlik</a:t>
            </a:r>
            <a:r>
              <a:rPr lang="tr-TR" altLang="tr-TR" b="1"/>
              <a:t> ilkeleridir. </a:t>
            </a:r>
          </a:p>
        </p:txBody>
      </p:sp>
    </p:spTree>
    <p:extLst>
      <p:ext uri="{BB962C8B-B14F-4D97-AF65-F5344CB8AC3E}">
        <p14:creationId xmlns:p14="http://schemas.microsoft.com/office/powerpoint/2010/main" val="2314832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981200" y="277814"/>
            <a:ext cx="8229600" cy="744537"/>
          </a:xfrm>
        </p:spPr>
        <p:txBody>
          <a:bodyPr/>
          <a:lstStyle/>
          <a:p>
            <a:r>
              <a:rPr lang="tr-TR" altLang="tr-TR" sz="4000">
                <a:solidFill>
                  <a:srgbClr val="99FF33"/>
                </a:solidFill>
              </a:rPr>
              <a:t>KAYNAKLAR</a:t>
            </a:r>
            <a:r>
              <a:rPr lang="tr-TR" altLang="tr-TR" sz="4000"/>
              <a:t> </a:t>
            </a:r>
          </a:p>
        </p:txBody>
      </p:sp>
      <p:sp>
        <p:nvSpPr>
          <p:cNvPr id="83971" name="Rectangle 3"/>
          <p:cNvSpPr>
            <a:spLocks noGrp="1" noChangeArrowheads="1"/>
          </p:cNvSpPr>
          <p:nvPr>
            <p:ph type="body" idx="1"/>
          </p:nvPr>
        </p:nvSpPr>
        <p:spPr>
          <a:xfrm>
            <a:off x="2206626" y="1989139"/>
            <a:ext cx="8461375" cy="4535487"/>
          </a:xfrm>
        </p:spPr>
        <p:txBody>
          <a:bodyPr/>
          <a:lstStyle/>
          <a:p>
            <a:pPr marL="609600" indent="-609600" algn="just">
              <a:lnSpc>
                <a:spcPct val="80000"/>
              </a:lnSpc>
              <a:buClr>
                <a:srgbClr val="99FF33"/>
              </a:buClr>
            </a:pPr>
            <a:r>
              <a:rPr lang="tr-TR" altLang="tr-TR" sz="2400" b="1"/>
              <a:t>Tıbbi Etik ve Meslek Tarihi, Recep Aktur, Erdem Aydın, Somgür Y.E., 2001, Ankara</a:t>
            </a:r>
          </a:p>
          <a:p>
            <a:pPr marL="609600" indent="-609600" algn="just">
              <a:lnSpc>
                <a:spcPct val="80000"/>
              </a:lnSpc>
              <a:buClr>
                <a:srgbClr val="99FF33"/>
              </a:buClr>
            </a:pPr>
            <a:r>
              <a:rPr lang="tr-TR" altLang="tr-TR" sz="2400" b="1"/>
              <a:t>Erdemir, A.,D., Tıp Tarihi ve Deontoloji Dersleri, Uludağ Üniversitesi Basımevi,1994, Bursa.</a:t>
            </a:r>
          </a:p>
          <a:p>
            <a:pPr marL="609600" indent="-609600" algn="just">
              <a:lnSpc>
                <a:spcPct val="80000"/>
              </a:lnSpc>
              <a:buClr>
                <a:srgbClr val="99FF33"/>
              </a:buClr>
            </a:pPr>
            <a:r>
              <a:rPr lang="tr-TR" altLang="tr-TR" sz="2400" b="1"/>
              <a:t>Şehsuvaroğlu, B.,N., Tıbbi Deontoloji, Yayına hazırlayan Arslan Terzioğlu, Genişletilmiş II.Baskı, İstanbul Tıp Fakültesi Vakfı, 1983, İstanbul.</a:t>
            </a:r>
          </a:p>
          <a:p>
            <a:pPr marL="609600" indent="-609600" algn="just">
              <a:lnSpc>
                <a:spcPct val="80000"/>
              </a:lnSpc>
              <a:buClr>
                <a:srgbClr val="99FF33"/>
              </a:buClr>
            </a:pPr>
            <a:r>
              <a:rPr lang="tr-TR" altLang="tr-TR" sz="2400" b="1"/>
              <a:t>Erdem Aydın; Tıp Etiğine Giriş, Pegem Yayıncılık, 2001,Ankara.</a:t>
            </a:r>
          </a:p>
          <a:p>
            <a:pPr marL="609600" indent="-609600" algn="just">
              <a:lnSpc>
                <a:spcPct val="80000"/>
              </a:lnSpc>
              <a:buClr>
                <a:srgbClr val="99FF33"/>
              </a:buClr>
            </a:pPr>
            <a:r>
              <a:rPr lang="tr-TR" altLang="tr-TR" sz="2400" b="1"/>
              <a:t>Pehlivan, İ., “Yönetsel Mesleki ve Örgütsel Etik”, Pegem Yayıncılık, 1998, Ankara</a:t>
            </a:r>
          </a:p>
          <a:p>
            <a:pPr marL="609600" indent="-609600" algn="just">
              <a:lnSpc>
                <a:spcPct val="80000"/>
              </a:lnSpc>
              <a:buClr>
                <a:srgbClr val="99FF33"/>
              </a:buClr>
            </a:pPr>
            <a:r>
              <a:rPr lang="tr-TR" altLang="tr-TR" sz="2400" b="1"/>
              <a:t>http://www.rpsgb.org.uk/pdfs/techregcoundecsumm.pdf </a:t>
            </a:r>
          </a:p>
        </p:txBody>
      </p:sp>
    </p:spTree>
    <p:extLst>
      <p:ext uri="{BB962C8B-B14F-4D97-AF65-F5344CB8AC3E}">
        <p14:creationId xmlns:p14="http://schemas.microsoft.com/office/powerpoint/2010/main" val="3857206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1981200" y="277813"/>
            <a:ext cx="8229600" cy="774700"/>
          </a:xfrm>
        </p:spPr>
        <p:txBody>
          <a:bodyPr>
            <a:normAutofit fontScale="90000"/>
          </a:bodyPr>
          <a:lstStyle/>
          <a:p>
            <a:r>
              <a:rPr lang="tr-TR" altLang="tr-TR" sz="3600">
                <a:solidFill>
                  <a:srgbClr val="66FF33"/>
                </a:solidFill>
              </a:rPr>
              <a:t>ECZACILIK ETİĞİNDE KULLANILAN TEMEL İLKELER</a:t>
            </a:r>
          </a:p>
        </p:txBody>
      </p:sp>
      <p:sp>
        <p:nvSpPr>
          <p:cNvPr id="126979" name="Rectangle 3"/>
          <p:cNvSpPr>
            <a:spLocks noGrp="1" noChangeArrowheads="1"/>
          </p:cNvSpPr>
          <p:nvPr>
            <p:ph type="body" idx="1"/>
          </p:nvPr>
        </p:nvSpPr>
        <p:spPr>
          <a:xfrm>
            <a:off x="1981200" y="1990725"/>
            <a:ext cx="8229600" cy="4140200"/>
          </a:xfrm>
        </p:spPr>
        <p:txBody>
          <a:bodyPr/>
          <a:lstStyle/>
          <a:p>
            <a:pPr>
              <a:buClr>
                <a:srgbClr val="66FF33"/>
              </a:buClr>
            </a:pPr>
            <a:r>
              <a:rPr lang="tr-TR" altLang="tr-TR" b="1"/>
              <a:t>Özerkliğe saygı, </a:t>
            </a:r>
          </a:p>
          <a:p>
            <a:pPr>
              <a:buClr>
                <a:srgbClr val="66FF33"/>
              </a:buClr>
            </a:pPr>
            <a:r>
              <a:rPr lang="tr-TR" altLang="tr-TR" b="1"/>
              <a:t>Yararlılık, </a:t>
            </a:r>
          </a:p>
          <a:p>
            <a:pPr>
              <a:buClr>
                <a:srgbClr val="66FF33"/>
              </a:buClr>
            </a:pPr>
            <a:r>
              <a:rPr lang="tr-TR" altLang="tr-TR" b="1"/>
              <a:t>Zarar vermeme  </a:t>
            </a:r>
          </a:p>
          <a:p>
            <a:pPr>
              <a:buClr>
                <a:srgbClr val="66FF33"/>
              </a:buClr>
            </a:pPr>
            <a:r>
              <a:rPr lang="tr-TR" altLang="tr-TR" b="1"/>
              <a:t>Adalet ilkeleridir. </a:t>
            </a:r>
          </a:p>
        </p:txBody>
      </p:sp>
    </p:spTree>
    <p:extLst>
      <p:ext uri="{BB962C8B-B14F-4D97-AF65-F5344CB8AC3E}">
        <p14:creationId xmlns:p14="http://schemas.microsoft.com/office/powerpoint/2010/main" val="26550324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tr-TR" altLang="tr-TR" sz="3600">
                <a:solidFill>
                  <a:srgbClr val="66FF33"/>
                </a:solidFill>
              </a:rPr>
              <a:t>ÖZERKLİĞE SAYGI İLKESİ</a:t>
            </a:r>
          </a:p>
        </p:txBody>
      </p:sp>
      <p:sp>
        <p:nvSpPr>
          <p:cNvPr id="128003" name="Rectangle 3"/>
          <p:cNvSpPr>
            <a:spLocks noGrp="1" noChangeArrowheads="1"/>
          </p:cNvSpPr>
          <p:nvPr>
            <p:ph type="body" idx="1"/>
          </p:nvPr>
        </p:nvSpPr>
        <p:spPr/>
        <p:txBody>
          <a:bodyPr/>
          <a:lstStyle/>
          <a:p>
            <a:pPr algn="just">
              <a:buClr>
                <a:srgbClr val="66FF33"/>
              </a:buClr>
            </a:pPr>
            <a:r>
              <a:rPr lang="tr-TR" altLang="tr-TR" b="1"/>
              <a:t>Hasta haklarının gelişmesiyle önem kazanmıştır. Hasta haklarıyla ilgili ilk bildirge 1981 yılında Dünya Tabipler Birliği tarafından kabul edilen Lizbon  Hasta Hakları Bildirgesi’dir. Bu bildirgenin ikinci ve üçüncü maddesi hastanın bilgilendirilmesi ve onayının alınması ile ilgilidir.</a:t>
            </a:r>
          </a:p>
        </p:txBody>
      </p:sp>
    </p:spTree>
    <p:extLst>
      <p:ext uri="{BB962C8B-B14F-4D97-AF65-F5344CB8AC3E}">
        <p14:creationId xmlns:p14="http://schemas.microsoft.com/office/powerpoint/2010/main" val="19471212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3"/>
          <p:cNvSpPr>
            <a:spLocks noGrp="1" noChangeArrowheads="1"/>
          </p:cNvSpPr>
          <p:nvPr>
            <p:ph type="body" idx="1"/>
          </p:nvPr>
        </p:nvSpPr>
        <p:spPr>
          <a:xfrm>
            <a:off x="1981200" y="0"/>
            <a:ext cx="8229600" cy="6858000"/>
          </a:xfrm>
        </p:spPr>
        <p:txBody>
          <a:bodyPr/>
          <a:lstStyle/>
          <a:p>
            <a:pPr algn="just">
              <a:buClr>
                <a:srgbClr val="66FF33"/>
              </a:buClr>
            </a:pPr>
            <a:r>
              <a:rPr lang="tr-TR" altLang="tr-TR" b="1"/>
              <a:t>1948 yılında İnsan Hakları Evrensel Bildirgesinin imzalanmasıyla birlikte insanların doğuştan kazandıkları birtakım hakları olduğundan söz edilmeye başlanmıştır.</a:t>
            </a:r>
          </a:p>
          <a:p>
            <a:pPr algn="just">
              <a:buClr>
                <a:srgbClr val="66FF33"/>
              </a:buClr>
            </a:pPr>
            <a:r>
              <a:rPr lang="tr-TR" altLang="tr-TR" b="1">
                <a:solidFill>
                  <a:srgbClr val="99FF33"/>
                </a:solidFill>
              </a:rPr>
              <a:t>İnsan hakları</a:t>
            </a:r>
            <a:r>
              <a:rPr lang="tr-TR" altLang="tr-TR" b="1"/>
              <a:t> yaşamak, eşitlik, özgürlük, kişi güvenliği, siyasal haklar ve mülkiyet hakları gibi </a:t>
            </a:r>
            <a:r>
              <a:rPr lang="tr-TR" altLang="tr-TR" b="1">
                <a:solidFill>
                  <a:srgbClr val="99FF33"/>
                </a:solidFill>
              </a:rPr>
              <a:t>birincil haklar</a:t>
            </a:r>
            <a:r>
              <a:rPr lang="tr-TR" altLang="tr-TR" b="1"/>
              <a:t>; ekonomik, sosyal ve kültürel nitelikli </a:t>
            </a:r>
            <a:r>
              <a:rPr lang="tr-TR" altLang="tr-TR" b="1">
                <a:solidFill>
                  <a:srgbClr val="99FF33"/>
                </a:solidFill>
              </a:rPr>
              <a:t>ikinci haklar</a:t>
            </a:r>
            <a:r>
              <a:rPr lang="tr-TR" altLang="tr-TR" b="1"/>
              <a:t>; ulusların siyasal, ekonomik, sosyal ve kültürel haklarını içeren </a:t>
            </a:r>
            <a:r>
              <a:rPr lang="tr-TR" altLang="tr-TR" b="1">
                <a:solidFill>
                  <a:srgbClr val="99FF33"/>
                </a:solidFill>
              </a:rPr>
              <a:t>üçüncül haklar</a:t>
            </a:r>
            <a:r>
              <a:rPr lang="tr-TR" altLang="tr-TR" b="1"/>
              <a:t> olmak üzere çeşitli bölümlere ayrılmıştır </a:t>
            </a:r>
          </a:p>
        </p:txBody>
      </p:sp>
    </p:spTree>
    <p:extLst>
      <p:ext uri="{BB962C8B-B14F-4D97-AF65-F5344CB8AC3E}">
        <p14:creationId xmlns:p14="http://schemas.microsoft.com/office/powerpoint/2010/main" val="29993921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Rectangle 3"/>
          <p:cNvSpPr>
            <a:spLocks noGrp="1" noChangeArrowheads="1"/>
          </p:cNvSpPr>
          <p:nvPr>
            <p:ph type="body" idx="1"/>
          </p:nvPr>
        </p:nvSpPr>
        <p:spPr>
          <a:xfrm>
            <a:off x="1981200" y="908051"/>
            <a:ext cx="8229600" cy="4176713"/>
          </a:xfrm>
        </p:spPr>
        <p:txBody>
          <a:bodyPr/>
          <a:lstStyle/>
          <a:p>
            <a:pPr>
              <a:buClr>
                <a:srgbClr val="66FF33"/>
              </a:buClr>
            </a:pPr>
            <a:r>
              <a:rPr lang="tr-TR" altLang="tr-TR" b="1"/>
              <a:t>Bu haklardan söz edilirken bir de insanların doğuştan kazandıkları </a:t>
            </a:r>
            <a:r>
              <a:rPr lang="tr-TR" altLang="tr-TR" b="1">
                <a:solidFill>
                  <a:srgbClr val="66FF33"/>
                </a:solidFill>
              </a:rPr>
              <a:t>“özerklik</a:t>
            </a:r>
            <a:r>
              <a:rPr lang="tr-TR" altLang="tr-TR" b="1"/>
              <a:t>” ve “</a:t>
            </a:r>
            <a:r>
              <a:rPr lang="tr-TR" altLang="tr-TR" b="1">
                <a:solidFill>
                  <a:srgbClr val="66FF33"/>
                </a:solidFill>
              </a:rPr>
              <a:t>kendi yaşamını belirleme</a:t>
            </a:r>
            <a:r>
              <a:rPr lang="tr-TR" altLang="tr-TR" b="1"/>
              <a:t>” hakları olduğu saptanmıştır. </a:t>
            </a:r>
          </a:p>
        </p:txBody>
      </p:sp>
    </p:spTree>
    <p:extLst>
      <p:ext uri="{BB962C8B-B14F-4D97-AF65-F5344CB8AC3E}">
        <p14:creationId xmlns:p14="http://schemas.microsoft.com/office/powerpoint/2010/main" val="14426413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Rectangle 3"/>
          <p:cNvSpPr>
            <a:spLocks noGrp="1" noChangeArrowheads="1"/>
          </p:cNvSpPr>
          <p:nvPr>
            <p:ph type="body" idx="1"/>
          </p:nvPr>
        </p:nvSpPr>
        <p:spPr>
          <a:xfrm>
            <a:off x="1981200" y="333376"/>
            <a:ext cx="8686800" cy="6524625"/>
          </a:xfrm>
        </p:spPr>
        <p:txBody>
          <a:bodyPr/>
          <a:lstStyle/>
          <a:p>
            <a:pPr algn="just">
              <a:lnSpc>
                <a:spcPct val="90000"/>
              </a:lnSpc>
              <a:buClr>
                <a:srgbClr val="66FF33"/>
              </a:buClr>
            </a:pPr>
            <a:r>
              <a:rPr lang="tr-TR" altLang="tr-TR" b="1">
                <a:solidFill>
                  <a:srgbClr val="66FF33"/>
                </a:solidFill>
              </a:rPr>
              <a:t>ÖZERKLİK;</a:t>
            </a:r>
            <a:r>
              <a:rPr lang="tr-TR" altLang="tr-TR" b="1"/>
              <a:t> Bireyin özgür ve bağımsız olarak kendi başına düşünebilme, kendi ile ilgili kararlar verebilme ve bu kararlara dayanan eylemde bulunabilme yeterliliği ve yetkinliğidir.</a:t>
            </a:r>
          </a:p>
          <a:p>
            <a:pPr algn="just">
              <a:lnSpc>
                <a:spcPct val="90000"/>
              </a:lnSpc>
              <a:buClr>
                <a:srgbClr val="66FF33"/>
              </a:buClr>
            </a:pPr>
            <a:r>
              <a:rPr lang="tr-TR" altLang="tr-TR" b="1"/>
              <a:t>Özerklik tek başına bir hak değildir; Her insan özerk doğar ancak, özerkliğini kullanabilmesi ise </a:t>
            </a:r>
            <a:r>
              <a:rPr lang="tr-TR" altLang="tr-TR" b="1">
                <a:solidFill>
                  <a:srgbClr val="99FF33"/>
                </a:solidFill>
              </a:rPr>
              <a:t>yeterliliği </a:t>
            </a:r>
            <a:r>
              <a:rPr lang="tr-TR" altLang="tr-TR" b="1"/>
              <a:t>ve </a:t>
            </a:r>
            <a:r>
              <a:rPr lang="tr-TR" altLang="tr-TR" b="1">
                <a:solidFill>
                  <a:srgbClr val="99FF33"/>
                </a:solidFill>
              </a:rPr>
              <a:t>yetkinliğiyle </a:t>
            </a:r>
            <a:r>
              <a:rPr lang="tr-TR" altLang="tr-TR" b="1"/>
              <a:t>ilgilidir. Birinin yetkinliğinden söz etmek, o kişinin gerekli olgunluğa ve bütünlüğe eriştiği anlamına gelir. </a:t>
            </a:r>
          </a:p>
          <a:p>
            <a:pPr algn="just">
              <a:lnSpc>
                <a:spcPct val="90000"/>
              </a:lnSpc>
              <a:buClr>
                <a:srgbClr val="66FF33"/>
              </a:buClr>
            </a:pPr>
            <a:r>
              <a:rPr lang="tr-TR" altLang="tr-TR" b="1">
                <a:solidFill>
                  <a:srgbClr val="99FF33"/>
                </a:solidFill>
              </a:rPr>
              <a:t>Yetkin varlık</a:t>
            </a:r>
            <a:r>
              <a:rPr lang="tr-TR" altLang="tr-TR" b="1"/>
              <a:t> felsefede bütün olumlu nitelikleri tam olarak sahip varlık olarak, tanımlanır. </a:t>
            </a:r>
            <a:r>
              <a:rPr lang="tr-TR" altLang="tr-TR" b="1">
                <a:solidFill>
                  <a:srgbClr val="99FF33"/>
                </a:solidFill>
              </a:rPr>
              <a:t>Yeterlik ise</a:t>
            </a:r>
            <a:r>
              <a:rPr lang="tr-TR" altLang="tr-TR" b="1"/>
              <a:t> bir işi yapma imkanı ve gücünü sağlayan özel bilgidir ve aynı zamanda kişinin görevini yerine getirebilme gücüdür. Kişinin özerk olması onun özerkliğini kullanabilme yetki ve yeterliliğine sahip olduğunu göstermemektedir.</a:t>
            </a:r>
            <a:r>
              <a:rPr lang="tr-TR" altLang="tr-TR"/>
              <a:t> </a:t>
            </a:r>
          </a:p>
        </p:txBody>
      </p:sp>
    </p:spTree>
    <p:extLst>
      <p:ext uri="{BB962C8B-B14F-4D97-AF65-F5344CB8AC3E}">
        <p14:creationId xmlns:p14="http://schemas.microsoft.com/office/powerpoint/2010/main" val="1193973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Rectangle 3"/>
          <p:cNvSpPr>
            <a:spLocks noGrp="1" noChangeArrowheads="1"/>
          </p:cNvSpPr>
          <p:nvPr>
            <p:ph type="body" idx="1"/>
          </p:nvPr>
        </p:nvSpPr>
        <p:spPr/>
        <p:txBody>
          <a:bodyPr/>
          <a:lstStyle/>
          <a:p>
            <a:pPr>
              <a:buClr>
                <a:srgbClr val="66FF33"/>
              </a:buClr>
            </a:pPr>
            <a:r>
              <a:rPr lang="tr-TR" altLang="tr-TR" b="1"/>
              <a:t>Sağlık alanı için özerklik ise gerekli yetkinlik ve yeterliliğe sahip olan hastanın tedavisini seçme yada reddetme hakkıdır.</a:t>
            </a:r>
          </a:p>
          <a:p>
            <a:endParaRPr lang="tr-TR" altLang="tr-TR"/>
          </a:p>
        </p:txBody>
      </p:sp>
    </p:spTree>
    <p:extLst>
      <p:ext uri="{BB962C8B-B14F-4D97-AF65-F5344CB8AC3E}">
        <p14:creationId xmlns:p14="http://schemas.microsoft.com/office/powerpoint/2010/main" val="29825276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1992313" y="1"/>
            <a:ext cx="8229600" cy="836613"/>
          </a:xfrm>
        </p:spPr>
        <p:txBody>
          <a:bodyPr/>
          <a:lstStyle/>
          <a:p>
            <a:r>
              <a:rPr lang="tr-TR" altLang="tr-TR" sz="3200">
                <a:solidFill>
                  <a:srgbClr val="66FF33"/>
                </a:solidFill>
              </a:rPr>
              <a:t>Özerkliğin 3 biçimde ortaya çıktığı söylenebilir:</a:t>
            </a:r>
          </a:p>
        </p:txBody>
      </p:sp>
      <p:sp>
        <p:nvSpPr>
          <p:cNvPr id="134147" name="Rectangle 3"/>
          <p:cNvSpPr>
            <a:spLocks noGrp="1" noChangeArrowheads="1"/>
          </p:cNvSpPr>
          <p:nvPr>
            <p:ph type="body" idx="1"/>
          </p:nvPr>
        </p:nvSpPr>
        <p:spPr>
          <a:xfrm>
            <a:off x="1981200" y="836614"/>
            <a:ext cx="8229600" cy="6021387"/>
          </a:xfrm>
        </p:spPr>
        <p:txBody>
          <a:bodyPr/>
          <a:lstStyle/>
          <a:p>
            <a:pPr algn="just">
              <a:buFont typeface="Wingdings" panose="05000000000000000000" pitchFamily="2" charset="2"/>
              <a:buNone/>
            </a:pPr>
            <a:r>
              <a:rPr lang="tr-TR" altLang="tr-TR" b="1">
                <a:solidFill>
                  <a:srgbClr val="66FF33"/>
                </a:solidFill>
              </a:rPr>
              <a:t>1. Düşünce Özerkliği:</a:t>
            </a:r>
            <a:r>
              <a:rPr lang="tr-TR" altLang="tr-TR" b="1"/>
              <a:t> Karar verirken seçim yapmak, etik değerlendirmelerde bulunma gibi geniş bir etkinliği kapsar. </a:t>
            </a:r>
          </a:p>
          <a:p>
            <a:pPr algn="just">
              <a:buFont typeface="Wingdings" panose="05000000000000000000" pitchFamily="2" charset="2"/>
              <a:buNone/>
            </a:pPr>
            <a:r>
              <a:rPr lang="tr-TR" altLang="tr-TR" b="1">
                <a:solidFill>
                  <a:srgbClr val="66FF33"/>
                </a:solidFill>
              </a:rPr>
              <a:t>2. İstenç Özerkliği:</a:t>
            </a:r>
            <a:r>
              <a:rPr lang="tr-TR" altLang="tr-TR" b="1"/>
              <a:t> Kişinin kendi yargılarına dayanarak bir eylemde bulunup bulunmamaya karar vermekteki özgürlüğüdür.</a:t>
            </a:r>
          </a:p>
          <a:p>
            <a:pPr algn="just">
              <a:buFont typeface="Wingdings" panose="05000000000000000000" pitchFamily="2" charset="2"/>
              <a:buNone/>
            </a:pPr>
            <a:r>
              <a:rPr lang="tr-TR" altLang="tr-TR" b="1">
                <a:solidFill>
                  <a:srgbClr val="66FF33"/>
                </a:solidFill>
              </a:rPr>
              <a:t>3. Eylem Özerkliği:</a:t>
            </a:r>
            <a:r>
              <a:rPr lang="tr-TR" altLang="tr-TR" b="1"/>
              <a:t> Bireyin düşünce ve istenç özerkliğine dayanarak eylemde bulunmasıdır. </a:t>
            </a:r>
          </a:p>
        </p:txBody>
      </p:sp>
    </p:spTree>
    <p:extLst>
      <p:ext uri="{BB962C8B-B14F-4D97-AF65-F5344CB8AC3E}">
        <p14:creationId xmlns:p14="http://schemas.microsoft.com/office/powerpoint/2010/main" val="3245163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1919288" y="333376"/>
            <a:ext cx="8748712" cy="1871663"/>
          </a:xfrm>
        </p:spPr>
        <p:txBody>
          <a:bodyPr/>
          <a:lstStyle/>
          <a:p>
            <a:r>
              <a:rPr lang="tr-TR" altLang="tr-TR" sz="4000">
                <a:solidFill>
                  <a:srgbClr val="66FF33"/>
                </a:solidFill>
              </a:rPr>
              <a:t/>
            </a:r>
            <a:br>
              <a:rPr lang="tr-TR" altLang="tr-TR" sz="4000">
                <a:solidFill>
                  <a:srgbClr val="66FF33"/>
                </a:solidFill>
              </a:rPr>
            </a:br>
            <a:r>
              <a:rPr lang="tr-TR" altLang="tr-TR" sz="3600">
                <a:solidFill>
                  <a:srgbClr val="66FF33"/>
                </a:solidFill>
              </a:rPr>
              <a:t>ÖZERKLİK SAYGI İLKESİNİN KURALLARI</a:t>
            </a:r>
            <a:br>
              <a:rPr lang="tr-TR" altLang="tr-TR" sz="3600">
                <a:solidFill>
                  <a:srgbClr val="66FF33"/>
                </a:solidFill>
              </a:rPr>
            </a:br>
            <a:endParaRPr lang="tr-TR" altLang="tr-TR" sz="3600">
              <a:solidFill>
                <a:srgbClr val="66FF33"/>
              </a:solidFill>
            </a:endParaRPr>
          </a:p>
        </p:txBody>
      </p:sp>
      <p:sp>
        <p:nvSpPr>
          <p:cNvPr id="129027" name="Rectangle 3"/>
          <p:cNvSpPr>
            <a:spLocks noGrp="1" noChangeArrowheads="1"/>
          </p:cNvSpPr>
          <p:nvPr>
            <p:ph type="body" idx="1"/>
          </p:nvPr>
        </p:nvSpPr>
        <p:spPr>
          <a:xfrm>
            <a:off x="1981200" y="2000251"/>
            <a:ext cx="8229600" cy="4130675"/>
          </a:xfrm>
        </p:spPr>
        <p:txBody>
          <a:bodyPr/>
          <a:lstStyle/>
          <a:p>
            <a:pPr>
              <a:buClr>
                <a:srgbClr val="66FF33"/>
              </a:buClr>
            </a:pPr>
            <a:r>
              <a:rPr lang="tr-TR" altLang="tr-TR" b="1"/>
              <a:t>Gerçeği söyle</a:t>
            </a:r>
          </a:p>
          <a:p>
            <a:pPr>
              <a:buClr>
                <a:srgbClr val="66FF33"/>
              </a:buClr>
            </a:pPr>
            <a:r>
              <a:rPr lang="tr-TR" altLang="tr-TR" b="1"/>
              <a:t>Başkalarının mahremiyetine saygı göster</a:t>
            </a:r>
          </a:p>
          <a:p>
            <a:pPr>
              <a:buClr>
                <a:srgbClr val="66FF33"/>
              </a:buClr>
            </a:pPr>
            <a:r>
              <a:rPr lang="tr-TR" altLang="tr-TR" b="1"/>
              <a:t>Gizli bilgileri koru</a:t>
            </a:r>
          </a:p>
          <a:p>
            <a:pPr>
              <a:buClr>
                <a:srgbClr val="66FF33"/>
              </a:buClr>
            </a:pPr>
            <a:r>
              <a:rPr lang="tr-TR" altLang="tr-TR" b="1"/>
              <a:t>Hastalara müdahale ederken </a:t>
            </a:r>
            <a:r>
              <a:rPr lang="tr-TR" altLang="tr-TR" b="1">
                <a:solidFill>
                  <a:srgbClr val="99FF33"/>
                </a:solidFill>
              </a:rPr>
              <a:t>onam</a:t>
            </a:r>
            <a:r>
              <a:rPr lang="tr-TR" altLang="tr-TR" b="1"/>
              <a:t> al</a:t>
            </a:r>
          </a:p>
          <a:p>
            <a:pPr>
              <a:buClr>
                <a:srgbClr val="66FF33"/>
              </a:buClr>
            </a:pPr>
            <a:r>
              <a:rPr lang="tr-TR" altLang="tr-TR" b="1"/>
              <a:t>Sorulduğu taktirde başkalarının önemli kararlar almasına yardımcı ol .</a:t>
            </a:r>
          </a:p>
        </p:txBody>
      </p:sp>
    </p:spTree>
    <p:extLst>
      <p:ext uri="{BB962C8B-B14F-4D97-AF65-F5344CB8AC3E}">
        <p14:creationId xmlns:p14="http://schemas.microsoft.com/office/powerpoint/2010/main" val="11693094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527</Words>
  <Application>Microsoft Office PowerPoint</Application>
  <PresentationFormat>Geniş ekran</PresentationFormat>
  <Paragraphs>34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Wingdings</vt:lpstr>
      <vt:lpstr>Office Teması</vt:lpstr>
      <vt:lpstr>ETİK İLKELER</vt:lpstr>
      <vt:lpstr>ECZACILIK ETİĞİNDE KULLANILAN TEMEL İLKELER</vt:lpstr>
      <vt:lpstr>ÖZERKLİĞE SAYGI İLKESİ</vt:lpstr>
      <vt:lpstr>PowerPoint Sunusu</vt:lpstr>
      <vt:lpstr>PowerPoint Sunusu</vt:lpstr>
      <vt:lpstr>PowerPoint Sunusu</vt:lpstr>
      <vt:lpstr>PowerPoint Sunusu</vt:lpstr>
      <vt:lpstr>Özerkliğin 3 biçimde ortaya çıktığı söylenebilir:</vt:lpstr>
      <vt:lpstr> ÖZERKLİK SAYGI İLKESİNİN KURALLARI </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 İLKELER</dc:title>
  <dc:creator>gülbin özçelikay</dc:creator>
  <cp:lastModifiedBy>gülbin özçelikay</cp:lastModifiedBy>
  <cp:revision>2</cp:revision>
  <dcterms:created xsi:type="dcterms:W3CDTF">2018-03-20T12:31:34Z</dcterms:created>
  <dcterms:modified xsi:type="dcterms:W3CDTF">2018-03-20T13:04:18Z</dcterms:modified>
</cp:coreProperties>
</file>