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67" r:id="rId4"/>
    <p:sldId id="259" r:id="rId5"/>
    <p:sldId id="260" r:id="rId6"/>
    <p:sldId id="258" r:id="rId7"/>
    <p:sldId id="268" r:id="rId8"/>
    <p:sldId id="269" r:id="rId9"/>
    <p:sldId id="270" r:id="rId10"/>
    <p:sldId id="262" r:id="rId11"/>
    <p:sldId id="263" r:id="rId12"/>
    <p:sldId id="26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1499" autoAdjust="0"/>
  </p:normalViewPr>
  <p:slideViewPr>
    <p:cSldViewPr snapToGrid="0">
      <p:cViewPr varScale="1">
        <p:scale>
          <a:sx n="66" d="100"/>
          <a:sy n="66" d="100"/>
        </p:scale>
        <p:origin x="90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9B5A6-4A08-4768-85C9-DDE6E713CC93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93393-5ECB-4BA5-994E-CF3017092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629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5662A-E356-41B3-947E-4E2B8B3D80D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9E6F5-E17B-4A2F-86E6-A2F0A236D3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963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9E6F5-E17B-4A2F-86E6-A2F0A236D31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451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9E6F5-E17B-4A2F-86E6-A2F0A236D31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144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7379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96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9522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093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7118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332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797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50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664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98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30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30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26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53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14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6C6B8-99CD-414F-B2E2-07A367FCEF9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F352BF2-5398-417B-B98A-9E440804C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95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8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DETERMINATION </a:t>
            </a:r>
            <a:r>
              <a:rPr lang="tr-TR" sz="4800" b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TOTAL CHOLESTEROL </a:t>
            </a:r>
            <a:r>
              <a:rPr lang="tr-TR" sz="4800" b="1" dirty="0">
                <a:latin typeface="Times New Roman" pitchFamily="18" charset="0"/>
                <a:cs typeface="Times New Roman" pitchFamily="18" charset="0"/>
              </a:rPr>
              <a:t>İn 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SERUM</a:t>
            </a:r>
            <a:r>
              <a:rPr lang="tr-TR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800" b="1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4800" b="1" dirty="0">
                <a:latin typeface="Times New Roman" pitchFamily="18" charset="0"/>
                <a:cs typeface="Times New Roman" pitchFamily="18" charset="0"/>
              </a:rPr>
              <a:t> TEST FOR KETONE BODIES in URINE</a:t>
            </a:r>
            <a:br>
              <a:rPr lang="tr-TR" sz="4800" b="1" dirty="0">
                <a:latin typeface="Times New Roman" pitchFamily="18" charset="0"/>
                <a:cs typeface="Times New Roman" pitchFamily="18" charset="0"/>
              </a:rPr>
            </a:br>
            <a:endParaRPr lang="tr-TR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6552870" y="5136008"/>
            <a:ext cx="486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Assıstant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 NURI OZMEN</a:t>
            </a:r>
          </a:p>
        </p:txBody>
      </p:sp>
    </p:spTree>
    <p:extLst>
      <p:ext uri="{BB962C8B-B14F-4D97-AF65-F5344CB8AC3E}">
        <p14:creationId xmlns:p14="http://schemas.microsoft.com/office/powerpoint/2010/main" val="3735783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49821" y="624110"/>
            <a:ext cx="9654791" cy="1280890"/>
          </a:xfrm>
        </p:spPr>
        <p:txBody>
          <a:bodyPr>
            <a:normAutofit/>
          </a:bodyPr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TESTS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KETONE BODIES in URINE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37540" y="1769228"/>
            <a:ext cx="9654791" cy="3777622"/>
          </a:xfrm>
        </p:spPr>
        <p:txBody>
          <a:bodyPr>
            <a:noAutofit/>
          </a:bodyPr>
          <a:lstStyle/>
          <a:p>
            <a:pPr marL="114300" indent="0" hangingPunct="0">
              <a:buNone/>
            </a:pP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LANGE 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TEST</a:t>
            </a: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acetone</a:t>
            </a: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de-DE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inciple</a:t>
            </a: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Sodium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nitroprussiate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formed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colored complex with acetone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de-DE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Mater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ial</a:t>
            </a: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Urine</a:t>
            </a:r>
            <a:br>
              <a:rPr lang="de-DE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hangingPunct="0">
              <a:buNone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Experimental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procedure</a:t>
            </a:r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de-DE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ml of urine is collected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tube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0.5 ml of glacial acetic acid and 0.5 ml of 10% sodium nitroprusside solution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is a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de-DE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tube is kept in an inclined state and 2 ml of ammonium hydroxide is added to bring a layer to the plate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de-DE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Purple ring formation between the two liquids indicates the presence of acetone.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973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54925" y="624110"/>
            <a:ext cx="9549688" cy="1280890"/>
          </a:xfrm>
        </p:spPr>
        <p:txBody>
          <a:bodyPr/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TESTS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KETONE BODIES in URINE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54925" y="1418897"/>
            <a:ext cx="9549687" cy="4492325"/>
          </a:xfrm>
        </p:spPr>
        <p:txBody>
          <a:bodyPr>
            <a:normAutofit/>
          </a:bodyPr>
          <a:lstStyle/>
          <a:p>
            <a:pPr marL="114300" indent="0" hangingPunct="0">
              <a:buNone/>
            </a:pP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GERHARD 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TEST</a:t>
            </a: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acetoacetic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acid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hangingPunct="0">
              <a:buNone/>
            </a:pPr>
            <a:b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Principle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Acetoacetic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acid is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formed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 color with iron chloride 3 chloride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hangingPunct="0">
              <a:buNone/>
            </a:pP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Mater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ial</a:t>
            </a:r>
            <a:r>
              <a:rPr lang="de-DE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Urine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hangingPunct="0">
              <a:buNone/>
            </a:pP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hangingPunct="0">
              <a:buNone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Experimental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1. 2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mL of urine is collected into a test tube. A few drops of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10%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FeCl</a:t>
            </a:r>
            <a:r>
              <a:rPr lang="en-US" sz="20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are added.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formation of cherry or reddish red color indicates the presence of acetoacetic acid in urine. 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261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836" y="613600"/>
            <a:ext cx="8911687" cy="1280890"/>
          </a:xfrm>
        </p:spPr>
        <p:txBody>
          <a:bodyPr/>
          <a:lstStyle/>
          <a:p>
            <a:r>
              <a:rPr lang="en-US" b="1" dirty="0"/>
              <a:t>Refer</a:t>
            </a:r>
            <a:r>
              <a:rPr lang="tr-TR" b="1" dirty="0" err="1"/>
              <a:t>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0" y="2133600"/>
            <a:ext cx="9665302" cy="3777622"/>
          </a:xfrm>
        </p:spPr>
        <p:txBody>
          <a:bodyPr/>
          <a:lstStyle/>
          <a:p>
            <a:r>
              <a:rPr lang="en-US" dirty="0"/>
              <a:t>B</a:t>
            </a:r>
            <a:r>
              <a:rPr lang="tr-TR" dirty="0" err="1"/>
              <a:t>iochemistry</a:t>
            </a:r>
            <a:r>
              <a:rPr lang="en-US" dirty="0"/>
              <a:t> </a:t>
            </a:r>
            <a:r>
              <a:rPr lang="tr-TR" dirty="0" err="1"/>
              <a:t>pratice</a:t>
            </a:r>
            <a:r>
              <a:rPr lang="en-US" dirty="0"/>
              <a:t> </a:t>
            </a:r>
            <a:r>
              <a:rPr lang="tr-TR" dirty="0" err="1"/>
              <a:t>book</a:t>
            </a:r>
            <a:r>
              <a:rPr lang="en-US" dirty="0"/>
              <a:t> (2004)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62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75% of the cholesterol in circulation is esterified with fatty acids, the rest as free cholesterol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organism, cholesterol is synthesized in many tissues except erythrocyte, but the tissue from which it is synthesized is liver (about 80%).</a:t>
            </a:r>
            <a:endParaRPr lang="tr-T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826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0" y="1466193"/>
            <a:ext cx="9218612" cy="5171090"/>
          </a:xfrm>
        </p:spPr>
        <p:txBody>
          <a:bodyPr>
            <a:normAutofit/>
          </a:bodyPr>
          <a:lstStyle/>
          <a:p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Normal Total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Cholesterol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Values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110-250 % mg</a:t>
            </a:r>
            <a:endParaRPr lang="tr-TR" sz="2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Hypercholesterolemia occurs when cholesterol increases in blood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infectious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hepatitis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portal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cirrhosis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>
              <a:buFont typeface="Wingdings" pitchFamily="2" charset="2"/>
              <a:buChar char="Ø"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Nephritis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>
              <a:buFont typeface="Wingdings" pitchFamily="2" charset="2"/>
              <a:buChar char="Ø"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Pancreatic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diseases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>
              <a:buFont typeface="Wingdings" pitchFamily="2" charset="2"/>
              <a:buChar char="Ø"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Hypothyroid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myxedema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>
              <a:buFont typeface="Wingdings" pitchFamily="2" charset="2"/>
              <a:buChar char="Ø"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Xanthomatosis</a:t>
            </a:r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Hypocholesterolemia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occurs as a result of the decrease of cholesterol in the blood:</a:t>
            </a:r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Hyperthyroidism</a:t>
            </a:r>
          </a:p>
          <a:p>
            <a:pPr lvl="1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Increased lipolysis with the effect of estrogen hormone</a:t>
            </a:r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3439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ZAK METHOD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4414" y="1555531"/>
            <a:ext cx="9560198" cy="4666593"/>
          </a:xfrm>
        </p:spPr>
        <p:txBody>
          <a:bodyPr>
            <a:noAutofit/>
          </a:bodyPr>
          <a:lstStyle/>
          <a:p>
            <a:pPr marL="0" indent="0" hangingPunct="0">
              <a:buNone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Principle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ased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violet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which is proportional to the amount of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cholesterol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formed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reaction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c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holesterol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melted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a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cetic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acid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,FeCl</a:t>
            </a:r>
            <a:r>
              <a:rPr lang="tr-TR" sz="20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sulfuric acid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hangingPunct="0">
              <a:buNone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Cholesterol in glacial acetic acid gives a red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with ferric chloride and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apolar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sulphuric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acid. This reaction has been employed by ZAK’S to estimate the cholesterol in an unknown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serum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sample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Material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Serum</a:t>
            </a:r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hangingPunct="0">
              <a:buNone/>
            </a:pP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Experimental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tr-T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preparing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serum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filtrate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ı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a centrifuge tube, add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0.4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ml of serum, 4 ml of iron chloride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chloride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stir.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This solution is read at 560 nm in the </a:t>
            </a:r>
            <a:r>
              <a:rPr lang="tr-TR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spectrophotometer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Using the standard curve graph, the amount of cholesterol in the serum is evaluated as % mg.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38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525" y="497986"/>
            <a:ext cx="8911687" cy="709647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Preparation of Standard Curve Graph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432227"/>
              </p:ext>
            </p:extLst>
          </p:nvPr>
        </p:nvGraphicFramePr>
        <p:xfrm>
          <a:off x="1403130" y="1261241"/>
          <a:ext cx="10089933" cy="528145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441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1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4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14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14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14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14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9374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Blank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TUBE </a:t>
                      </a: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TUBE </a:t>
                      </a: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TUBE </a:t>
                      </a: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TUBE </a:t>
                      </a: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Sample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7042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Cholesterol</a:t>
                      </a:r>
                      <a:r>
                        <a:rPr lang="en-US" sz="13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aseline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standart</a:t>
                      </a:r>
                      <a:r>
                        <a:rPr lang="en-US" sz="13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solution 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(%10mg)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0.25</a:t>
                      </a:r>
                      <a:r>
                        <a:rPr lang="tr-TR" sz="13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0.5mL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1.5mL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796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FeCl</a:t>
                      </a:r>
                      <a:r>
                        <a:rPr lang="en-US" sz="1300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3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indicator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374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Serum filtrate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374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Sulfuric</a:t>
                      </a:r>
                      <a:r>
                        <a:rPr lang="en-US" sz="13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acid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796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Glacial</a:t>
                      </a:r>
                      <a:r>
                        <a:rPr lang="en-US" sz="13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acetic acid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1.75</a:t>
                      </a:r>
                      <a:r>
                        <a:rPr lang="tr-TR" sz="13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1.5mL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0.5mL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2694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mg of </a:t>
                      </a:r>
                      <a:r>
                        <a:rPr lang="tr-TR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cholesterol</a:t>
                      </a:r>
                      <a:r>
                        <a:rPr lang="tr-TR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in serum</a:t>
                      </a:r>
                    </a:p>
                  </a:txBody>
                  <a:tcPr marL="19050" marR="190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tr-TR" sz="13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51.25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102.5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205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307.5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222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Standart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Graphic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4-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036" b="-9036"/>
          <a:stretch>
            <a:fillRect/>
          </a:stretch>
        </p:blipFill>
        <p:spPr>
          <a:xfrm>
            <a:off x="2312276" y="1717753"/>
            <a:ext cx="7878518" cy="4275771"/>
          </a:xfrm>
        </p:spPr>
      </p:pic>
      <p:sp>
        <p:nvSpPr>
          <p:cNvPr id="5" name="Dikdörtgen 4"/>
          <p:cNvSpPr/>
          <p:nvPr/>
        </p:nvSpPr>
        <p:spPr>
          <a:xfrm>
            <a:off x="2592925" y="5808858"/>
            <a:ext cx="65281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Normal Total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Cholesterol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Values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Zak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method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= 110-250 mg %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350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itchFamily="18" charset="0"/>
                <a:cs typeface="Times New Roman" pitchFamily="18" charset="0"/>
              </a:rPr>
              <a:t>KETON BODIES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15792" y="1739462"/>
            <a:ext cx="8915400" cy="377762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main sources of energy are broken down to acetyl CoA as a result of metabolism.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Acetyl CoA enters the crepe cycle</a:t>
            </a:r>
            <a:r>
              <a:rPr lang="tr-T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</a:t>
            </a:r>
            <a:r>
              <a:rPr lang="tr-T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energy</a:t>
            </a:r>
            <a:r>
              <a:rPr lang="tr-T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Cholesterol synthesis plays a role in the synthesis of fatty acids,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number of acetyl CoA is converted to ketone bodies through a series of reactions (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ketogenesis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Ketone bodies:</a:t>
            </a:r>
            <a:endParaRPr lang="tr-T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Acetoacetic</a:t>
            </a:r>
            <a:r>
              <a:rPr lang="tr-T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acid</a:t>
            </a:r>
            <a:endParaRPr lang="tr-T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B-</a:t>
            </a:r>
            <a:r>
              <a:rPr lang="tr-T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hydroxy</a:t>
            </a:r>
            <a:r>
              <a:rPr lang="tr-T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butyric</a:t>
            </a:r>
            <a:r>
              <a:rPr lang="tr-T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acid</a:t>
            </a:r>
            <a:endParaRPr lang="tr-T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Acetone</a:t>
            </a:r>
            <a:endParaRPr lang="tr-T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00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the organism, ketone bodies accumulate,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is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called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ketosis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Ketosis increases the ketone bodies in the blood. Increasing the concentration of ketone bodies in the blood is called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ketoneemia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hyperketonemia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Ketone bodies that increase in blood flow into the urine. This is called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ketonuria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Accumulation of ketone bodies in the blood causes a condition called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acidosis</a:t>
            </a:r>
            <a:r>
              <a:rPr lang="tr-TR" sz="2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84917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Ketosis is seen in pathological and physiological conditions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tr-T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Diabetes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/>
            <a:r>
              <a:rPr lang="tr-T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Diet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high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fat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tr-T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carbohydrate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dietary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tr-T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Pregnancy</a:t>
            </a:r>
            <a:endParaRPr lang="tr-T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89847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755</TotalTime>
  <Words>550</Words>
  <Application>Microsoft Office PowerPoint</Application>
  <PresentationFormat>Geniş ekran</PresentationFormat>
  <Paragraphs>110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Flanj</vt:lpstr>
      <vt:lpstr>Times New Roman</vt:lpstr>
      <vt:lpstr>Wingdings</vt:lpstr>
      <vt:lpstr>Wingdings 3</vt:lpstr>
      <vt:lpstr>Duman</vt:lpstr>
      <vt:lpstr>THE DETERMINATION Of TOTAL CHOLESTEROL İn SERUM and TEST FOR KETONE BODIES in URINE </vt:lpstr>
      <vt:lpstr>PowerPoint Sunusu</vt:lpstr>
      <vt:lpstr>PowerPoint Sunusu</vt:lpstr>
      <vt:lpstr>ZAK METHOD</vt:lpstr>
      <vt:lpstr>Preparation of Standard Curve Graph</vt:lpstr>
      <vt:lpstr>Standart Graphic</vt:lpstr>
      <vt:lpstr>KETON BODIES</vt:lpstr>
      <vt:lpstr>PowerPoint Sunusu</vt:lpstr>
      <vt:lpstr>PowerPoint Sunusu</vt:lpstr>
      <vt:lpstr>TESTS for KETONE BODIES in URINE</vt:lpstr>
      <vt:lpstr>TESTS for KETONE BODIES in URINE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DETERMINATION of TOTAL CHOLESTEROL  by ZAK METHOD in SERUM</dc:title>
  <dc:creator>ECEM</dc:creator>
  <cp:lastModifiedBy>Nuri Özmen</cp:lastModifiedBy>
  <cp:revision>34</cp:revision>
  <cp:lastPrinted>2019-03-15T13:32:28Z</cp:lastPrinted>
  <dcterms:created xsi:type="dcterms:W3CDTF">2018-01-04T12:04:20Z</dcterms:created>
  <dcterms:modified xsi:type="dcterms:W3CDTF">2020-05-07T08:53:23Z</dcterms:modified>
</cp:coreProperties>
</file>