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handoutMasterIdLst>
    <p:handoutMasterId r:id="rId15"/>
  </p:handoutMasterIdLst>
  <p:sldIdLst>
    <p:sldId id="256" r:id="rId2"/>
    <p:sldId id="266" r:id="rId3"/>
    <p:sldId id="267" r:id="rId4"/>
    <p:sldId id="259" r:id="rId5"/>
    <p:sldId id="260" r:id="rId6"/>
    <p:sldId id="258" r:id="rId7"/>
    <p:sldId id="268" r:id="rId8"/>
    <p:sldId id="269" r:id="rId9"/>
    <p:sldId id="270" r:id="rId10"/>
    <p:sldId id="262" r:id="rId11"/>
    <p:sldId id="263" r:id="rId12"/>
    <p:sldId id="265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1499" autoAdjust="0"/>
  </p:normalViewPr>
  <p:slideViewPr>
    <p:cSldViewPr snapToGrid="0">
      <p:cViewPr varScale="1">
        <p:scale>
          <a:sx n="66" d="100"/>
          <a:sy n="66" d="100"/>
        </p:scale>
        <p:origin x="90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09B5A6-4A08-4768-85C9-DDE6E713CC93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793393-5ECB-4BA5-994E-CF3017092B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96298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D5662A-E356-41B3-947E-4E2B8B3D80DA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09E6F5-E17B-4A2F-86E6-A2F0A236D3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79637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09E6F5-E17B-4A2F-86E6-A2F0A236D31C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94517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09E6F5-E17B-4A2F-86E6-A2F0A236D31C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91449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6C6B8-99CD-414F-B2E2-07A367FCEF98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FF352BF2-5398-417B-B98A-9E440804C8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73797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6C6B8-99CD-414F-B2E2-07A367FCEF98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F352BF2-5398-417B-B98A-9E440804C8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19609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6C6B8-99CD-414F-B2E2-07A367FCEF98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F352BF2-5398-417B-B98A-9E440804C8F0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195229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6C6B8-99CD-414F-B2E2-07A367FCEF98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F352BF2-5398-417B-B98A-9E440804C8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60935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6C6B8-99CD-414F-B2E2-07A367FCEF98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F352BF2-5398-417B-B98A-9E440804C8F0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071185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6C6B8-99CD-414F-B2E2-07A367FCEF98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F352BF2-5398-417B-B98A-9E440804C8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13327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6C6B8-99CD-414F-B2E2-07A367FCEF98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52BF2-5398-417B-B98A-9E440804C8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77975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6C6B8-99CD-414F-B2E2-07A367FCEF98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52BF2-5398-417B-B98A-9E440804C8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45066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6C6B8-99CD-414F-B2E2-07A367FCEF98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52BF2-5398-417B-B98A-9E440804C8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36642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6C6B8-99CD-414F-B2E2-07A367FCEF98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F352BF2-5398-417B-B98A-9E440804C8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15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6C6B8-99CD-414F-B2E2-07A367FCEF98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F352BF2-5398-417B-B98A-9E440804C8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8980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6C6B8-99CD-414F-B2E2-07A367FCEF98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F352BF2-5398-417B-B98A-9E440804C8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2308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6C6B8-99CD-414F-B2E2-07A367FCEF98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52BF2-5398-417B-B98A-9E440804C8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63009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6C6B8-99CD-414F-B2E2-07A367FCEF98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52BF2-5398-417B-B98A-9E440804C8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1262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6C6B8-99CD-414F-B2E2-07A367FCEF98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52BF2-5398-417B-B98A-9E440804C8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65361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6C6B8-99CD-414F-B2E2-07A367FCEF98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F352BF2-5398-417B-B98A-9E440804C8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41401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26C6B8-99CD-414F-B2E2-07A367FCEF98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FF352BF2-5398-417B-B98A-9E440804C8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4953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tr-TR" sz="4800" b="1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4800" b="1" dirty="0">
                <a:latin typeface="Times New Roman" pitchFamily="18" charset="0"/>
                <a:cs typeface="Times New Roman" pitchFamily="18" charset="0"/>
              </a:rPr>
              <a:t>DETERMINATION </a:t>
            </a:r>
            <a:r>
              <a:rPr lang="tr-TR" sz="4800" b="1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US" sz="4800" b="1" dirty="0">
                <a:latin typeface="Times New Roman" pitchFamily="18" charset="0"/>
                <a:cs typeface="Times New Roman" pitchFamily="18" charset="0"/>
              </a:rPr>
              <a:t>TOTAL CHOLESTEROL </a:t>
            </a:r>
            <a:r>
              <a:rPr lang="tr-TR" sz="4800" b="1" dirty="0">
                <a:latin typeface="Times New Roman" pitchFamily="18" charset="0"/>
                <a:cs typeface="Times New Roman" pitchFamily="18" charset="0"/>
              </a:rPr>
              <a:t>İn </a:t>
            </a:r>
            <a:r>
              <a:rPr lang="en-US" sz="4800" b="1" dirty="0">
                <a:latin typeface="Times New Roman" pitchFamily="18" charset="0"/>
                <a:cs typeface="Times New Roman" pitchFamily="18" charset="0"/>
              </a:rPr>
              <a:t>SERUM</a:t>
            </a:r>
            <a:r>
              <a:rPr lang="tr-TR" sz="4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4800" b="1" dirty="0" err="1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4800" b="1" dirty="0">
                <a:latin typeface="Times New Roman" pitchFamily="18" charset="0"/>
                <a:cs typeface="Times New Roman" pitchFamily="18" charset="0"/>
              </a:rPr>
              <a:t> TEST FOR KETONE BODIES in URINE</a:t>
            </a:r>
            <a:br>
              <a:rPr lang="tr-TR" sz="4800" b="1" dirty="0">
                <a:latin typeface="Times New Roman" pitchFamily="18" charset="0"/>
                <a:cs typeface="Times New Roman" pitchFamily="18" charset="0"/>
              </a:rPr>
            </a:br>
            <a:endParaRPr lang="tr-TR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6552870" y="5136008"/>
            <a:ext cx="4867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err="1">
                <a:latin typeface="Times New Roman" pitchFamily="18" charset="0"/>
                <a:cs typeface="Times New Roman" pitchFamily="18" charset="0"/>
              </a:rPr>
              <a:t>Research</a:t>
            </a:r>
            <a:r>
              <a:rPr lang="tr-TR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dirty="0" err="1">
                <a:latin typeface="Times New Roman" pitchFamily="18" charset="0"/>
                <a:cs typeface="Times New Roman" pitchFamily="18" charset="0"/>
              </a:rPr>
              <a:t>Assıstant</a:t>
            </a:r>
            <a:r>
              <a:rPr lang="tr-TR" b="1" dirty="0">
                <a:latin typeface="Times New Roman" pitchFamily="18" charset="0"/>
                <a:cs typeface="Times New Roman" pitchFamily="18" charset="0"/>
              </a:rPr>
              <a:t>  NURI OZMEN</a:t>
            </a:r>
          </a:p>
        </p:txBody>
      </p:sp>
    </p:spTree>
    <p:extLst>
      <p:ext uri="{BB962C8B-B14F-4D97-AF65-F5344CB8AC3E}">
        <p14:creationId xmlns:p14="http://schemas.microsoft.com/office/powerpoint/2010/main" val="37357830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849821" y="624110"/>
            <a:ext cx="9654791" cy="1280890"/>
          </a:xfrm>
        </p:spPr>
        <p:txBody>
          <a:bodyPr>
            <a:normAutofit/>
          </a:bodyPr>
          <a:lstStyle/>
          <a:p>
            <a:r>
              <a:rPr lang="tr-TR" b="1" dirty="0">
                <a:latin typeface="Times New Roman" pitchFamily="18" charset="0"/>
                <a:cs typeface="Times New Roman" pitchFamily="18" charset="0"/>
              </a:rPr>
              <a:t>TESTS </a:t>
            </a:r>
            <a:r>
              <a:rPr lang="tr-TR" b="1" dirty="0" err="1"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tr-TR" b="1" dirty="0">
                <a:latin typeface="Times New Roman" pitchFamily="18" charset="0"/>
                <a:cs typeface="Times New Roman" pitchFamily="18" charset="0"/>
              </a:rPr>
              <a:t> KETONE BODIES in URINE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37540" y="1769228"/>
            <a:ext cx="9654791" cy="3777622"/>
          </a:xfrm>
        </p:spPr>
        <p:txBody>
          <a:bodyPr>
            <a:noAutofit/>
          </a:bodyPr>
          <a:lstStyle/>
          <a:p>
            <a:pPr marL="114300" indent="0" hangingPunct="0">
              <a:buNone/>
            </a:pPr>
            <a:r>
              <a:rPr lang="de-DE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LANGE </a:t>
            </a:r>
            <a:r>
              <a:rPr lang="tr-TR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TEST</a:t>
            </a:r>
            <a:r>
              <a:rPr lang="de-DE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tr-TR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tr-TR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acetone</a:t>
            </a:r>
            <a:r>
              <a:rPr lang="de-DE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):</a:t>
            </a:r>
            <a:endParaRPr lang="tr-TR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hangingPunct="0"/>
            <a:r>
              <a:rPr lang="de-DE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</a:t>
            </a:r>
            <a:r>
              <a:rPr lang="tr-TR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inciple</a:t>
            </a:r>
            <a:r>
              <a:rPr lang="de-DE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Sodium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nitroprussiate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 </a:t>
            </a:r>
            <a:r>
              <a:rPr lang="tr-TR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formed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 colored complex with acetone</a:t>
            </a:r>
            <a:r>
              <a:rPr lang="tr-TR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de-DE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tr-TR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hangingPunct="0"/>
            <a:r>
              <a:rPr lang="de-DE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Mater</a:t>
            </a:r>
            <a:r>
              <a:rPr lang="tr-TR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ial</a:t>
            </a:r>
            <a:r>
              <a:rPr lang="de-DE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tr-TR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Urine</a:t>
            </a:r>
            <a:br>
              <a:rPr lang="de-DE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tr-TR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114300" indent="0" hangingPunct="0">
              <a:buNone/>
            </a:pPr>
            <a:r>
              <a:rPr lang="tr-TR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Experimental</a:t>
            </a:r>
            <a:r>
              <a:rPr lang="tr-TR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procedure</a:t>
            </a:r>
            <a:endParaRPr lang="tr-TR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hangingPunct="0"/>
            <a:r>
              <a:rPr lang="de-DE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tr-TR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ml of urine is collected</a:t>
            </a:r>
            <a:r>
              <a:rPr lang="tr-TR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tr-TR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tube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then</a:t>
            </a:r>
            <a:r>
              <a:rPr lang="tr-TR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0.5 ml of glacial acetic acid and 0.5 ml of 10% sodium nitroprusside solution</a:t>
            </a:r>
            <a:r>
              <a:rPr lang="tr-TR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is a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dd</a:t>
            </a:r>
            <a:r>
              <a:rPr lang="tr-TR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ed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tr-TR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hangingPunct="0"/>
            <a:r>
              <a:rPr lang="de-DE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 tube is kept in an inclined state and 2 ml of ammonium hydroxide is added to bring a layer to the plate</a:t>
            </a:r>
            <a:endParaRPr lang="tr-TR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hangingPunct="0"/>
            <a:r>
              <a:rPr lang="de-DE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Purple ring formation between the two liquids indicates the presence of acetone.</a:t>
            </a:r>
            <a:endParaRPr lang="tr-TR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39730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954925" y="624110"/>
            <a:ext cx="9549688" cy="1280890"/>
          </a:xfrm>
        </p:spPr>
        <p:txBody>
          <a:bodyPr/>
          <a:lstStyle/>
          <a:p>
            <a:r>
              <a:rPr lang="tr-TR" b="1" dirty="0">
                <a:latin typeface="Times New Roman" pitchFamily="18" charset="0"/>
                <a:cs typeface="Times New Roman" pitchFamily="18" charset="0"/>
              </a:rPr>
              <a:t>TESTS </a:t>
            </a:r>
            <a:r>
              <a:rPr lang="tr-TR" b="1" dirty="0" err="1"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tr-TR" b="1" dirty="0">
                <a:latin typeface="Times New Roman" pitchFamily="18" charset="0"/>
                <a:cs typeface="Times New Roman" pitchFamily="18" charset="0"/>
              </a:rPr>
              <a:t> KETONE BODIES in URINE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54925" y="1418897"/>
            <a:ext cx="9549687" cy="4492325"/>
          </a:xfrm>
        </p:spPr>
        <p:txBody>
          <a:bodyPr>
            <a:normAutofit/>
          </a:bodyPr>
          <a:lstStyle/>
          <a:p>
            <a:pPr marL="114300" indent="0" hangingPunct="0">
              <a:buNone/>
            </a:pPr>
            <a:r>
              <a:rPr lang="de-DE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GERHARD </a:t>
            </a:r>
            <a:r>
              <a:rPr lang="tr-TR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TEST</a:t>
            </a:r>
            <a:r>
              <a:rPr lang="de-DE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tr-TR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tr-TR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acetoacetic</a:t>
            </a:r>
            <a:r>
              <a:rPr lang="tr-TR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acid</a:t>
            </a:r>
            <a:r>
              <a:rPr lang="tr-TR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):</a:t>
            </a:r>
            <a:endParaRPr lang="tr-TR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114300" indent="0" hangingPunct="0">
              <a:buNone/>
            </a:pPr>
            <a:br>
              <a:rPr lang="de-DE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Principle</a:t>
            </a:r>
            <a:r>
              <a:rPr lang="tr-TR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Acetoacetic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acid is </a:t>
            </a:r>
            <a:r>
              <a:rPr lang="tr-TR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formed</a:t>
            </a:r>
            <a:r>
              <a:rPr lang="tr-TR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red color with iron chloride 3 chloride</a:t>
            </a:r>
            <a:endParaRPr lang="tr-TR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114300" indent="0" hangingPunct="0">
              <a:buNone/>
            </a:pPr>
            <a:r>
              <a:rPr lang="de-DE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Mater</a:t>
            </a:r>
            <a:r>
              <a:rPr lang="tr-TR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ial</a:t>
            </a:r>
            <a:r>
              <a:rPr lang="de-DE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tr-TR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Urine</a:t>
            </a:r>
            <a:endParaRPr lang="tr-TR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114300" indent="0" hangingPunct="0">
              <a:buNone/>
            </a:pPr>
            <a:endParaRPr lang="tr-TR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114300" indent="0" hangingPunct="0">
              <a:buNone/>
            </a:pPr>
            <a:r>
              <a:rPr lang="tr-TR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Experimental</a:t>
            </a:r>
            <a:r>
              <a:rPr lang="tr-TR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procedure</a:t>
            </a:r>
            <a:r>
              <a:rPr lang="tr-TR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tr-TR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hangingPunct="0"/>
            <a:r>
              <a:rPr lang="tr-TR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1. 2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mL of urine is collected into a test tube. A few drops of</a:t>
            </a:r>
            <a:r>
              <a:rPr lang="tr-TR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10% 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FeCl</a:t>
            </a:r>
            <a:r>
              <a:rPr lang="en-US" sz="2000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are added.</a:t>
            </a:r>
            <a:endParaRPr lang="tr-TR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hangingPunct="0"/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 formation of cherry or reddish red color indicates the presence of acetoacetic acid in urine. </a:t>
            </a:r>
            <a:endParaRPr lang="tr-TR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62617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3836" y="613600"/>
            <a:ext cx="8911687" cy="1280890"/>
          </a:xfrm>
        </p:spPr>
        <p:txBody>
          <a:bodyPr/>
          <a:lstStyle/>
          <a:p>
            <a:r>
              <a:rPr lang="en-US" b="1" dirty="0"/>
              <a:t>Refer</a:t>
            </a:r>
            <a:r>
              <a:rPr lang="tr-TR" b="1" dirty="0" err="1"/>
              <a:t>ences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39310" y="2133600"/>
            <a:ext cx="9665302" cy="3777622"/>
          </a:xfrm>
        </p:spPr>
        <p:txBody>
          <a:bodyPr/>
          <a:lstStyle/>
          <a:p>
            <a:r>
              <a:rPr lang="en-US" dirty="0"/>
              <a:t>B</a:t>
            </a:r>
            <a:r>
              <a:rPr lang="tr-TR" dirty="0" err="1"/>
              <a:t>iochemistry</a:t>
            </a:r>
            <a:r>
              <a:rPr lang="en-US" dirty="0"/>
              <a:t> </a:t>
            </a:r>
            <a:r>
              <a:rPr lang="tr-TR" dirty="0" err="1"/>
              <a:t>pratice</a:t>
            </a:r>
            <a:r>
              <a:rPr lang="en-US" dirty="0"/>
              <a:t> </a:t>
            </a:r>
            <a:r>
              <a:rPr lang="tr-TR" dirty="0" err="1"/>
              <a:t>book</a:t>
            </a:r>
            <a:r>
              <a:rPr lang="en-US" dirty="0"/>
              <a:t> (2004)</a:t>
            </a:r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36236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75% of the cholesterol in circulation is esterified with fatty acids, the rest as free cholesterol</a:t>
            </a:r>
            <a:r>
              <a:rPr lang="tr-TR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 organism, cholesterol is synthesized in many tissues except erythrocyte, but the tissue from which it is synthesized is liver (about 80%).</a:t>
            </a:r>
            <a:endParaRPr lang="tr-TR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78268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286000" y="1466193"/>
            <a:ext cx="9218612" cy="5171090"/>
          </a:xfrm>
        </p:spPr>
        <p:txBody>
          <a:bodyPr>
            <a:normAutofit/>
          </a:bodyPr>
          <a:lstStyle/>
          <a:p>
            <a:r>
              <a:rPr lang="tr-TR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Normal Total </a:t>
            </a:r>
            <a:r>
              <a:rPr lang="tr-TR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Cholesterol</a:t>
            </a:r>
            <a:r>
              <a:rPr lang="tr-TR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Values</a:t>
            </a:r>
            <a:r>
              <a:rPr lang="tr-TR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0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110-250 % mg</a:t>
            </a:r>
            <a:endParaRPr lang="tr-TR" sz="20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Hypercholesterolemia occurs when cholesterol increases in blood</a:t>
            </a:r>
            <a:r>
              <a:rPr lang="tr-TR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1">
              <a:buFont typeface="Wingdings" pitchFamily="2" charset="2"/>
              <a:buChar char="Ø"/>
            </a:pPr>
            <a:r>
              <a:rPr lang="tr-TR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infectious</a:t>
            </a:r>
            <a:r>
              <a:rPr lang="tr-TR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hepatitis</a:t>
            </a:r>
            <a:r>
              <a:rPr lang="tr-TR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portal </a:t>
            </a:r>
            <a:r>
              <a:rPr lang="tr-TR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cirrhosis</a:t>
            </a:r>
            <a:r>
              <a:rPr lang="tr-TR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lvl="1">
              <a:buFont typeface="Wingdings" pitchFamily="2" charset="2"/>
              <a:buChar char="Ø"/>
            </a:pPr>
            <a:r>
              <a:rPr lang="tr-TR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Nephritis</a:t>
            </a:r>
            <a:r>
              <a:rPr lang="tr-TR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lvl="1">
              <a:buFont typeface="Wingdings" pitchFamily="2" charset="2"/>
              <a:buChar char="Ø"/>
            </a:pPr>
            <a:r>
              <a:rPr lang="tr-TR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Pancreatic</a:t>
            </a:r>
            <a:r>
              <a:rPr lang="tr-TR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diseases</a:t>
            </a:r>
            <a:r>
              <a:rPr lang="tr-TR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lvl="1">
              <a:buFont typeface="Wingdings" pitchFamily="2" charset="2"/>
              <a:buChar char="Ø"/>
            </a:pPr>
            <a:r>
              <a:rPr lang="tr-TR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Hypothyroid</a:t>
            </a:r>
            <a:r>
              <a:rPr lang="tr-TR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myxedema</a:t>
            </a:r>
            <a:r>
              <a:rPr lang="tr-TR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lvl="1">
              <a:buFont typeface="Wingdings" pitchFamily="2" charset="2"/>
              <a:buChar char="Ø"/>
            </a:pPr>
            <a:r>
              <a:rPr lang="tr-TR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Xanthomatosis</a:t>
            </a:r>
            <a:endParaRPr lang="tr-TR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Hypocholesterolemia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occurs as a result of the decrease of cholesterol in the blood:</a:t>
            </a:r>
            <a:endParaRPr lang="tr-TR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Hyperthyroidism</a:t>
            </a:r>
          </a:p>
          <a:p>
            <a:pPr lvl="1"/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Increased lipolysis with the effect of estrogen hormone</a:t>
            </a:r>
            <a:endParaRPr lang="tr-TR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1" indent="0"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4343958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latin typeface="Times New Roman" pitchFamily="18" charset="0"/>
                <a:cs typeface="Times New Roman" pitchFamily="18" charset="0"/>
              </a:rPr>
              <a:t>ZAK METHOD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44414" y="1555531"/>
            <a:ext cx="9560198" cy="4666593"/>
          </a:xfrm>
        </p:spPr>
        <p:txBody>
          <a:bodyPr>
            <a:noAutofit/>
          </a:bodyPr>
          <a:lstStyle/>
          <a:p>
            <a:pPr marL="0" indent="0" hangingPunct="0">
              <a:buNone/>
            </a:pPr>
            <a:r>
              <a:rPr lang="tr-TR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Principle</a:t>
            </a:r>
            <a:r>
              <a:rPr lang="tr-TR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tr-TR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ased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on </a:t>
            </a:r>
            <a:r>
              <a:rPr lang="tr-TR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red</a:t>
            </a:r>
            <a:r>
              <a:rPr lang="tr-TR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violet</a:t>
            </a:r>
            <a:r>
              <a:rPr lang="tr-TR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colour</a:t>
            </a:r>
            <a:r>
              <a:rPr lang="tr-TR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which is proportional to the amount of </a:t>
            </a:r>
            <a:r>
              <a:rPr lang="tr-TR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cholesterol</a:t>
            </a:r>
            <a:r>
              <a:rPr lang="tr-TR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formed</a:t>
            </a:r>
            <a:r>
              <a:rPr lang="tr-TR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after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reaction</a:t>
            </a:r>
            <a:r>
              <a:rPr lang="tr-TR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of c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holesterol</a:t>
            </a:r>
            <a:r>
              <a:rPr lang="tr-TR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melted</a:t>
            </a:r>
            <a:r>
              <a:rPr lang="tr-TR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in a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cetic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acid</a:t>
            </a:r>
            <a:r>
              <a:rPr lang="tr-TR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,FeCl</a:t>
            </a:r>
            <a:r>
              <a:rPr lang="tr-TR" sz="2000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tr-TR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sulfuric acid</a:t>
            </a:r>
            <a:r>
              <a:rPr lang="tr-TR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hangingPunct="0">
              <a:buNone/>
            </a:pP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Cholesterol in glacial acetic acid gives a red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colour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with ferric chloride and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apolar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sulphuric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acid. This reaction has been employed by ZAK’S to estimate the cholesterol in an unknown </a:t>
            </a:r>
            <a:r>
              <a:rPr lang="tr-TR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serum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sample</a:t>
            </a:r>
            <a:r>
              <a:rPr lang="en-US" sz="2000" dirty="0">
                <a:solidFill>
                  <a:schemeClr val="tx1"/>
                </a:solidFill>
              </a:rPr>
              <a:t>.</a:t>
            </a:r>
            <a:endParaRPr lang="tr-TR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hangingPunct="0">
              <a:buNone/>
            </a:pPr>
            <a:r>
              <a:rPr lang="tr-TR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Material</a:t>
            </a:r>
            <a:r>
              <a:rPr lang="tr-TR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tr-TR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Serum</a:t>
            </a:r>
            <a:endParaRPr lang="tr-TR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hangingPunct="0">
              <a:buNone/>
            </a:pPr>
            <a:endParaRPr lang="tr-TR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114300" indent="0" hangingPunct="0">
              <a:buNone/>
            </a:pPr>
            <a:r>
              <a:rPr lang="tr-TR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Experimental</a:t>
            </a:r>
            <a:r>
              <a:rPr lang="tr-TR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procedure</a:t>
            </a:r>
            <a:r>
              <a:rPr lang="tr-TR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tr-TR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hangingPunct="0"/>
            <a:r>
              <a:rPr lang="tr-TR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tr-TR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tr-TR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preparing</a:t>
            </a:r>
            <a:r>
              <a:rPr lang="tr-TR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serum </a:t>
            </a:r>
            <a:r>
              <a:rPr lang="tr-TR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filtrate</a:t>
            </a:r>
            <a:r>
              <a:rPr lang="tr-TR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ı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 a centrifuge tube, add </a:t>
            </a:r>
            <a:r>
              <a:rPr lang="tr-TR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0.4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ml of serum, 4 ml of iron chloride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chloride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and stir.</a:t>
            </a:r>
            <a:endParaRPr lang="tr-TR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hangingPunct="0"/>
            <a:r>
              <a:rPr lang="tr-TR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This solution is read at 560 nm in the </a:t>
            </a:r>
            <a:r>
              <a:rPr lang="tr-TR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spectrophotometer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Using the standard curve graph, the amount of cholesterol in the serum is evaluated as % mg.</a:t>
            </a:r>
            <a:endParaRPr lang="tr-TR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53879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525" y="497986"/>
            <a:ext cx="8911687" cy="709647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Preparation of Standard Curve Graph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17432227"/>
              </p:ext>
            </p:extLst>
          </p:nvPr>
        </p:nvGraphicFramePr>
        <p:xfrm>
          <a:off x="1403130" y="1261241"/>
          <a:ext cx="10089933" cy="528145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14414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14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141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414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14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4141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4141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19374">
                <a:tc>
                  <a:txBody>
                    <a:bodyPr/>
                    <a:lstStyle/>
                    <a:p>
                      <a:pPr marR="18415" algn="l" hangingPunct="0">
                        <a:spcAft>
                          <a:spcPts val="0"/>
                        </a:spcAft>
                      </a:pPr>
                      <a:r>
                        <a:rPr lang="tr-TR" sz="13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tr-TR" sz="1200" dirty="0">
                        <a:effectLst/>
                        <a:latin typeface="Flanj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marR="18415" algn="just" hangingPunct="0"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Blank</a:t>
                      </a:r>
                      <a:endParaRPr lang="tr-TR" sz="1200" dirty="0">
                        <a:effectLst/>
                        <a:latin typeface="Flanj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marR="18415" algn="just" hangingPunct="0"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TUBE </a:t>
                      </a:r>
                      <a:r>
                        <a:rPr lang="tr-TR" sz="13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tr-TR" sz="1200" dirty="0">
                        <a:effectLst/>
                        <a:latin typeface="Flanj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marR="18415" algn="just" hangingPunct="0"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TUBE </a:t>
                      </a:r>
                      <a:r>
                        <a:rPr lang="tr-TR" sz="13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tr-TR" sz="1200" dirty="0">
                        <a:effectLst/>
                        <a:latin typeface="Flanj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marR="18415" algn="just" hangingPunct="0"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TUBE </a:t>
                      </a:r>
                      <a:r>
                        <a:rPr lang="tr-TR" sz="13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tr-TR" sz="1200" dirty="0">
                        <a:effectLst/>
                        <a:latin typeface="Flanj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marR="18415" algn="just" hangingPunct="0"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TUBE </a:t>
                      </a:r>
                      <a:r>
                        <a:rPr lang="tr-TR" sz="13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tr-TR" sz="1200" dirty="0">
                        <a:effectLst/>
                        <a:latin typeface="Flanj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marR="18415" algn="just" hangingPunct="0"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Sample</a:t>
                      </a:r>
                      <a:endParaRPr lang="tr-TR" sz="1200" dirty="0">
                        <a:effectLst/>
                        <a:latin typeface="Flanj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07042">
                <a:tc>
                  <a:txBody>
                    <a:bodyPr/>
                    <a:lstStyle/>
                    <a:p>
                      <a:pPr marR="18415" algn="l" hangingPunct="0"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Cholesterol</a:t>
                      </a:r>
                      <a:r>
                        <a:rPr lang="en-US" sz="1300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300" baseline="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standart</a:t>
                      </a:r>
                      <a:r>
                        <a:rPr lang="en-US" sz="1300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solution </a:t>
                      </a: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(%10mg)</a:t>
                      </a:r>
                      <a:endParaRPr lang="tr-TR" sz="1200" dirty="0">
                        <a:effectLst/>
                        <a:latin typeface="Flanj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marR="18415" algn="just" hangingPunct="0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tr-TR" sz="1200">
                        <a:effectLst/>
                        <a:latin typeface="Flanj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marR="18415" algn="just" hangingPunct="0">
                        <a:spcAft>
                          <a:spcPts val="0"/>
                        </a:spcAft>
                      </a:pPr>
                      <a:r>
                        <a:rPr lang="tr-TR" sz="13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0.25</a:t>
                      </a:r>
                      <a:r>
                        <a:rPr lang="tr-TR" sz="1300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mL</a:t>
                      </a:r>
                      <a:endParaRPr lang="tr-TR" sz="1200" dirty="0">
                        <a:effectLst/>
                        <a:latin typeface="Flanj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marR="18415" algn="just" hangingPunct="0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0.5mL</a:t>
                      </a:r>
                      <a:endParaRPr lang="tr-TR" sz="1200">
                        <a:effectLst/>
                        <a:latin typeface="Flanj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marR="18415" algn="just" hangingPunct="0"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1mL</a:t>
                      </a:r>
                      <a:endParaRPr lang="tr-TR" sz="1200" dirty="0">
                        <a:effectLst/>
                        <a:latin typeface="Flanj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marR="18415" algn="just" hangingPunct="0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1.5mL</a:t>
                      </a:r>
                      <a:endParaRPr lang="tr-TR" sz="1200">
                        <a:effectLst/>
                        <a:latin typeface="Flanj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marR="18415" algn="just" hangingPunct="0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tr-TR" sz="1200">
                        <a:effectLst/>
                        <a:latin typeface="Flanj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1796">
                <a:tc>
                  <a:txBody>
                    <a:bodyPr/>
                    <a:lstStyle/>
                    <a:p>
                      <a:pPr marR="18415" algn="l" hangingPunct="0"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FeCl</a:t>
                      </a:r>
                      <a:r>
                        <a:rPr lang="en-US" sz="1300" baseline="-250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r>
                        <a:rPr lang="en-US" sz="1300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indicator</a:t>
                      </a:r>
                      <a:endParaRPr lang="tr-TR" sz="1200" dirty="0">
                        <a:effectLst/>
                        <a:latin typeface="Flanj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marR="18415" algn="just" hangingPunct="0"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2mL</a:t>
                      </a:r>
                      <a:endParaRPr lang="tr-TR" sz="1200" dirty="0">
                        <a:effectLst/>
                        <a:latin typeface="Flanj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marR="18415" algn="just" hangingPunct="0"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2mL</a:t>
                      </a:r>
                      <a:endParaRPr lang="tr-TR" sz="1200" dirty="0">
                        <a:effectLst/>
                        <a:latin typeface="Flanj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marR="18415" algn="just" hangingPunct="0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2mL</a:t>
                      </a:r>
                      <a:endParaRPr lang="tr-TR" sz="1200">
                        <a:effectLst/>
                        <a:latin typeface="Flanj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marR="18415" algn="just" hangingPunct="0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2mL</a:t>
                      </a:r>
                      <a:endParaRPr lang="tr-TR" sz="1200">
                        <a:effectLst/>
                        <a:latin typeface="Flanj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marR="18415" algn="just" hangingPunct="0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2mL</a:t>
                      </a:r>
                      <a:endParaRPr lang="tr-TR" sz="1200">
                        <a:effectLst/>
                        <a:latin typeface="Flanj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marR="18415" algn="just" hangingPunct="0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tr-TR" sz="1200">
                        <a:effectLst/>
                        <a:latin typeface="Flanj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9374">
                <a:tc>
                  <a:txBody>
                    <a:bodyPr/>
                    <a:lstStyle/>
                    <a:p>
                      <a:pPr marR="18415" algn="l" hangingPunct="0"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Serum filtrate</a:t>
                      </a:r>
                      <a:endParaRPr lang="tr-TR" sz="1200" dirty="0">
                        <a:effectLst/>
                        <a:latin typeface="Flanj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marR="18415" algn="just" hangingPunct="0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tr-TR" sz="1200">
                        <a:effectLst/>
                        <a:latin typeface="Flanj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marR="18415" algn="just" hangingPunct="0"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tr-TR" sz="1200" dirty="0">
                        <a:effectLst/>
                        <a:latin typeface="Flanj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marR="18415" algn="just" hangingPunct="0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tr-TR" sz="1200">
                        <a:effectLst/>
                        <a:latin typeface="Flanj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marR="18415" algn="just" hangingPunct="0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tr-TR" sz="1200">
                        <a:effectLst/>
                        <a:latin typeface="Flanj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marR="18415" algn="just" hangingPunct="0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tr-TR" sz="1200">
                        <a:effectLst/>
                        <a:latin typeface="Flanj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marR="18415" algn="just" hangingPunct="0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2mL</a:t>
                      </a:r>
                      <a:endParaRPr lang="tr-TR" sz="1200">
                        <a:effectLst/>
                        <a:latin typeface="Flanj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9374">
                <a:tc>
                  <a:txBody>
                    <a:bodyPr/>
                    <a:lstStyle/>
                    <a:p>
                      <a:pPr marR="18415" algn="l" hangingPunct="0"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Sulfuric</a:t>
                      </a:r>
                      <a:r>
                        <a:rPr lang="en-US" sz="1300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acid</a:t>
                      </a:r>
                      <a:endParaRPr lang="tr-TR" sz="1200" dirty="0">
                        <a:effectLst/>
                        <a:latin typeface="Flanj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marR="18415" algn="just" hangingPunct="0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2mL</a:t>
                      </a:r>
                      <a:endParaRPr lang="tr-TR" sz="1200">
                        <a:effectLst/>
                        <a:latin typeface="Flanj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marR="18415" algn="just" hangingPunct="0"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2mL</a:t>
                      </a:r>
                      <a:endParaRPr lang="tr-TR" sz="1200" dirty="0">
                        <a:effectLst/>
                        <a:latin typeface="Flanj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marR="18415" algn="just" hangingPunct="0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2mL</a:t>
                      </a:r>
                      <a:endParaRPr lang="tr-TR" sz="1200">
                        <a:effectLst/>
                        <a:latin typeface="Flanj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marR="18415" algn="just" hangingPunct="0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2mL</a:t>
                      </a:r>
                      <a:endParaRPr lang="tr-TR" sz="1200">
                        <a:effectLst/>
                        <a:latin typeface="Flanj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marR="18415" algn="just" hangingPunct="0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2mL</a:t>
                      </a:r>
                      <a:endParaRPr lang="tr-TR" sz="1200">
                        <a:effectLst/>
                        <a:latin typeface="Flanj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marR="18415" algn="just" hangingPunct="0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2mL</a:t>
                      </a:r>
                      <a:endParaRPr lang="tr-TR" sz="1200">
                        <a:effectLst/>
                        <a:latin typeface="Flanj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1796">
                <a:tc>
                  <a:txBody>
                    <a:bodyPr/>
                    <a:lstStyle/>
                    <a:p>
                      <a:pPr marR="18415" algn="l" hangingPunct="0"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Glacial</a:t>
                      </a:r>
                      <a:r>
                        <a:rPr lang="en-US" sz="1300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acetic acid</a:t>
                      </a:r>
                      <a:endParaRPr lang="tr-TR" sz="1200" dirty="0">
                        <a:effectLst/>
                        <a:latin typeface="Flanj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marR="18415" algn="just" hangingPunct="0"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2mL</a:t>
                      </a:r>
                      <a:endParaRPr lang="tr-TR" sz="1200" dirty="0">
                        <a:effectLst/>
                        <a:latin typeface="Flanj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marR="18415" algn="just" hangingPunct="0">
                        <a:spcAft>
                          <a:spcPts val="0"/>
                        </a:spcAft>
                      </a:pPr>
                      <a:r>
                        <a:rPr lang="tr-TR" sz="13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1.75</a:t>
                      </a:r>
                      <a:r>
                        <a:rPr lang="tr-TR" sz="1300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ml</a:t>
                      </a:r>
                      <a:endParaRPr lang="tr-TR" sz="1200" dirty="0">
                        <a:effectLst/>
                        <a:latin typeface="Flanj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marR="18415" algn="just" hangingPunct="0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1.5mL</a:t>
                      </a:r>
                      <a:endParaRPr lang="tr-TR" sz="1200">
                        <a:effectLst/>
                        <a:latin typeface="Flanj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marR="18415" algn="just" hangingPunct="0"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1mL</a:t>
                      </a:r>
                      <a:endParaRPr lang="tr-TR" sz="1200">
                        <a:effectLst/>
                        <a:latin typeface="Flanj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marR="18415" algn="just" hangingPunct="0"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0.5mL</a:t>
                      </a:r>
                      <a:endParaRPr lang="tr-TR" sz="1200" dirty="0">
                        <a:effectLst/>
                        <a:latin typeface="Flanj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marR="18415" algn="just" hangingPunct="0"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2mL</a:t>
                      </a:r>
                      <a:endParaRPr lang="tr-TR" sz="1200" dirty="0">
                        <a:effectLst/>
                        <a:latin typeface="Flanj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92694">
                <a:tc>
                  <a:txBody>
                    <a:bodyPr/>
                    <a:lstStyle/>
                    <a:p>
                      <a:pPr marR="18415" algn="l" hangingPunct="0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 mg of </a:t>
                      </a:r>
                      <a:r>
                        <a:rPr lang="tr-TR" sz="12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cholesterol</a:t>
                      </a:r>
                      <a:r>
                        <a:rPr lang="tr-TR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in serum</a:t>
                      </a:r>
                    </a:p>
                  </a:txBody>
                  <a:tcPr marL="19050" marR="19050" marT="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R="18415" algn="just" hangingPunct="0"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Flanj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R="18415" algn="just" hangingPunct="0">
                        <a:spcAft>
                          <a:spcPts val="0"/>
                        </a:spcAft>
                      </a:pPr>
                      <a:r>
                        <a:rPr lang="tr-TR" sz="13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51.25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Flanj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R="18415" algn="just" hangingPunct="0"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102.5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Flanj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R="18415" algn="just" hangingPunct="0"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205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Flanj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R="18415" algn="just" hangingPunct="0"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307.5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Flanj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R="18415" algn="just" hangingPunct="0"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Flanj"/>
                        <a:ea typeface="Times New Roman"/>
                        <a:cs typeface="Times New Roman"/>
                      </a:endParaRPr>
                    </a:p>
                  </a:txBody>
                  <a:tcPr marL="19050" marR="19050" marT="0" marB="0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92224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latin typeface="Times New Roman" pitchFamily="18" charset="0"/>
                <a:cs typeface="Times New Roman" pitchFamily="18" charset="0"/>
              </a:rPr>
              <a:t>Standart </a:t>
            </a:r>
            <a:r>
              <a:rPr lang="tr-TR" b="1" dirty="0" err="1">
                <a:latin typeface="Times New Roman" pitchFamily="18" charset="0"/>
                <a:cs typeface="Times New Roman" pitchFamily="18" charset="0"/>
              </a:rPr>
              <a:t>Graphic</a:t>
            </a:r>
            <a:endParaRPr lang="tr-TR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Content Placeholder 3" descr="4-0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036" b="-9036"/>
          <a:stretch>
            <a:fillRect/>
          </a:stretch>
        </p:blipFill>
        <p:spPr>
          <a:xfrm>
            <a:off x="2312276" y="1717753"/>
            <a:ext cx="7878518" cy="4275771"/>
          </a:xfrm>
        </p:spPr>
      </p:pic>
      <p:sp>
        <p:nvSpPr>
          <p:cNvPr id="5" name="Dikdörtgen 4"/>
          <p:cNvSpPr/>
          <p:nvPr/>
        </p:nvSpPr>
        <p:spPr>
          <a:xfrm>
            <a:off x="2592925" y="5808858"/>
            <a:ext cx="652813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latin typeface="Times New Roman" pitchFamily="18" charset="0"/>
                <a:cs typeface="Times New Roman" pitchFamily="18" charset="0"/>
              </a:rPr>
              <a:t>Normal Total </a:t>
            </a:r>
            <a:r>
              <a:rPr lang="tr-TR" b="1" dirty="0" err="1">
                <a:latin typeface="Times New Roman" pitchFamily="18" charset="0"/>
                <a:cs typeface="Times New Roman" pitchFamily="18" charset="0"/>
              </a:rPr>
              <a:t>Cholesterol</a:t>
            </a:r>
            <a:r>
              <a:rPr lang="tr-TR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dirty="0" err="1">
                <a:latin typeface="Times New Roman" pitchFamily="18" charset="0"/>
                <a:cs typeface="Times New Roman" pitchFamily="18" charset="0"/>
              </a:rPr>
              <a:t>Values</a:t>
            </a:r>
            <a:r>
              <a:rPr lang="tr-TR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dirty="0" err="1"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tr-TR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dirty="0" err="1">
                <a:latin typeface="Times New Roman" pitchFamily="18" charset="0"/>
                <a:cs typeface="Times New Roman" pitchFamily="18" charset="0"/>
              </a:rPr>
              <a:t>Zak</a:t>
            </a:r>
            <a:r>
              <a:rPr lang="tr-TR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dirty="0" err="1">
                <a:latin typeface="Times New Roman" pitchFamily="18" charset="0"/>
                <a:cs typeface="Times New Roman" pitchFamily="18" charset="0"/>
              </a:rPr>
              <a:t>method</a:t>
            </a:r>
            <a:r>
              <a:rPr lang="tr-TR" b="1" dirty="0">
                <a:latin typeface="Times New Roman" pitchFamily="18" charset="0"/>
                <a:cs typeface="Times New Roman" pitchFamily="18" charset="0"/>
              </a:rPr>
              <a:t>= 110-250 mg %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  <a:p>
            <a:r>
              <a:rPr lang="tr-T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035068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itchFamily="18" charset="0"/>
                <a:cs typeface="Times New Roman" pitchFamily="18" charset="0"/>
              </a:rPr>
              <a:t>KETON BODIES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415792" y="1739462"/>
            <a:ext cx="8915400" cy="3777622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 main sources of energy are broken down to acetyl CoA as a result of metabolism.</a:t>
            </a:r>
          </a:p>
          <a:p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Acetyl CoA enters the crepe cycle</a:t>
            </a:r>
            <a:r>
              <a:rPr lang="tr-TR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tr-TR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observe</a:t>
            </a:r>
            <a:r>
              <a:rPr lang="tr-TR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energy</a:t>
            </a:r>
            <a:r>
              <a:rPr lang="tr-TR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Cholesterol synthesis plays a role in the synthesis of fatty acids,</a:t>
            </a:r>
          </a:p>
          <a:p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 number of acetyl CoA is converted to ketone bodies through a series of reactions (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ketogenesis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Ketone bodies:</a:t>
            </a:r>
            <a:endParaRPr lang="tr-TR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tr-TR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Acetoacetic</a:t>
            </a:r>
            <a:r>
              <a:rPr lang="tr-TR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acid</a:t>
            </a:r>
            <a:endParaRPr lang="tr-TR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tr-TR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B-</a:t>
            </a:r>
            <a:r>
              <a:rPr lang="tr-TR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hydroxy</a:t>
            </a:r>
            <a:r>
              <a:rPr lang="tr-TR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butyric</a:t>
            </a:r>
            <a:r>
              <a:rPr lang="tr-TR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acid</a:t>
            </a:r>
            <a:endParaRPr lang="tr-TR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tr-TR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Acetone</a:t>
            </a:r>
            <a:endParaRPr lang="tr-TR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9008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 the organism, ketone bodies accumulate,</a:t>
            </a:r>
            <a:r>
              <a:rPr lang="tr-TR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this</a:t>
            </a:r>
            <a:r>
              <a:rPr lang="tr-TR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is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called </a:t>
            </a:r>
            <a:r>
              <a:rPr lang="en-US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ketosis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Ketosis increases the ketone bodies in the blood. Increasing the concentration of ketone bodies in the blood is called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ketoneemia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or </a:t>
            </a:r>
            <a:r>
              <a:rPr lang="en-US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hyperketonemia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Ketone bodies that increase in blood flow into the urine. This is called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ketonuria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Accumulation of ketone bodies in the blood causes a condition called </a:t>
            </a:r>
            <a:r>
              <a:rPr lang="en-US" sz="28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acidosis</a:t>
            </a:r>
            <a:r>
              <a:rPr lang="tr-TR" sz="2800" dirty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5849174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Ketosis is seen in pathological and physiological conditions</a:t>
            </a:r>
            <a:r>
              <a:rPr lang="tr-TR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1"/>
            <a:r>
              <a:rPr lang="tr-TR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Diabetes</a:t>
            </a:r>
            <a:r>
              <a:rPr lang="tr-TR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lvl="1"/>
            <a:r>
              <a:rPr lang="tr-TR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Diet</a:t>
            </a:r>
            <a:r>
              <a:rPr lang="tr-TR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tr-TR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high</a:t>
            </a:r>
            <a:r>
              <a:rPr lang="tr-TR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fat</a:t>
            </a:r>
            <a:r>
              <a:rPr lang="tr-TR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tr-TR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low</a:t>
            </a:r>
            <a:r>
              <a:rPr lang="tr-TR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carbohydrate</a:t>
            </a:r>
            <a:r>
              <a:rPr lang="tr-TR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dietary</a:t>
            </a:r>
            <a:r>
              <a:rPr lang="tr-TR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lvl="1"/>
            <a:r>
              <a:rPr lang="tr-TR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Pregnancy</a:t>
            </a:r>
            <a:endParaRPr lang="tr-TR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8898472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755</TotalTime>
  <Words>550</Words>
  <Application>Microsoft Office PowerPoint</Application>
  <PresentationFormat>Geniş ekran</PresentationFormat>
  <Paragraphs>110</Paragraphs>
  <Slides>12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20" baseType="lpstr">
      <vt:lpstr>Arial</vt:lpstr>
      <vt:lpstr>Calibri</vt:lpstr>
      <vt:lpstr>Century Gothic</vt:lpstr>
      <vt:lpstr>Flanj</vt:lpstr>
      <vt:lpstr>Times New Roman</vt:lpstr>
      <vt:lpstr>Wingdings</vt:lpstr>
      <vt:lpstr>Wingdings 3</vt:lpstr>
      <vt:lpstr>Duman</vt:lpstr>
      <vt:lpstr>THE DETERMINATION Of TOTAL CHOLESTEROL İn SERUM and TEST FOR KETONE BODIES in URINE </vt:lpstr>
      <vt:lpstr>PowerPoint Sunusu</vt:lpstr>
      <vt:lpstr>PowerPoint Sunusu</vt:lpstr>
      <vt:lpstr>ZAK METHOD</vt:lpstr>
      <vt:lpstr>Preparation of Standard Curve Graph</vt:lpstr>
      <vt:lpstr>Standart Graphic</vt:lpstr>
      <vt:lpstr>KETON BODIES</vt:lpstr>
      <vt:lpstr>PowerPoint Sunusu</vt:lpstr>
      <vt:lpstr>PowerPoint Sunusu</vt:lpstr>
      <vt:lpstr>TESTS for KETONE BODIES in URINE</vt:lpstr>
      <vt:lpstr>TESTS for KETONE BODIES in URINE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DETERMINATION of TOTAL CHOLESTEROL  by ZAK METHOD in SERUM</dc:title>
  <dc:creator>ECEM</dc:creator>
  <cp:lastModifiedBy>Nuri Özmen</cp:lastModifiedBy>
  <cp:revision>34</cp:revision>
  <cp:lastPrinted>2019-03-15T13:32:28Z</cp:lastPrinted>
  <dcterms:created xsi:type="dcterms:W3CDTF">2018-01-04T12:04:20Z</dcterms:created>
  <dcterms:modified xsi:type="dcterms:W3CDTF">2020-05-07T08:53:23Z</dcterms:modified>
</cp:coreProperties>
</file>