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7" d="100"/>
          <a:sy n="37" d="100"/>
        </p:scale>
        <p:origin x="24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3ED0F-F43C-4D83-9403-C7C896DAA58C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B200-085B-42BD-8C0E-FFABAC0FD0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0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57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99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27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193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488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27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21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0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7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65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8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7C031-94B6-4488-A463-DACFDE03CEE0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33A3D-500E-4720-88E2-AE9C32BD35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21184" y="112734"/>
            <a:ext cx="9684845" cy="6413666"/>
            <a:chOff x="921184" y="112734"/>
            <a:chExt cx="9684845" cy="64136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1184" y="112734"/>
              <a:ext cx="9684845" cy="5536503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2069774" y="4772074"/>
              <a:ext cx="7387663" cy="17543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5400" b="1" dirty="0" smtClean="0">
                  <a:solidFill>
                    <a:srgbClr val="FF0000"/>
                  </a:solidFill>
                </a:rPr>
                <a:t>JFM </a:t>
              </a:r>
              <a:r>
                <a:rPr lang="tr-TR" sz="5400" b="1" dirty="0">
                  <a:solidFill>
                    <a:srgbClr val="FF0000"/>
                  </a:solidFill>
                </a:rPr>
                <a:t>432</a:t>
              </a:r>
            </a:p>
            <a:p>
              <a:r>
                <a:rPr lang="tr-TR" sz="5400" b="1" dirty="0" smtClean="0">
                  <a:solidFill>
                    <a:srgbClr val="FF0000"/>
                  </a:solidFill>
                </a:rPr>
                <a:t>İŞ SAĞLIĞI VE GÜVENLİĞİ</a:t>
              </a:r>
              <a:endParaRPr lang="tr-TR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8669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Risk Analizine 2. örnek;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r>
              <a:rPr lang="en-US" b="1" dirty="0" err="1"/>
              <a:t>Olursa</a:t>
            </a:r>
            <a:r>
              <a:rPr lang="en-US" b="1" dirty="0"/>
              <a:t> Ne </a:t>
            </a:r>
            <a:r>
              <a:rPr lang="en-US" b="1" dirty="0" err="1"/>
              <a:t>Olur</a:t>
            </a:r>
            <a:r>
              <a:rPr lang="en-US" b="1" dirty="0"/>
              <a:t>? (What İf..?) </a:t>
            </a:r>
            <a:endParaRPr lang="tr-TR" dirty="0"/>
          </a:p>
          <a:p>
            <a:endParaRPr lang="tr-TR" dirty="0"/>
          </a:p>
          <a:p>
            <a:r>
              <a:rPr lang="tr-TR" dirty="0"/>
              <a:t>Bir tesisin veya prosesin tüm donanımının </a:t>
            </a:r>
            <a:r>
              <a:rPr lang="tr-TR" dirty="0" smtClean="0"/>
              <a:t>ve </a:t>
            </a:r>
            <a:r>
              <a:rPr lang="tr-TR" dirty="0"/>
              <a:t>aletlerinin tam olup olmadığını veya </a:t>
            </a:r>
            <a:r>
              <a:rPr lang="tr-TR" dirty="0" smtClean="0"/>
              <a:t>kusursuz </a:t>
            </a:r>
            <a:r>
              <a:rPr lang="tr-TR" dirty="0"/>
              <a:t>işleyip işlemediğini saptar.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İki adımda </a:t>
            </a:r>
            <a:r>
              <a:rPr lang="tr-TR" dirty="0"/>
              <a:t>gerçekleştirilir. </a:t>
            </a:r>
          </a:p>
          <a:p>
            <a:r>
              <a:rPr lang="tr-TR" dirty="0" smtClean="0"/>
              <a:t>Check </a:t>
            </a:r>
            <a:r>
              <a:rPr lang="tr-TR" dirty="0"/>
              <a:t>listelerindeki özel sorularla, analizi yapılan tesisin eksiklikleri saptanır. </a:t>
            </a:r>
          </a:p>
          <a:p>
            <a:r>
              <a:rPr lang="tr-TR" dirty="0" smtClean="0"/>
              <a:t>Bir </a:t>
            </a:r>
            <a:r>
              <a:rPr lang="tr-TR" dirty="0"/>
              <a:t>önlemler katalogu ile, yapılması gereken düzeltmeler önerilir.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097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89024"/>
            <a:ext cx="11049000" cy="4829175"/>
          </a:xfrm>
        </p:spPr>
        <p:txBody>
          <a:bodyPr>
            <a:no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Olursa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Olur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(What İf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..?)</a:t>
            </a:r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Wingdings 2" pitchFamily="18" charset="2"/>
              <a:buNone/>
            </a:pPr>
            <a:r>
              <a:rPr lang="tr-TR" dirty="0"/>
              <a:t>Risk değerlendirme raporunda, tehlikelerin tipini tarif etmek ve tavsiyeleri değerlendirmek maksadıyla kullanılır. </a:t>
            </a:r>
          </a:p>
          <a:p>
            <a:pPr marL="0" indent="0" algn="just">
              <a:buFont typeface="Wingdings 2" pitchFamily="18" charset="2"/>
              <a:buNone/>
            </a:pPr>
            <a:endParaRPr lang="tr-TR" dirty="0"/>
          </a:p>
          <a:p>
            <a:pPr marL="0" indent="0" algn="just">
              <a:buFont typeface="Wingdings 2" pitchFamily="18" charset="2"/>
              <a:buNone/>
            </a:pPr>
            <a:r>
              <a:rPr lang="tr-TR" dirty="0"/>
              <a:t>Bu metod ile yapılan risk değerlendirmesinde, risk analistinin dikkati yalnızca bir noktaya odaklanabilir ya da analistin tecrübesi o noktadaki tehlikeyi görmesine olanak vermez. Bu metod çeşitli disiplinlerdeki takım üyelerinin tecrübelerine dayanması ve bu takımdaki üyelerin tecrübelerine göre sonuçların çok fazla etkilenmesi nedeniyle informal bir metoddur.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9610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196" y="1027047"/>
            <a:ext cx="8943607" cy="29751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475" y="4303753"/>
            <a:ext cx="6273328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27781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Tehlike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Çalışabilirlik Analizi</a:t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(HAZOP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Hazard and Operability </a:t>
            </a:r>
            <a:r>
              <a:rPr lang="en-US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Studie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6153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450975" y="482600"/>
            <a:ext cx="8163932" cy="6172200"/>
          </a:xfrm>
        </p:spPr>
        <p:txBody>
          <a:bodyPr>
            <a:normAutofit/>
          </a:bodyPr>
          <a:lstStyle/>
          <a:p>
            <a:r>
              <a:rPr lang="tr-TR" dirty="0" smtClean="0"/>
              <a:t>Kimya endüstrisi tarafından,bu sanayinin özel tehlike potansiyelleri dikkate alınarak geliştirilmiştir.</a:t>
            </a:r>
          </a:p>
          <a:p>
            <a:endParaRPr lang="tr-TR" dirty="0" smtClean="0"/>
          </a:p>
          <a:p>
            <a:r>
              <a:rPr lang="tr-TR" dirty="0" smtClean="0"/>
              <a:t>Multi disipliner bir tim tarafından,kaza odaklarının saptanması, analizleri ve ortadan kaldırılmaları için uygulanır.</a:t>
            </a:r>
          </a:p>
          <a:p>
            <a:endParaRPr lang="tr-TR" dirty="0" smtClean="0"/>
          </a:p>
          <a:p>
            <a:r>
              <a:rPr lang="tr-TR" dirty="0" smtClean="0"/>
              <a:t>Belirli kılavuz kelimeler kullanarak yapılan sistemli bir beyin fırtınası çalışmasıdır.</a:t>
            </a:r>
          </a:p>
          <a:p>
            <a:endParaRPr lang="tr-TR" dirty="0" smtClean="0"/>
          </a:p>
          <a:p>
            <a:r>
              <a:rPr lang="tr-TR" dirty="0" smtClean="0"/>
              <a:t>Çalışmaya katılanlara, belirli  yapıda sorular sorulup, bu olayların olması veya olmaması halinde ne gibi sonuçların ortaya çıkacağı sorulur.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687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 txBox="1">
            <a:spLocks noChangeArrowheads="1"/>
          </p:cNvSpPr>
          <p:nvPr/>
        </p:nvSpPr>
        <p:spPr bwMode="gray">
          <a:xfrm>
            <a:off x="231775" y="630238"/>
            <a:ext cx="88169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HAZOP REHBER KELİMELER</a:t>
            </a:r>
            <a:endParaRPr lang="en-GB" sz="4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o 1"/>
          <p:cNvGraphicFramePr>
            <a:graphicFrameLocks noGrp="1"/>
          </p:cNvGraphicFramePr>
          <p:nvPr/>
        </p:nvGraphicFramePr>
        <p:xfrm>
          <a:off x="125413" y="1341438"/>
          <a:ext cx="8912225" cy="5235578"/>
        </p:xfrm>
        <a:graphic>
          <a:graphicData uri="http://schemas.openxmlformats.org/drawingml/2006/table">
            <a:tbl>
              <a:tblPr/>
              <a:tblGrid>
                <a:gridCol w="1543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20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115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955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743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Rehber Kelimeler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Açıklama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Örnek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D9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YOK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No, None, Not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 değişken karşılanmamış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Akış yok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FAZLA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More, Higher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Parametrede nicelik olarak artma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Yüksek sıcaklık oluştu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Less, Lower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Parametrede nicelik olarak azalma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Düşük basınç oluştu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AYRICA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As well as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İlave bir aktivite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Diğer vana da kapandı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582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KISMEN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Part of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 değişkenin bir kısmı karşılanmış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Sistemin sadece bir kısmı durdu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7582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TERS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Reverse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Beklenenin tersi gerçekleşmiş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Sistem durunca reaktör vakum yaptı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DİĞER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Than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Başka bir değişken ile yer değiştirme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Gaz hattında sıvı var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GEÇ-ERKEN 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Early/Late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Faaliyetin istenen zamanda olmaması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95214">
                <a:tc>
                  <a:txBody>
                    <a:bodyPr/>
                    <a:lstStyle/>
                    <a:p>
                      <a:pPr marL="0" marR="0" lvl="0" indent="0" algn="ctr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ÖNCE-SONRA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Before/After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Sıralamanın doğru yapılmaması</a:t>
                      </a: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77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88157" marR="88157" marT="44072" marB="44072" anchor="ctr" horzOverflow="overflow">
                    <a:lnL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0227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HAZOP UYGULAMA ŞEKLİ</a:t>
            </a:r>
            <a:endParaRPr lang="tr-TR" dirty="0"/>
          </a:p>
        </p:txBody>
      </p:sp>
      <p:pic>
        <p:nvPicPr>
          <p:cNvPr id="4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2420938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ANAHTAR KELİME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45113" y="3214688"/>
            <a:ext cx="379888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0000FF"/>
                </a:solidFill>
              </a:rPr>
              <a:t>KILAVUZ KELİME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731809">
            <a:off x="4229100" y="2252663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63563" y="5157788"/>
            <a:ext cx="46069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TEHLİKELİ SAPMA</a:t>
            </a:r>
          </a:p>
        </p:txBody>
      </p:sp>
    </p:spTree>
    <p:extLst>
      <p:ext uri="{BB962C8B-B14F-4D97-AF65-F5344CB8AC3E}">
        <p14:creationId xmlns:p14="http://schemas.microsoft.com/office/powerpoint/2010/main" val="324515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animBg="1"/>
      <p:bldP spid="8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HAZOP UYGULAMA ŞEKLİ</a:t>
            </a:r>
            <a:endParaRPr lang="tr-TR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HİÇ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97538" y="3284538"/>
            <a:ext cx="17573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0000FF"/>
                </a:solidFill>
              </a:rPr>
              <a:t>AKIŞ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731809">
            <a:off x="4229100" y="2252663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42963" y="5084763"/>
            <a:ext cx="23923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AKIŞ YOK</a:t>
            </a:r>
          </a:p>
        </p:txBody>
      </p:sp>
      <p:pic>
        <p:nvPicPr>
          <p:cNvPr id="9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2420938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5711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 animBg="1"/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001363"/>
              </p:ext>
            </p:extLst>
          </p:nvPr>
        </p:nvGraphicFramePr>
        <p:xfrm>
          <a:off x="214282" y="229780"/>
          <a:ext cx="11037918" cy="5896384"/>
        </p:xfrm>
        <a:graphic>
          <a:graphicData uri="http://schemas.openxmlformats.org/drawingml/2006/table">
            <a:tbl>
              <a:tblPr/>
              <a:tblGrid>
                <a:gridCol w="13029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88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5206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613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50823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1439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45806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Anahtar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Kılavuz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Tehlikeli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Sapma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Olası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Nedenler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Sonuçlar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Gerekli Aksiyonlar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01158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ctr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3715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	</a:t>
                      </a:r>
                      <a:endParaRPr kumimoji="0" lang="tr-TR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7218" marR="107218" marT="59564" marB="59564" anchor="b" horzOverflow="overflow">
                    <a:lnL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257"/>
          <p:cNvSpPr>
            <a:spLocks noChangeArrowheads="1"/>
          </p:cNvSpPr>
          <p:nvPr/>
        </p:nvSpPr>
        <p:spPr bwMode="auto">
          <a:xfrm>
            <a:off x="352425" y="3505201"/>
            <a:ext cx="984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tr-TR" dirty="0"/>
              <a:t>HİÇ</a:t>
            </a:r>
          </a:p>
        </p:txBody>
      </p:sp>
      <p:sp>
        <p:nvSpPr>
          <p:cNvPr id="6" name="Rectangle 258"/>
          <p:cNvSpPr>
            <a:spLocks noChangeArrowheads="1"/>
          </p:cNvSpPr>
          <p:nvPr/>
        </p:nvSpPr>
        <p:spPr bwMode="auto">
          <a:xfrm>
            <a:off x="1693862" y="3475831"/>
            <a:ext cx="71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dirty="0"/>
              <a:t>AKIŞ</a:t>
            </a:r>
          </a:p>
        </p:txBody>
      </p:sp>
      <p:sp>
        <p:nvSpPr>
          <p:cNvPr id="7" name="Rectangle 259"/>
          <p:cNvSpPr>
            <a:spLocks noChangeArrowheads="1"/>
          </p:cNvSpPr>
          <p:nvPr/>
        </p:nvSpPr>
        <p:spPr bwMode="auto">
          <a:xfrm>
            <a:off x="2762249" y="3475831"/>
            <a:ext cx="774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dirty="0"/>
              <a:t>AKIŞ </a:t>
            </a:r>
          </a:p>
          <a:p>
            <a:pPr eaLnBrk="0" hangingPunct="0"/>
            <a:r>
              <a:rPr lang="tr-TR" dirty="0"/>
              <a:t>YOK</a:t>
            </a:r>
          </a:p>
        </p:txBody>
      </p:sp>
      <p:sp>
        <p:nvSpPr>
          <p:cNvPr id="8" name="Rectangle 260"/>
          <p:cNvSpPr>
            <a:spLocks noChangeArrowheads="1"/>
          </p:cNvSpPr>
          <p:nvPr/>
        </p:nvSpPr>
        <p:spPr bwMode="auto">
          <a:xfrm>
            <a:off x="4543424" y="3284538"/>
            <a:ext cx="1876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A Kimyasalı depolama takında yeterli hammadde yok</a:t>
            </a:r>
          </a:p>
        </p:txBody>
      </p:sp>
      <p:sp>
        <p:nvSpPr>
          <p:cNvPr id="9" name="Rectangle 261"/>
          <p:cNvSpPr>
            <a:spLocks noChangeArrowheads="1"/>
          </p:cNvSpPr>
          <p:nvPr/>
        </p:nvSpPr>
        <p:spPr bwMode="auto">
          <a:xfrm>
            <a:off x="6831017" y="2368551"/>
            <a:ext cx="198278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tr-TR" dirty="0" smtClean="0"/>
              <a:t>1) </a:t>
            </a:r>
            <a:r>
              <a:rPr lang="tr-TR" dirty="0"/>
              <a:t>Reaktöre beslemenin kesilmesi</a:t>
            </a:r>
          </a:p>
        </p:txBody>
      </p:sp>
      <p:sp>
        <p:nvSpPr>
          <p:cNvPr id="10" name="Rectangle 262"/>
          <p:cNvSpPr>
            <a:spLocks noChangeArrowheads="1"/>
          </p:cNvSpPr>
          <p:nvPr/>
        </p:nvSpPr>
        <p:spPr bwMode="auto">
          <a:xfrm>
            <a:off x="6824663" y="4502151"/>
            <a:ext cx="1989137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 smtClean="0"/>
              <a:t>2) </a:t>
            </a:r>
            <a:r>
              <a:rPr lang="tr-TR" dirty="0"/>
              <a:t>Akış olmaması sebebiyle reaktör içerisinde D kimyasalı oluşumu</a:t>
            </a:r>
          </a:p>
        </p:txBody>
      </p:sp>
      <p:sp>
        <p:nvSpPr>
          <p:cNvPr id="11" name="Rectangle 263"/>
          <p:cNvSpPr>
            <a:spLocks noChangeArrowheads="1"/>
          </p:cNvSpPr>
          <p:nvPr/>
        </p:nvSpPr>
        <p:spPr bwMode="auto">
          <a:xfrm>
            <a:off x="9302750" y="1949967"/>
            <a:ext cx="16462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1) A kimyasalı hammadde tankına düşük seviye alarmının kurulması</a:t>
            </a:r>
          </a:p>
        </p:txBody>
      </p:sp>
      <p:sp>
        <p:nvSpPr>
          <p:cNvPr id="12" name="Rectangle 264"/>
          <p:cNvSpPr>
            <a:spLocks noChangeArrowheads="1"/>
          </p:cNvSpPr>
          <p:nvPr/>
        </p:nvSpPr>
        <p:spPr bwMode="auto">
          <a:xfrm>
            <a:off x="9148763" y="4502151"/>
            <a:ext cx="18002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dirty="0"/>
              <a:t>2) Depolama alanı operatörü ile iletişimin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78808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r>
              <a:rPr lang="tr-TR" dirty="0" smtClean="0"/>
              <a:t>FAZLA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199223" y="3349625"/>
            <a:ext cx="20399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 dirty="0">
                <a:solidFill>
                  <a:srgbClr val="0000FF"/>
                </a:solidFill>
              </a:rPr>
              <a:t>SICAKLIK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 rot="1731809">
            <a:off x="2820926" y="1969225"/>
            <a:ext cx="1685925" cy="792162"/>
          </a:xfrm>
          <a:prstGeom prst="rightArrow">
            <a:avLst>
              <a:gd name="adj1" fmla="val 50000"/>
              <a:gd name="adj2" fmla="val 54468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8599782">
            <a:off x="4010025" y="4221163"/>
            <a:ext cx="1758950" cy="792162"/>
          </a:xfrm>
          <a:prstGeom prst="rightArrow">
            <a:avLst>
              <a:gd name="adj1" fmla="val 50000"/>
              <a:gd name="adj2" fmla="val 5682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tr-T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2425" y="5084763"/>
            <a:ext cx="3938588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</a:pPr>
            <a:r>
              <a:rPr lang="tr-TR" sz="3200">
                <a:solidFill>
                  <a:srgbClr val="FF3300"/>
                </a:solidFill>
              </a:rPr>
              <a:t>YÜKSEK SICAKLIK</a:t>
            </a:r>
          </a:p>
        </p:txBody>
      </p:sp>
      <p:pic>
        <p:nvPicPr>
          <p:cNvPr id="9" name="Picture 8" descr="Resim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28" y="2724944"/>
            <a:ext cx="3275012" cy="2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605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 animBg="1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89556" y="432887"/>
            <a:ext cx="10021497" cy="579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5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RİSK DEĞERLENDİRME METOTLARI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149084"/>
            <a:ext cx="8229600" cy="250190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Risk Değerlendirme Metotları;</a:t>
            </a:r>
          </a:p>
          <a:p>
            <a:endParaRPr lang="tr-TR" b="1" dirty="0" smtClean="0">
              <a:solidFill>
                <a:srgbClr val="FF0000"/>
              </a:solidFill>
            </a:endParaRPr>
          </a:p>
          <a:p>
            <a:pPr lvl="1"/>
            <a:r>
              <a:rPr lang="tr-TR" sz="2800" dirty="0" smtClean="0"/>
              <a:t>Nitel (Kalitatif) Risk Değerlendirme Metotları,</a:t>
            </a:r>
          </a:p>
          <a:p>
            <a:pPr lvl="1"/>
            <a:endParaRPr lang="tr-TR" sz="2800" dirty="0" smtClean="0"/>
          </a:p>
          <a:p>
            <a:pPr lvl="1"/>
            <a:r>
              <a:rPr lang="tr-TR" sz="2800" dirty="0" smtClean="0"/>
              <a:t>Nicel (Kantitatif) Risk Değerlendirme Metotları,</a:t>
            </a:r>
          </a:p>
          <a:p>
            <a:pPr lvl="1"/>
            <a:endParaRPr lang="tr-TR" sz="2800" dirty="0" smtClean="0"/>
          </a:p>
          <a:p>
            <a:pPr lvl="1"/>
            <a:r>
              <a:rPr lang="tr-TR" sz="2800" dirty="0" smtClean="0"/>
              <a:t>Karma Risk Değerlendirme Metotları </a:t>
            </a:r>
          </a:p>
          <a:p>
            <a:pPr lvl="1">
              <a:buFont typeface="Wingdings 2" pitchFamily="18" charset="2"/>
              <a:buNone/>
            </a:pPr>
            <a:r>
              <a:rPr lang="tr-TR" sz="2800" dirty="0" smtClean="0"/>
              <a:t>olarak sınıflandırılabilir. </a:t>
            </a:r>
          </a:p>
        </p:txBody>
      </p:sp>
    </p:spTree>
    <p:extLst>
      <p:ext uri="{BB962C8B-B14F-4D97-AF65-F5344CB8AC3E}">
        <p14:creationId xmlns:p14="http://schemas.microsoft.com/office/powerpoint/2010/main" val="111814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15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3088"/>
        </p:xfrm>
        <a:graphic>
          <a:graphicData uri="http://schemas.openxmlformats.org/drawingml/2006/table">
            <a:tbl>
              <a:tblPr/>
              <a:tblGrid>
                <a:gridCol w="8493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445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445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414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209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Anahtar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Kılavuz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Kelime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Tehlikeli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Sapma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Olası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Nedenler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Sonuçlar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Gerekli Aksiyonlar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82948" marR="82948" anchor="b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25550"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4936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604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2948" marR="82948"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47"/>
          <p:cNvSpPr>
            <a:spLocks noChangeArrowheads="1"/>
          </p:cNvSpPr>
          <p:nvPr/>
        </p:nvSpPr>
        <p:spPr bwMode="auto">
          <a:xfrm>
            <a:off x="395288" y="34290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FAZLA</a:t>
            </a:r>
          </a:p>
        </p:txBody>
      </p:sp>
      <p:sp>
        <p:nvSpPr>
          <p:cNvPr id="7" name="Rectangle 148"/>
          <p:cNvSpPr>
            <a:spLocks noChangeArrowheads="1"/>
          </p:cNvSpPr>
          <p:nvPr/>
        </p:nvSpPr>
        <p:spPr bwMode="auto">
          <a:xfrm>
            <a:off x="1187450" y="342265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SICAKLIK</a:t>
            </a:r>
          </a:p>
        </p:txBody>
      </p:sp>
      <p:sp>
        <p:nvSpPr>
          <p:cNvPr id="8" name="Rectangle 149"/>
          <p:cNvSpPr>
            <a:spLocks noChangeArrowheads="1"/>
          </p:cNvSpPr>
          <p:nvPr/>
        </p:nvSpPr>
        <p:spPr bwMode="auto">
          <a:xfrm>
            <a:off x="2268538" y="3284538"/>
            <a:ext cx="1000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/>
              <a:t>YÜKSEK </a:t>
            </a:r>
          </a:p>
          <a:p>
            <a:pPr eaLnBrk="0" hangingPunct="0"/>
            <a:r>
              <a:rPr lang="tr-TR"/>
              <a:t>SICAKLIK</a:t>
            </a:r>
          </a:p>
        </p:txBody>
      </p:sp>
      <p:sp>
        <p:nvSpPr>
          <p:cNvPr id="9" name="Rectangle 154"/>
          <p:cNvSpPr>
            <a:spLocks noChangeArrowheads="1"/>
          </p:cNvSpPr>
          <p:nvPr/>
        </p:nvSpPr>
        <p:spPr bwMode="auto">
          <a:xfrm>
            <a:off x="3454400" y="2368550"/>
            <a:ext cx="162401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1) Su deposunda yeterli su yok</a:t>
            </a:r>
          </a:p>
        </p:txBody>
      </p:sp>
      <p:sp>
        <p:nvSpPr>
          <p:cNvPr id="10" name="Rectangle 155"/>
          <p:cNvSpPr>
            <a:spLocks noChangeArrowheads="1"/>
          </p:cNvSpPr>
          <p:nvPr/>
        </p:nvSpPr>
        <p:spPr bwMode="auto">
          <a:xfrm>
            <a:off x="3452813" y="3573463"/>
            <a:ext cx="16256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2) Soğutma suyu pompasında arıza</a:t>
            </a:r>
          </a:p>
        </p:txBody>
      </p:sp>
      <p:sp>
        <p:nvSpPr>
          <p:cNvPr id="11" name="Rectangle 156"/>
          <p:cNvSpPr>
            <a:spLocks noChangeArrowheads="1"/>
          </p:cNvSpPr>
          <p:nvPr/>
        </p:nvSpPr>
        <p:spPr bwMode="auto">
          <a:xfrm>
            <a:off x="3386138" y="4868863"/>
            <a:ext cx="1758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3)Soğutma suyu borulama hattında kırılma</a:t>
            </a:r>
          </a:p>
        </p:txBody>
      </p:sp>
      <p:sp>
        <p:nvSpPr>
          <p:cNvPr id="12" name="Rectangle 160"/>
          <p:cNvSpPr>
            <a:spLocks noChangeArrowheads="1"/>
          </p:cNvSpPr>
          <p:nvPr/>
        </p:nvSpPr>
        <p:spPr bwMode="auto">
          <a:xfrm>
            <a:off x="5205413" y="3284538"/>
            <a:ext cx="1336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Reaktör içerisinde sıcaklık ve basınç artışı</a:t>
            </a:r>
          </a:p>
        </p:txBody>
      </p:sp>
      <p:sp>
        <p:nvSpPr>
          <p:cNvPr id="13" name="Rectangle 161"/>
          <p:cNvSpPr>
            <a:spLocks noChangeArrowheads="1"/>
          </p:cNvSpPr>
          <p:nvPr/>
        </p:nvSpPr>
        <p:spPr bwMode="auto">
          <a:xfrm>
            <a:off x="6542088" y="2379663"/>
            <a:ext cx="22145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1) Su deposuna alt seviye alarmının kurulması</a:t>
            </a:r>
          </a:p>
        </p:txBody>
      </p:sp>
      <p:sp>
        <p:nvSpPr>
          <p:cNvPr id="14" name="Rectangle 162"/>
          <p:cNvSpPr>
            <a:spLocks noChangeArrowheads="1"/>
          </p:cNvSpPr>
          <p:nvPr/>
        </p:nvSpPr>
        <p:spPr bwMode="auto">
          <a:xfrm>
            <a:off x="6532563" y="3549650"/>
            <a:ext cx="24034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2) Soğutma suyu pompası üzerine ters tepki hattı kurulmas</a:t>
            </a:r>
            <a:r>
              <a:rPr lang="tr-TR">
                <a:solidFill>
                  <a:schemeClr val="bg1"/>
                </a:solidFill>
              </a:rPr>
              <a:t>ı</a:t>
            </a:r>
          </a:p>
        </p:txBody>
      </p:sp>
      <p:sp>
        <p:nvSpPr>
          <p:cNvPr id="15" name="Rectangle 163"/>
          <p:cNvSpPr>
            <a:spLocks noChangeArrowheads="1"/>
          </p:cNvSpPr>
          <p:nvPr/>
        </p:nvSpPr>
        <p:spPr bwMode="auto">
          <a:xfrm>
            <a:off x="6542088" y="4765675"/>
            <a:ext cx="22494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/>
              <a:t>3) Belli aralıklarla boru hatlarının denetlenmesinin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383389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484314"/>
            <a:ext cx="8229600" cy="5794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Nitel (Kalitatif) Risk Değerlendirme Metotları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2349501"/>
            <a:ext cx="8229600" cy="3311525"/>
          </a:xfrm>
        </p:spPr>
        <p:txBody>
          <a:bodyPr/>
          <a:lstStyle/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r>
              <a:rPr lang="tr-TR" sz="2400" dirty="0"/>
              <a:t>«Kalitatif </a:t>
            </a:r>
            <a:r>
              <a:rPr lang="tr-TR" sz="2400" dirty="0" smtClean="0"/>
              <a:t>risk </a:t>
            </a:r>
            <a:r>
              <a:rPr lang="tr-TR" sz="2400" dirty="0"/>
              <a:t>analizi riski hesaplarken ve ifade ederken numerik (nicel-sayısal-rakamsal matematiksel) değerler yerine tanımlayıcı (düşük, yüksek, çok yüksek gibi) değerler kullanır.»</a:t>
            </a:r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endParaRPr lang="tr-TR" sz="2400" dirty="0"/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r>
              <a:rPr lang="tr-TR" sz="2400" dirty="0"/>
              <a:t>Kalitatif analiz, olayların potansiyel etkilerinin derecesini ve bunların ortaya çıkma ihtimallerini, kelimelerden oluşan skalalar üzerinden analiz eder.</a:t>
            </a:r>
          </a:p>
          <a:p>
            <a:pPr marL="0" indent="0" defTabSz="187325">
              <a:buClr>
                <a:srgbClr val="292929"/>
              </a:buClr>
              <a:buNone/>
              <a:tabLst>
                <a:tab pos="87313" algn="l"/>
              </a:tabLst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805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NİTEL RİSK DEĞERLENDİRME METOTLARI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Ön Tehlike Analizi (PHA)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Check-list,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What If,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dirty="0"/>
              <a:t>Tehlike ve Çalışılabilirlik Analizi (HAZOP) </a:t>
            </a:r>
          </a:p>
        </p:txBody>
      </p:sp>
    </p:spTree>
    <p:extLst>
      <p:ext uri="{BB962C8B-B14F-4D97-AF65-F5344CB8AC3E}">
        <p14:creationId xmlns:p14="http://schemas.microsoft.com/office/powerpoint/2010/main" val="1408420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Nicel (Karma) </a:t>
            </a:r>
            <a:r>
              <a:rPr lang="tr-TR" b="1" dirty="0"/>
              <a:t>Risk Değerlendirme Metotları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«</a:t>
            </a:r>
            <a:r>
              <a:rPr lang="tr-TR" dirty="0"/>
              <a:t>Kantitatif (Quantitative-Nicel) risk analizinde, risk hesaplanırken sayısal-rakamsal yöntemler kullanılır.»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«Bu metotta tehdidin olma ihtimali ile tehdidin etkisine sayısal değerler verilir ve bu değerler matematiksel ve mantıksal metotlar ile proses edilip risk değeri bulunur.» </a:t>
            </a:r>
          </a:p>
        </p:txBody>
      </p:sp>
    </p:spTree>
    <p:extLst>
      <p:ext uri="{BB962C8B-B14F-4D97-AF65-F5344CB8AC3E}">
        <p14:creationId xmlns:p14="http://schemas.microsoft.com/office/powerpoint/2010/main" val="1245325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KARMA RİSK DEĞERLENDİRME METOTLARI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Matris </a:t>
            </a:r>
            <a:endParaRPr lang="tr-TR" b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Fine </a:t>
            </a:r>
            <a:r>
              <a:rPr lang="tr-TR" b="1" dirty="0" smtClean="0"/>
              <a:t>– Kinney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Ridley Meotdu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it-IT" dirty="0"/>
              <a:t>• Hata Modu ve Etkileri Analizi (FMEA) </a:t>
            </a:r>
            <a:endParaRPr lang="tr-TR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tr-TR" dirty="0"/>
              <a:t>• </a:t>
            </a:r>
            <a:r>
              <a:rPr lang="tr-TR" b="1" dirty="0"/>
              <a:t>Hata Ağacı Analizi (FTA) </a:t>
            </a: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• </a:t>
            </a:r>
            <a:r>
              <a:rPr lang="tr-TR" b="1" dirty="0"/>
              <a:t>Kaza Sonuç Analizi (ETA) </a:t>
            </a:r>
          </a:p>
        </p:txBody>
      </p:sp>
    </p:spTree>
    <p:extLst>
      <p:ext uri="{BB962C8B-B14F-4D97-AF65-F5344CB8AC3E}">
        <p14:creationId xmlns:p14="http://schemas.microsoft.com/office/powerpoint/2010/main" val="3025156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34" y="365125"/>
            <a:ext cx="10515600" cy="1325563"/>
          </a:xfrm>
        </p:spPr>
        <p:txBody>
          <a:bodyPr/>
          <a:lstStyle/>
          <a:p>
            <a:r>
              <a:rPr lang="tr-TR" dirty="0"/>
              <a:t>Risk Değerlendirme Yöntemlerinin Seçilmesi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734" y="3256441"/>
            <a:ext cx="10515600" cy="231764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Tüm işyerlerine uyacak bir risk analiz metodu mevcut değildir. İş sağlığı ve güvenliği uzmanı mevcut işyerinin özelliklerine göre hangi metodu uygulayacağına karar verip o metodu uygulamalıdır.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398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Risk Analizine örnek;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Check – List Risk Analizi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r>
              <a:rPr lang="tr-TR" dirty="0"/>
              <a:t>Bir tesisin veya prosesin tüm donanımının </a:t>
            </a:r>
            <a:r>
              <a:rPr lang="tr-TR" dirty="0" smtClean="0"/>
              <a:t>ve </a:t>
            </a:r>
            <a:r>
              <a:rPr lang="tr-TR" dirty="0"/>
              <a:t>aletlerinin tam olup olmadığını veya </a:t>
            </a:r>
            <a:r>
              <a:rPr lang="tr-TR" dirty="0" smtClean="0"/>
              <a:t>kusursuz </a:t>
            </a:r>
            <a:r>
              <a:rPr lang="tr-TR" dirty="0"/>
              <a:t>işleyip işlemediğini saptar.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İki adımda </a:t>
            </a:r>
            <a:r>
              <a:rPr lang="tr-TR" dirty="0"/>
              <a:t>gerçekleştirilir. </a:t>
            </a:r>
          </a:p>
          <a:p>
            <a:r>
              <a:rPr lang="tr-TR" dirty="0" smtClean="0"/>
              <a:t>Check </a:t>
            </a:r>
            <a:r>
              <a:rPr lang="tr-TR" dirty="0"/>
              <a:t>listelerindeki özel sorularla, analizi yapılan tesisin eksiklikleri saptanır. </a:t>
            </a:r>
          </a:p>
          <a:p>
            <a:r>
              <a:rPr lang="tr-TR" dirty="0" smtClean="0"/>
              <a:t>Bir </a:t>
            </a:r>
            <a:r>
              <a:rPr lang="tr-TR" dirty="0"/>
              <a:t>önlemler katalogu ile, yapılması gereken düzeltmeler önerilir.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926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863" y="210725"/>
            <a:ext cx="9961649" cy="679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70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712</Words>
  <Application>Microsoft Office PowerPoint</Application>
  <PresentationFormat>Widescreen</PresentationFormat>
  <Paragraphs>168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</vt:lpstr>
      <vt:lpstr>Times New Roman</vt:lpstr>
      <vt:lpstr>Wingdings 2</vt:lpstr>
      <vt:lpstr>Office Theme</vt:lpstr>
      <vt:lpstr>PowerPoint Presentation</vt:lpstr>
      <vt:lpstr>RİSK DEĞERLENDİRME METOTLARI</vt:lpstr>
      <vt:lpstr>Nitel (Kalitatif) Risk Değerlendirme Metotları</vt:lpstr>
      <vt:lpstr>NİTEL RİSK DEĞERLENDİRME METOTLARI  </vt:lpstr>
      <vt:lpstr>Nicel (Karma) Risk Değerlendirme Metotları  </vt:lpstr>
      <vt:lpstr>KARMA RİSK DEĞERLENDİRME METOTLARI  </vt:lpstr>
      <vt:lpstr>Risk Değerlendirme Yöntemlerinin Seçilmesi </vt:lpstr>
      <vt:lpstr>Nitel Risk Analizine örnek;</vt:lpstr>
      <vt:lpstr>PowerPoint Presentation</vt:lpstr>
      <vt:lpstr>Nitel Risk Analizine 2. örnek;</vt:lpstr>
      <vt:lpstr>PowerPoint Presentation</vt:lpstr>
      <vt:lpstr>PowerPoint Presentation</vt:lpstr>
      <vt:lpstr>Tehlike ve Çalışabilirlik Analizi (HAZOP - Hazard and Operability Studies) </vt:lpstr>
      <vt:lpstr>PowerPoint Presentation</vt:lpstr>
      <vt:lpstr>PowerPoint Presentation</vt:lpstr>
      <vt:lpstr>HAZOP UYGULAMA ŞEKLİ</vt:lpstr>
      <vt:lpstr>HAZOP UYGULAMA ŞEKLİ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Elif</dc:creator>
  <cp:lastModifiedBy>Review</cp:lastModifiedBy>
  <cp:revision>107</cp:revision>
  <dcterms:created xsi:type="dcterms:W3CDTF">2018-10-02T08:05:55Z</dcterms:created>
  <dcterms:modified xsi:type="dcterms:W3CDTF">2020-05-07T11:53:05Z</dcterms:modified>
</cp:coreProperties>
</file>