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18" r:id="rId1"/>
  </p:sldMasterIdLst>
  <p:notesMasterIdLst>
    <p:notesMasterId r:id="rId16"/>
  </p:notesMasterIdLst>
  <p:handoutMasterIdLst>
    <p:handoutMasterId r:id="rId17"/>
  </p:handoutMasterIdLst>
  <p:sldIdLst>
    <p:sldId id="256" r:id="rId2"/>
    <p:sldId id="297" r:id="rId3"/>
    <p:sldId id="334" r:id="rId4"/>
    <p:sldId id="331" r:id="rId5"/>
    <p:sldId id="312" r:id="rId6"/>
    <p:sldId id="313" r:id="rId7"/>
    <p:sldId id="332" r:id="rId8"/>
    <p:sldId id="260" r:id="rId9"/>
    <p:sldId id="299" r:id="rId10"/>
    <p:sldId id="338" r:id="rId11"/>
    <p:sldId id="307" r:id="rId12"/>
    <p:sldId id="335" r:id="rId13"/>
    <p:sldId id="324" r:id="rId14"/>
    <p:sldId id="33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2D11"/>
    <a:srgbClr val="FDFEFC"/>
    <a:srgbClr val="0A01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0" d="100"/>
          <a:sy n="90" d="100"/>
        </p:scale>
        <p:origin x="76" y="9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66137D-E862-4FF3-9B2B-DCE0B3858F6E}" type="datetime1">
              <a:rPr lang="tr-TR" smtClean="0"/>
              <a:t>5.11.2021</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E4930F-B05A-4AAF-AEB8-8DEF2E0B7496}" type="slidenum">
              <a:rPr lang="tr-TR" smtClean="0"/>
              <a:t>‹#›</a:t>
            </a:fld>
            <a:endParaRPr lang="tr-T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0B4184-6084-4AA4-868E-C71099F5CB37}" type="datetime1">
              <a:rPr lang="tr-TR" smtClean="0"/>
              <a:t>5.11.2021</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CB0CFD-288C-4EF9-A7B8-E5A04CBC6495}" type="slidenum">
              <a:rPr lang="tr-TR" smtClean="0"/>
              <a:t>‹#›</a:t>
            </a:fld>
            <a:endParaRPr lang="tr-TR"/>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4CB0CFD-288C-4EF9-A7B8-E5A04CBC6495}" type="slidenum">
              <a:rPr lang="tr-TR" smtClean="0"/>
              <a:t>1</a:t>
            </a:fld>
            <a:endParaRPr lang="tr-TR"/>
          </a:p>
        </p:txBody>
      </p:sp>
      <p:sp>
        <p:nvSpPr>
          <p:cNvPr id="5" name="4 Veri Yer Tutucusu"/>
          <p:cNvSpPr>
            <a:spLocks noGrp="1"/>
          </p:cNvSpPr>
          <p:nvPr>
            <p:ph type="dt" idx="11"/>
          </p:nvPr>
        </p:nvSpPr>
        <p:spPr/>
        <p:txBody>
          <a:bodyPr/>
          <a:lstStyle/>
          <a:p>
            <a:fld id="{8F05EE6E-CC67-42C9-A1A9-A0AB346BA638}" type="datetime1">
              <a:rPr lang="tr-TR" smtClean="0"/>
              <a:t>5.11.2021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6CA9836-7AF8-48AD-96F7-E56380BC7992}"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434149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61309A4C-E77E-4983-8CC3-D932F8EC170E}"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156233559"/>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61309A4C-E77E-4983-8CC3-D932F8EC170E}"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72921781"/>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61309A4C-E77E-4983-8CC3-D932F8EC170E}"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765491519"/>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61309A4C-E77E-4983-8CC3-D932F8EC170E}"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01004712"/>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61309A4C-E77E-4983-8CC3-D932F8EC170E}"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595578628"/>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CA99142-A3A4-47F0-9844-ECB1D89FE013}"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7197230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B829F6D-25C6-44A9-A3DC-C24833091B00}"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014746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8FD1A3F-7062-4CEE-B459-7733F4641A67}"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685653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7B016E6-AF6F-4379-837A-934346D468BC}"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7226564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CA1C6CD-CEAC-44EF-95E5-6DB5F5CE650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5350849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A503074-0035-433B-B564-F1EFE9C10614}" type="datetime1">
              <a:rPr lang="tr-TR" smtClean="0"/>
              <a:t>5.11.2021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602024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71050A6-F44A-4EB4-9FE9-1CF06AA8E419}" type="datetime1">
              <a:rPr lang="tr-TR" smtClean="0"/>
              <a:t>5.11.2021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5639956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97F8A8-ADE3-44C2-A432-2F32328EAC7D}" type="datetime1">
              <a:rPr lang="tr-TR" smtClean="0"/>
              <a:t>5.11.2021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6009249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DDF06CC-150D-4A99-A8B9-FCDB0CBC59D3}"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739014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E47D52E2-790D-4CD6-902D-5CCC1E685C8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6064161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1309A4C-E77E-4983-8CC3-D932F8EC170E}" type="datetime1">
              <a:rPr lang="tr-TR" smtClean="0"/>
              <a:t>5.11.2021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2333688700"/>
      </p:ext>
    </p:extLst>
  </p:cSld>
  <p:clrMap bg1="lt1" tx1="dk1" bg2="lt2" tx2="dk2" accent1="accent1" accent2="accent2" accent3="accent3" accent4="accent4" accent5="accent5" accent6="accent6" hlink="hlink" folHlink="folHlink"/>
  <p:sldLayoutIdLst>
    <p:sldLayoutId id="2147483819" r:id="rId1"/>
    <p:sldLayoutId id="2147483820" r:id="rId2"/>
    <p:sldLayoutId id="2147483821" r:id="rId3"/>
    <p:sldLayoutId id="2147483822" r:id="rId4"/>
    <p:sldLayoutId id="2147483823" r:id="rId5"/>
    <p:sldLayoutId id="2147483824" r:id="rId6"/>
    <p:sldLayoutId id="2147483825" r:id="rId7"/>
    <p:sldLayoutId id="2147483826" r:id="rId8"/>
    <p:sldLayoutId id="2147483827" r:id="rId9"/>
    <p:sldLayoutId id="2147483828" r:id="rId10"/>
    <p:sldLayoutId id="2147483829" r:id="rId11"/>
    <p:sldLayoutId id="2147483830" r:id="rId12"/>
    <p:sldLayoutId id="2147483831" r:id="rId13"/>
    <p:sldLayoutId id="2147483832" r:id="rId14"/>
    <p:sldLayoutId id="2147483833" r:id="rId15"/>
    <p:sldLayoutId id="2147483834"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4076064" y="1484784"/>
            <a:ext cx="4950338" cy="1566174"/>
          </a:xfrm>
        </p:spPr>
        <p:txBody>
          <a:bodyPr anchor="ctr">
            <a:normAutofit fontScale="90000"/>
          </a:bodyPr>
          <a:lstStyle/>
          <a:p>
            <a:pPr algn="ct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ANKARA ÜNİVERSİTESİ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SAĞLIK BİLİMLERİ FAKÜLTESİ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ÇOCUK GELİŞİMİ BÖLÜMÜ</a:t>
            </a:r>
            <a:br>
              <a:rPr lang="tr-TR" sz="2700" b="1" spc="-1" dirty="0">
                <a:solidFill>
                  <a:schemeClr val="tx1"/>
                </a:solidFill>
                <a:uFill>
                  <a:solidFill>
                    <a:srgbClr val="FFFFFF"/>
                  </a:solidFill>
                </a:uFill>
                <a:latin typeface="Times New Roman" pitchFamily="18" charset="0"/>
                <a:cs typeface="Times New Roman" pitchFamily="18" charset="0"/>
              </a:rPr>
            </a:br>
            <a:endParaRPr lang="tr-TR" sz="2700" dirty="0">
              <a:solidFill>
                <a:schemeClr val="tx1"/>
              </a:solidFill>
              <a:latin typeface="Times New Roman" pitchFamily="18" charset="0"/>
              <a:cs typeface="Times New Roman" pitchFamily="18" charset="0"/>
            </a:endParaRPr>
          </a:p>
        </p:txBody>
      </p:sp>
      <p:sp>
        <p:nvSpPr>
          <p:cNvPr id="3" name="2 Alt Başlık"/>
          <p:cNvSpPr>
            <a:spLocks noGrp="1"/>
          </p:cNvSpPr>
          <p:nvPr>
            <p:ph type="subTitle" idx="1"/>
          </p:nvPr>
        </p:nvSpPr>
        <p:spPr>
          <a:xfrm>
            <a:off x="3773742" y="3158970"/>
            <a:ext cx="5554980" cy="2376264"/>
          </a:xfrm>
        </p:spPr>
        <p:txBody>
          <a:bodyPr>
            <a:normAutofit/>
          </a:bodyPr>
          <a:lstStyle/>
          <a:p>
            <a:pPr marL="257310" indent="-256770" algn="ctr">
              <a:spcBef>
                <a:spcPts val="751"/>
              </a:spcBef>
            </a:pPr>
            <a:endParaRPr lang="tr-TR" sz="2700" b="1" spc="-1" dirty="0">
              <a:solidFill>
                <a:srgbClr val="FF0000"/>
              </a:solidFill>
              <a:uFill>
                <a:solidFill>
                  <a:srgbClr val="FFFFFF"/>
                </a:solidFill>
              </a:uFill>
              <a:latin typeface="Times New Roman" pitchFamily="18" charset="0"/>
              <a:cs typeface="Times New Roman" pitchFamily="18" charset="0"/>
            </a:endParaRP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Dersin adı: Toplum ve Sağlık</a:t>
            </a: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Öğretim Elemanı: Satı GÜL KAPISIZ</a:t>
            </a: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Konu: Sağlık ve Hastalık: Temel Kavramlar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br>
              <a:rPr lang="tr-TR" sz="2400" dirty="0">
                <a:latin typeface="Calibri" panose="020F0502020204030204" pitchFamily="34" charset="0"/>
                <a:ea typeface="Times New Roman" panose="02020603050405020304" pitchFamily="18" charset="0"/>
                <a:cs typeface="Times New Roman" panose="02020603050405020304" pitchFamily="18" charset="0"/>
              </a:rPr>
            </a:br>
            <a:endParaRPr lang="tr-TR" dirty="0"/>
          </a:p>
        </p:txBody>
      </p:sp>
      <p:sp>
        <p:nvSpPr>
          <p:cNvPr id="3" name="2 İçerik Yer Tutucusu"/>
          <p:cNvSpPr>
            <a:spLocks noGrp="1"/>
          </p:cNvSpPr>
          <p:nvPr>
            <p:ph idx="1"/>
          </p:nvPr>
        </p:nvSpPr>
        <p:spPr>
          <a:xfrm>
            <a:off x="1775520" y="624110"/>
            <a:ext cx="9729092" cy="5685210"/>
          </a:xfrm>
        </p:spPr>
        <p:txBody>
          <a:bodyPr>
            <a:normAutofit fontScale="92500" lnSpcReduction="10000"/>
          </a:bodyPr>
          <a:lstStyle/>
          <a:p>
            <a:pPr marL="800100" lvl="1" indent="-457200" algn="just">
              <a:lnSpc>
                <a:spcPct val="110000"/>
              </a:lnSpc>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Kişilerin sağlığı üzerinde toplumsal kültürün doğrudan etkisi vardır. Bir hastalığın hastalık olarak kabulü, tedavi usulleri toplumdan topluma büyük değişiklikler göstermektedir. Kişinin içinde yaşadığı toplumun kültürel yapısına olan aidiyeti sağlık ve hastalık kavramlarını algılamasında büyük ölçüde etkilidir.</a:t>
            </a:r>
          </a:p>
          <a:p>
            <a:pPr marL="800100" lvl="1" indent="-457200" algn="just">
              <a:lnSpc>
                <a:spcPct val="150000"/>
              </a:lnSpc>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Örneğin bir çalışmada bireyleri sağlık ve hastalığı algılama, ilaç kullanma, tedaviye uyum gösterme konuları üzerinde cinsiyet, medeni durum, aile yapısı, meslek, gelir, yaşam tarzı gibi durumların etkisi vardır. </a:t>
            </a:r>
          </a:p>
          <a:p>
            <a:pPr marL="342900" lvl="1" indent="0" algn="just">
              <a:lnSpc>
                <a:spcPct val="150000"/>
              </a:lnSpc>
              <a:buNone/>
            </a:pPr>
            <a:endParaRPr lang="tr-TR" sz="32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10</a:t>
            </a:fld>
            <a:endParaRPr lang="tr-TR" dirty="0"/>
          </a:p>
        </p:txBody>
      </p:sp>
      <p:sp>
        <p:nvSpPr>
          <p:cNvPr id="5" name="3 Slayt Numarası Yer Tutucusu"/>
          <p:cNvSpPr txBox="1">
            <a:spLocks/>
          </p:cNvSpPr>
          <p:nvPr/>
        </p:nvSpPr>
        <p:spPr>
          <a:xfrm>
            <a:off x="8882082" y="5586412"/>
            <a:ext cx="588054"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11672200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fontScale="62500" lnSpcReduction="20000"/>
          </a:bodyPr>
          <a:lstStyle/>
          <a:p>
            <a:pPr marL="540" indent="0" algn="just">
              <a:buClr>
                <a:srgbClr val="B31166"/>
              </a:buClr>
              <a:buNone/>
            </a:pPr>
            <a:r>
              <a:rPr lang="tr-TR" sz="4000" dirty="0">
                <a:effectLst/>
                <a:latin typeface="Times New Roman" panose="02020603050405020304" pitchFamily="18" charset="0"/>
                <a:ea typeface="Times New Roman" panose="02020603050405020304" pitchFamily="18" charset="0"/>
              </a:rPr>
              <a:t>Sağlık kavramının tanımlanması gibi </a:t>
            </a:r>
            <a:r>
              <a:rPr lang="tr-TR" sz="4000" b="1" dirty="0">
                <a:effectLst/>
                <a:latin typeface="Times New Roman" panose="02020603050405020304" pitchFamily="18" charset="0"/>
                <a:ea typeface="Times New Roman" panose="02020603050405020304" pitchFamily="18" charset="0"/>
              </a:rPr>
              <a:t>hastalık</a:t>
            </a:r>
            <a:r>
              <a:rPr lang="tr-TR" sz="4000" dirty="0">
                <a:effectLst/>
                <a:latin typeface="Times New Roman" panose="02020603050405020304" pitchFamily="18" charset="0"/>
                <a:ea typeface="Times New Roman" panose="02020603050405020304" pitchFamily="18" charset="0"/>
              </a:rPr>
              <a:t> kavramının tanımlanmasında da çeşitli zorluklar vardır.</a:t>
            </a:r>
          </a:p>
          <a:p>
            <a:pPr marL="540" indent="0" algn="just">
              <a:buClr>
                <a:srgbClr val="B31166"/>
              </a:buClr>
              <a:buNone/>
            </a:pPr>
            <a:r>
              <a:rPr lang="tr-TR" sz="4000" dirty="0">
                <a:effectLst/>
                <a:latin typeface="Times New Roman" panose="02020603050405020304" pitchFamily="18" charset="0"/>
                <a:ea typeface="Times New Roman" panose="02020603050405020304" pitchFamily="18" charset="0"/>
              </a:rPr>
              <a:t>Modern tıbbın ortaya çıkışına kadar hastalık; ruhsal ve mekanik güçlerin bir ürünü olarak düşünülmüştür. Hastalık, vücudu meydana getiren öğelerdeki dengesizlikten ya da kişilerin günahkâr davranışlarından ötürü Tanrının kendilerine verdiği ceza şeklinde ele alınmıştır. Örneğin14. ve 15. yüzyıllarda Avrupa'da </a:t>
            </a:r>
            <a:r>
              <a:rPr lang="tr-TR" sz="4000" b="1" dirty="0">
                <a:effectLst/>
                <a:latin typeface="Times New Roman" panose="02020603050405020304" pitchFamily="18" charset="0"/>
                <a:ea typeface="Times New Roman" panose="02020603050405020304" pitchFamily="18" charset="0"/>
              </a:rPr>
              <a:t>"kara ölüm” </a:t>
            </a:r>
            <a:r>
              <a:rPr lang="tr-TR" sz="4000" dirty="0">
                <a:effectLst/>
                <a:latin typeface="Times New Roman" panose="02020603050405020304" pitchFamily="18" charset="0"/>
                <a:ea typeface="Times New Roman" panose="02020603050405020304" pitchFamily="18" charset="0"/>
              </a:rPr>
              <a:t>olarak adlandırılan ve milyonlarca kişinin ölümüne neden olan veba hastalığı günahların bedeli olarak değerlendirilmiştir.</a:t>
            </a:r>
          </a:p>
          <a:p>
            <a:pPr marL="540" indent="0" algn="just">
              <a:buClr>
                <a:srgbClr val="B31166"/>
              </a:buClr>
              <a:buNone/>
            </a:pPr>
            <a:r>
              <a:rPr lang="tr-TR" sz="4000" dirty="0" err="1">
                <a:effectLst/>
                <a:latin typeface="Times New Roman" panose="02020603050405020304" pitchFamily="18" charset="0"/>
                <a:ea typeface="Times New Roman" panose="02020603050405020304" pitchFamily="18" charset="0"/>
              </a:rPr>
              <a:t>Illich'e</a:t>
            </a:r>
            <a:r>
              <a:rPr lang="tr-TR" sz="4000" dirty="0">
                <a:effectLst/>
                <a:latin typeface="Times New Roman" panose="02020603050405020304" pitchFamily="18" charset="0"/>
                <a:ea typeface="Times New Roman" panose="02020603050405020304" pitchFamily="18" charset="0"/>
              </a:rPr>
              <a:t> göre (1995: 41) tıbbın bir kişinin şikayetini meşru bir hastalık olarak etiketlemeye, bir diğerini herhangi bir rahatsızlıktan şikayetçi olmasa da hasta olarak ilan etmeye; bir başkasının acısının, maluliyetinin, hatta ölümünün toplumca reddetmeye yetkisi vardır. </a:t>
            </a:r>
          </a:p>
          <a:p>
            <a:pPr marL="540" indent="0" algn="just">
              <a:buClr>
                <a:srgbClr val="B31166"/>
              </a:buClr>
              <a:buNone/>
            </a:pPr>
            <a:r>
              <a:rPr lang="tr-TR" sz="4000" dirty="0">
                <a:effectLst/>
                <a:latin typeface="Times New Roman" panose="02020603050405020304" pitchFamily="18" charset="0"/>
                <a:ea typeface="Times New Roman" panose="02020603050405020304" pitchFamily="18" charset="0"/>
              </a:rPr>
              <a:t>Kimi ağrıları "salt öznel" kimi rahatsızlıkları hastalık taslama ve kimi ölümleri ise intihar olarak damgalayan tıptır.</a:t>
            </a:r>
          </a:p>
          <a:p>
            <a:pPr marL="540" indent="0" algn="just">
              <a:buClr>
                <a:srgbClr val="B31166"/>
              </a:buClr>
              <a:buNone/>
            </a:pPr>
            <a:endParaRPr lang="tr-TR" sz="4000" dirty="0">
              <a:effectLst/>
              <a:latin typeface="Times New Roman" panose="02020603050405020304" pitchFamily="18" charset="0"/>
              <a:ea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11</a:t>
            </a:fld>
            <a:endParaRPr lang="tr-TR"/>
          </a:p>
        </p:txBody>
      </p:sp>
    </p:spTree>
    <p:extLst>
      <p:ext uri="{BB962C8B-B14F-4D97-AF65-F5344CB8AC3E}">
        <p14:creationId xmlns:p14="http://schemas.microsoft.com/office/powerpoint/2010/main" val="1840766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fontScale="70000" lnSpcReduction="20000"/>
          </a:bodyPr>
          <a:lstStyle/>
          <a:p>
            <a:pPr marL="300578" lvl="1" indent="0" algn="just">
              <a:buClr>
                <a:srgbClr val="B31166"/>
              </a:buClr>
              <a:buNone/>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Günümüzde hastalık genellikle bir insanın başına gelen, kendisinin dışında gelişen ve bu yüzden insanın kendisinin sorumlu tutulamayacağı ayrı bir şey olarak değerlendirilmektedir. </a:t>
            </a:r>
          </a:p>
          <a:p>
            <a:pPr marL="300578" lvl="1" indent="0" algn="just">
              <a:buClr>
                <a:srgbClr val="B31166"/>
              </a:buClr>
              <a:buNone/>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Toplumların sosyal, kültürel ve ekonomik dönüşüm ve başkalaşımları hem bireylerin yakalandıkları hastalıkların hem de tıbbın ve bireylerin hastalığa ilişkin yaklaşımlarını etkilemektedir. Bu nedenle hastalığı açıklamada </a:t>
            </a:r>
            <a:r>
              <a:rPr lang="tr-TR" sz="3200" dirty="0" err="1">
                <a:latin typeface="Times New Roman" panose="02020603050405020304" pitchFamily="18" charset="0"/>
                <a:ea typeface="Times New Roman" panose="02020603050405020304" pitchFamily="18" charset="0"/>
                <a:cs typeface="Times New Roman" panose="02020603050405020304" pitchFamily="18" charset="0"/>
              </a:rPr>
              <a:t>biyo</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-medikal ve </a:t>
            </a:r>
            <a:r>
              <a:rPr lang="tr-TR" sz="3200" dirty="0" err="1">
                <a:latin typeface="Times New Roman" panose="02020603050405020304" pitchFamily="18" charset="0"/>
                <a:ea typeface="Times New Roman" panose="02020603050405020304" pitchFamily="18" charset="0"/>
                <a:cs typeface="Times New Roman" panose="02020603050405020304" pitchFamily="18" charset="0"/>
              </a:rPr>
              <a:t>biyo</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-kültürel model olmak üzere iki farklı hastalık (</a:t>
            </a:r>
            <a:r>
              <a:rPr lang="tr-TR" sz="3200" dirty="0" err="1">
                <a:latin typeface="Times New Roman" panose="02020603050405020304" pitchFamily="18" charset="0"/>
                <a:ea typeface="Times New Roman" panose="02020603050405020304" pitchFamily="18" charset="0"/>
                <a:cs typeface="Times New Roman" panose="02020603050405020304" pitchFamily="18" charset="0"/>
              </a:rPr>
              <a:t>disease-illness</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kavramına değinmek gerekmektedir.</a:t>
            </a:r>
          </a:p>
          <a:p>
            <a:pPr marL="300578" lvl="1" indent="0" algn="just">
              <a:buClr>
                <a:srgbClr val="B31166"/>
              </a:buClr>
              <a:buNone/>
            </a:pP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1) </a:t>
            </a:r>
            <a:r>
              <a:rPr lang="tr-TR" sz="3200" b="1" dirty="0" err="1">
                <a:latin typeface="Times New Roman" panose="02020603050405020304" pitchFamily="18" charset="0"/>
                <a:ea typeface="Times New Roman" panose="02020603050405020304" pitchFamily="18" charset="0"/>
                <a:cs typeface="Times New Roman" panose="02020603050405020304" pitchFamily="18" charset="0"/>
              </a:rPr>
              <a:t>Biyo</a:t>
            </a: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-medikal anlamda hastalık (</a:t>
            </a:r>
            <a:r>
              <a:rPr lang="tr-TR" sz="3200" b="1" dirty="0" err="1">
                <a:latin typeface="Times New Roman" panose="02020603050405020304" pitchFamily="18" charset="0"/>
                <a:ea typeface="Times New Roman" panose="02020603050405020304" pitchFamily="18" charset="0"/>
                <a:cs typeface="Times New Roman" panose="02020603050405020304" pitchFamily="18" charset="0"/>
              </a:rPr>
              <a:t>disease</a:t>
            </a: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Doktorun bakış açısından veya nesnel anlamda hastalık. Bu anlamıyla hastalık, belirli işaret ve semptomlarla kendisini gösteren patolojik bir anormalliği ifade eder.</a:t>
            </a:r>
          </a:p>
          <a:p>
            <a:pPr marL="300578" lvl="1" indent="0" algn="just">
              <a:buClr>
                <a:srgbClr val="B31166"/>
              </a:buClr>
              <a:buNone/>
            </a:pP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2) </a:t>
            </a:r>
            <a:r>
              <a:rPr lang="tr-TR" sz="3200" b="1" dirty="0" err="1">
                <a:latin typeface="Times New Roman" panose="02020603050405020304" pitchFamily="18" charset="0"/>
                <a:ea typeface="Times New Roman" panose="02020603050405020304" pitchFamily="18" charset="0"/>
                <a:cs typeface="Times New Roman" panose="02020603050405020304" pitchFamily="18" charset="0"/>
              </a:rPr>
              <a:t>Biyo</a:t>
            </a: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-kültürel içerikli bir kavram olarak birey açısından hastalık (</a:t>
            </a:r>
            <a:r>
              <a:rPr lang="tr-TR" sz="3200" b="1" dirty="0" err="1">
                <a:latin typeface="Times New Roman" panose="02020603050405020304" pitchFamily="18" charset="0"/>
                <a:ea typeface="Times New Roman" panose="02020603050405020304" pitchFamily="18" charset="0"/>
                <a:cs typeface="Times New Roman" panose="02020603050405020304" pitchFamily="18" charset="0"/>
              </a:rPr>
              <a:t>iliness</a:t>
            </a: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Sağlıksızlığın veya patolojik sürecin sonuçlarının öznel deneyim içinde bireyce algılanması, bireyin acı rahatsızlık vb. duyma. Bu anlamıyla hastalık (</a:t>
            </a:r>
            <a:r>
              <a:rPr lang="tr-TR" sz="3200" dirty="0" err="1">
                <a:latin typeface="Times New Roman" panose="02020603050405020304" pitchFamily="18" charset="0"/>
                <a:ea typeface="Times New Roman" panose="02020603050405020304" pitchFamily="18" charset="0"/>
                <a:cs typeface="Times New Roman" panose="02020603050405020304" pitchFamily="18" charset="0"/>
              </a:rPr>
              <a:t>iliness</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hekimlerin semptom dediği göstergelerin içinde gizil olarak bulunan ve bireyin bedenini etkileyen acı, ağrı ve duyumlar ile bunlara eşlik eden bireyin hastalığı deneyimleme sürecindeki algılama, yorumlama-hastalığa yanıtları ile diğer yakınlarıyla olan ilişkilerini etkileme durumunun, </a:t>
            </a:r>
            <a:r>
              <a:rPr lang="tr-TR" sz="3200" dirty="0" err="1">
                <a:latin typeface="Times New Roman" panose="02020603050405020304" pitchFamily="18" charset="0"/>
                <a:ea typeface="Times New Roman" panose="02020603050405020304" pitchFamily="18" charset="0"/>
                <a:cs typeface="Times New Roman" panose="02020603050405020304" pitchFamily="18" charset="0"/>
              </a:rPr>
              <a:t>sosyo</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-kültürel bir bağlam içinde dikkate alınması durumudur.</a:t>
            </a:r>
          </a:p>
          <a:p>
            <a:pPr marL="300578" lvl="1" indent="0" algn="just">
              <a:buClr>
                <a:srgbClr val="B31166"/>
              </a:buClr>
              <a:buNone/>
            </a:pPr>
            <a:endParaRPr lang="tr-TR" sz="32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12</a:t>
            </a:fld>
            <a:endParaRPr lang="tr-TR"/>
          </a:p>
        </p:txBody>
      </p:sp>
    </p:spTree>
    <p:extLst>
      <p:ext uri="{BB962C8B-B14F-4D97-AF65-F5344CB8AC3E}">
        <p14:creationId xmlns:p14="http://schemas.microsoft.com/office/powerpoint/2010/main" val="34507135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algn="just">
              <a:buFont typeface="Wingdings" panose="05000000000000000000" pitchFamily="2" charset="2"/>
              <a:buChar char="ü"/>
            </a:pPr>
            <a:r>
              <a:rPr lang="tr-TR" sz="32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Hastaların hastalık semptomları karşısında takınacakları tavır içinde yaşanılan ekonomik yapıyla da ilgilidir. Örneğin hastaların hastaneye gitmeleri hastanelerin yapısından etkilenir. Aynı zamanda bazen sağlıklı yaşam alanları (sigara içilmesi, diyet yapılması, alkol alınması, trafik kazaları, cinsel sorunlar, fiziksel aktivite eksiklikleri) ve ülke ekonomisi karşı karşıya gelebilir.</a:t>
            </a:r>
          </a:p>
          <a:p>
            <a:pPr algn="just">
              <a:buFont typeface="Wingdings" panose="05000000000000000000" pitchFamily="2" charset="2"/>
              <a:buChar char="ü"/>
            </a:pPr>
            <a:r>
              <a:rPr lang="tr-TR" sz="32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Hastalıklara karşı korunmanın başarıldığı, ekonomik etkinliklerle direkt olarak çakışmayan en gelişmiş alanlar; doğumevleri, dişçilik, bağışıklık, erken kanser teşhisi, yüksek tansiyon araştırmalarıdır. </a:t>
            </a:r>
            <a:endParaRPr lang="tr-TR" sz="32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13</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20530976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0" indent="0" algn="just">
              <a:buNone/>
            </a:pP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Kaynaklar</a:t>
            </a:r>
          </a:p>
          <a:p>
            <a:pPr marL="0" indent="0" algn="just">
              <a:buNone/>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1.Adak, N. “Sağlıkta Sosyal Problemler”. </a:t>
            </a:r>
            <a:r>
              <a:rPr lang="tr-TR" sz="3200" dirty="0" err="1">
                <a:latin typeface="Times New Roman" panose="02020603050405020304" pitchFamily="18" charset="0"/>
                <a:ea typeface="Times New Roman" panose="02020603050405020304" pitchFamily="18" charset="0"/>
                <a:cs typeface="Times New Roman" panose="02020603050405020304" pitchFamily="18" charset="0"/>
              </a:rPr>
              <a:t>Iç</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Sosyal Problemler Sosyolojisi, Siyasal Kitabevi, 2018.</a:t>
            </a:r>
          </a:p>
          <a:p>
            <a:pPr marL="0" indent="0" algn="just">
              <a:buNone/>
            </a:pPr>
            <a:r>
              <a:rPr lang="tr-TR" sz="3200">
                <a:latin typeface="Times New Roman" panose="02020603050405020304" pitchFamily="18" charset="0"/>
                <a:ea typeface="Times New Roman" panose="02020603050405020304" pitchFamily="18" charset="0"/>
                <a:cs typeface="Times New Roman" panose="02020603050405020304" pitchFamily="18" charset="0"/>
              </a:rPr>
              <a:t>2.Güngör</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D. ve Özcan E. “Sağlığın Toplumsal Belirleyicileri Tartışması ve Sağlıkta Eşitsizlikle Yüzleşmek. İç. Tıbbi Sosyal Hizmet Kitabı. Nobel Yayınevi, 2020</a:t>
            </a:r>
          </a:p>
          <a:p>
            <a:pPr algn="just">
              <a:buFont typeface="Wingdings" panose="05000000000000000000" pitchFamily="2" charset="2"/>
              <a:buChar char="ü"/>
            </a:pPr>
            <a:endParaRPr lang="tr-TR" sz="32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14</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2512871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SAĞLIK –HASTALIK TEMEL KAVRAMLAR</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buFont typeface="Wingdings" panose="05000000000000000000" pitchFamily="2" charset="2"/>
              <a:buChar char="ü"/>
              <a:tabLst>
                <a:tab pos="0" algn="l"/>
              </a:tabLst>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Günümüzde "sağlık" birçok faktörün oluşturduğu ve tanımlanması giderek zorlaşan bir kavram haline gelmiştir. </a:t>
            </a:r>
          </a:p>
          <a:p>
            <a:pPr marL="549275" indent="-457200" algn="just">
              <a:buFont typeface="Wingdings" panose="05000000000000000000" pitchFamily="2" charset="2"/>
              <a:buChar char="ü"/>
              <a:tabLst>
                <a:tab pos="0" algn="l"/>
              </a:tabLst>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Sağlık artık ekonomik, politik ve toplumsal bir olgu olarak ön plana çıkmaktadır. </a:t>
            </a:r>
          </a:p>
          <a:p>
            <a:pPr marL="549275" indent="-457200" algn="just">
              <a:buFont typeface="Wingdings" panose="05000000000000000000" pitchFamily="2" charset="2"/>
              <a:buChar char="ü"/>
              <a:tabLst>
                <a:tab pos="0" algn="l"/>
              </a:tabLst>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Başlangıçta sadece gelişmemiş kabul edilen ülkelerde sorun olarak ortaya çıkarken, bugün artık bütün ülkelerde sağlık, çözülmesi öncelik kazanan sosyal bir problem haline gelmiştir. </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a:t>
            </a:fld>
            <a:endParaRPr lang="tr-TR"/>
          </a:p>
        </p:txBody>
      </p:sp>
    </p:spTree>
    <p:extLst>
      <p:ext uri="{BB962C8B-B14F-4D97-AF65-F5344CB8AC3E}">
        <p14:creationId xmlns:p14="http://schemas.microsoft.com/office/powerpoint/2010/main" val="2235963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D5F47E9-C050-4151-A57E-0785D7C87358}"/>
              </a:ext>
            </a:extLst>
          </p:cNvPr>
          <p:cNvSpPr>
            <a:spLocks noGrp="1"/>
          </p:cNvSpPr>
          <p:nvPr>
            <p:ph idx="1"/>
          </p:nvPr>
        </p:nvSpPr>
        <p:spPr>
          <a:xfrm>
            <a:off x="1775520" y="404664"/>
            <a:ext cx="9793088" cy="5904656"/>
          </a:xfrm>
        </p:spPr>
        <p:txBody>
          <a:bodyPr>
            <a:noAutofit/>
          </a:bodyPr>
          <a:lstStyle/>
          <a:p>
            <a:pPr algn="just">
              <a:buFont typeface="Wingdings" panose="05000000000000000000" pitchFamily="2" charset="2"/>
              <a:buChar char="ü"/>
            </a:pPr>
            <a:r>
              <a:rPr lang="tr-TR" sz="3100" dirty="0">
                <a:latin typeface="Times New Roman" panose="02020603050405020304" pitchFamily="18" charset="0"/>
                <a:cs typeface="Times New Roman" panose="02020603050405020304" pitchFamily="18" charset="0"/>
              </a:rPr>
              <a:t>Sağlık öncelikli olarak </a:t>
            </a:r>
            <a:r>
              <a:rPr lang="tr-TR" sz="3100" b="1" dirty="0">
                <a:latin typeface="Times New Roman" panose="02020603050405020304" pitchFamily="18" charset="0"/>
                <a:cs typeface="Times New Roman" panose="02020603050405020304" pitchFamily="18" charset="0"/>
              </a:rPr>
              <a:t>toplumsal bir olgudur. </a:t>
            </a:r>
            <a:r>
              <a:rPr lang="tr-TR" sz="3100" dirty="0">
                <a:latin typeface="Times New Roman" panose="02020603050405020304" pitchFamily="18" charset="0"/>
                <a:cs typeface="Times New Roman" panose="02020603050405020304" pitchFamily="18" charset="0"/>
              </a:rPr>
              <a:t>Sağlık sorunu, bir ülkenin gelişmişlik düzeyi ile olduğu kadar toplumsal yapısıyla da yakından ilgilidir. </a:t>
            </a:r>
          </a:p>
          <a:p>
            <a:pPr algn="just">
              <a:buFont typeface="Wingdings" panose="05000000000000000000" pitchFamily="2" charset="2"/>
              <a:buChar char="ü"/>
            </a:pPr>
            <a:r>
              <a:rPr lang="tr-TR" sz="3100" dirty="0">
                <a:latin typeface="Times New Roman" panose="02020603050405020304" pitchFamily="18" charset="0"/>
                <a:cs typeface="Times New Roman" panose="02020603050405020304" pitchFamily="18" charset="0"/>
              </a:rPr>
              <a:t>Ülke içinde var olan </a:t>
            </a:r>
            <a:r>
              <a:rPr lang="tr-TR" sz="3100" dirty="0">
                <a:solidFill>
                  <a:schemeClr val="tx1"/>
                </a:solidFill>
                <a:latin typeface="Times New Roman" panose="02020603050405020304" pitchFamily="18" charset="0"/>
                <a:cs typeface="Times New Roman" panose="02020603050405020304" pitchFamily="18" charset="0"/>
              </a:rPr>
              <a:t>"</a:t>
            </a:r>
            <a:r>
              <a:rPr lang="tr-TR" sz="3100" b="1" dirty="0">
                <a:solidFill>
                  <a:schemeClr val="tx1"/>
                </a:solidFill>
                <a:latin typeface="Times New Roman" panose="02020603050405020304" pitchFamily="18" charset="0"/>
                <a:cs typeface="Times New Roman" panose="02020603050405020304" pitchFamily="18" charset="0"/>
              </a:rPr>
              <a:t>ekonomik, kültürel, siyasal eşitsizlikler</a:t>
            </a:r>
            <a:r>
              <a:rPr lang="tr-TR" sz="3100" dirty="0">
                <a:solidFill>
                  <a:schemeClr val="tx1"/>
                </a:solidFill>
                <a:latin typeface="Times New Roman" panose="02020603050405020304" pitchFamily="18" charset="0"/>
                <a:cs typeface="Times New Roman" panose="02020603050405020304" pitchFamily="18" charset="0"/>
              </a:rPr>
              <a:t>"</a:t>
            </a:r>
            <a:r>
              <a:rPr lang="tr-TR" sz="3100" dirty="0">
                <a:latin typeface="Times New Roman" panose="02020603050405020304" pitchFamily="18" charset="0"/>
                <a:cs typeface="Times New Roman" panose="02020603050405020304" pitchFamily="18" charset="0"/>
              </a:rPr>
              <a:t> sağlık olanaklarından kimilerinin neredeyse hiç yararlanamamasına, kimilerinin ise azami düzeyde yararlanmasına yol açmaktadır. Bireyler en temel hakkı olan sağlık haklarını kullanmada çok ciddi sorunlar yaşamaktadır. </a:t>
            </a:r>
          </a:p>
          <a:p>
            <a:pPr marL="0" indent="0" algn="just">
              <a:buNone/>
            </a:pPr>
            <a:endParaRPr lang="tr-TR" sz="3100" dirty="0"/>
          </a:p>
        </p:txBody>
      </p:sp>
      <p:sp>
        <p:nvSpPr>
          <p:cNvPr id="4" name="Slayt Numarası Yer Tutucusu 3">
            <a:extLst>
              <a:ext uri="{FF2B5EF4-FFF2-40B4-BE49-F238E27FC236}">
                <a16:creationId xmlns:a16="http://schemas.microsoft.com/office/drawing/2014/main" id="{49E6ABC6-899A-4FA1-A72B-D31B89BD197E}"/>
              </a:ext>
            </a:extLst>
          </p:cNvPr>
          <p:cNvSpPr>
            <a:spLocks noGrp="1"/>
          </p:cNvSpPr>
          <p:nvPr>
            <p:ph type="sldNum" sz="quarter" idx="12"/>
          </p:nvPr>
        </p:nvSpPr>
        <p:spPr/>
        <p:txBody>
          <a:bodyPr/>
          <a:lstStyle/>
          <a:p>
            <a:fld id="{B1DEFA8C-F947-479F-BE07-76B6B3F80BF1}" type="slidenum">
              <a:rPr lang="tr-TR" smtClean="0"/>
              <a:pPr/>
              <a:t>3</a:t>
            </a:fld>
            <a:endParaRPr lang="tr-TR"/>
          </a:p>
        </p:txBody>
      </p:sp>
    </p:spTree>
    <p:extLst>
      <p:ext uri="{BB962C8B-B14F-4D97-AF65-F5344CB8AC3E}">
        <p14:creationId xmlns:p14="http://schemas.microsoft.com/office/powerpoint/2010/main" val="13847972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D5F47E9-C050-4151-A57E-0785D7C87358}"/>
              </a:ext>
            </a:extLst>
          </p:cNvPr>
          <p:cNvSpPr>
            <a:spLocks noGrp="1"/>
          </p:cNvSpPr>
          <p:nvPr>
            <p:ph idx="1"/>
          </p:nvPr>
        </p:nvSpPr>
        <p:spPr>
          <a:xfrm>
            <a:off x="1775520" y="404664"/>
            <a:ext cx="9793088" cy="5904656"/>
          </a:xfrm>
        </p:spPr>
        <p:txBody>
          <a:bodyPr>
            <a:noAutofit/>
          </a:bodyPr>
          <a:lstStyle/>
          <a:p>
            <a:pPr algn="just">
              <a:buFont typeface="Wingdings" panose="05000000000000000000" pitchFamily="2" charset="2"/>
              <a:buChar char="ü"/>
            </a:pPr>
            <a:r>
              <a:rPr lang="tr-TR" sz="3100" dirty="0">
                <a:latin typeface="Times New Roman" panose="02020603050405020304" pitchFamily="18" charset="0"/>
                <a:cs typeface="Times New Roman" panose="02020603050405020304" pitchFamily="18" charset="0"/>
              </a:rPr>
              <a:t>Sağlık ve hastalığın algılanması her toplumun kültürünün bir parçasıdır. </a:t>
            </a:r>
          </a:p>
          <a:p>
            <a:pPr algn="just">
              <a:buFont typeface="Wingdings" panose="05000000000000000000" pitchFamily="2" charset="2"/>
              <a:buChar char="ü"/>
            </a:pPr>
            <a:r>
              <a:rPr lang="tr-TR" sz="3100" dirty="0">
                <a:latin typeface="Times New Roman" panose="02020603050405020304" pitchFamily="18" charset="0"/>
                <a:cs typeface="Times New Roman" panose="02020603050405020304" pitchFamily="18" charset="0"/>
              </a:rPr>
              <a:t>Toplumun "</a:t>
            </a:r>
            <a:r>
              <a:rPr lang="tr-TR" sz="3100" b="1" dirty="0">
                <a:latin typeface="Times New Roman" panose="02020603050405020304" pitchFamily="18" charset="0"/>
                <a:cs typeface="Times New Roman" panose="02020603050405020304" pitchFamily="18" charset="0"/>
              </a:rPr>
              <a:t>sağlık</a:t>
            </a:r>
            <a:r>
              <a:rPr lang="tr-TR" sz="3100" dirty="0">
                <a:latin typeface="Times New Roman" panose="02020603050405020304" pitchFamily="18" charset="0"/>
                <a:cs typeface="Times New Roman" panose="02020603050405020304" pitchFamily="18" charset="0"/>
              </a:rPr>
              <a:t>” ve "</a:t>
            </a:r>
            <a:r>
              <a:rPr lang="tr-TR" sz="3100" b="1" dirty="0">
                <a:latin typeface="Times New Roman" panose="02020603050405020304" pitchFamily="18" charset="0"/>
                <a:cs typeface="Times New Roman" panose="02020603050405020304" pitchFamily="18" charset="0"/>
              </a:rPr>
              <a:t>hastalık</a:t>
            </a:r>
            <a:r>
              <a:rPr lang="tr-TR" sz="3100" dirty="0">
                <a:latin typeface="Times New Roman" panose="02020603050405020304" pitchFamily="18" charset="0"/>
                <a:cs typeface="Times New Roman" panose="02020603050405020304" pitchFamily="18" charset="0"/>
              </a:rPr>
              <a:t>" hakkındaki değer yargıları, inançları kültürün özelliklerini yansıtır. </a:t>
            </a:r>
          </a:p>
          <a:p>
            <a:pPr algn="just">
              <a:buFont typeface="Wingdings" panose="05000000000000000000" pitchFamily="2" charset="2"/>
              <a:buChar char="ü"/>
            </a:pPr>
            <a:r>
              <a:rPr lang="tr-TR" sz="3100" dirty="0">
                <a:latin typeface="Times New Roman" panose="02020603050405020304" pitchFamily="18" charset="0"/>
                <a:cs typeface="Times New Roman" panose="02020603050405020304" pitchFamily="18" charset="0"/>
              </a:rPr>
              <a:t>Kültürler arasındaki farklılıklar dolayısıyla, sağlık-hastalık sisteminde bir görelilik sorunu bulunmaktadır.</a:t>
            </a:r>
            <a:r>
              <a:rPr lang="tr-TR" sz="3100" dirty="0"/>
              <a:t> </a:t>
            </a:r>
          </a:p>
        </p:txBody>
      </p:sp>
      <p:sp>
        <p:nvSpPr>
          <p:cNvPr id="4" name="Slayt Numarası Yer Tutucusu 3">
            <a:extLst>
              <a:ext uri="{FF2B5EF4-FFF2-40B4-BE49-F238E27FC236}">
                <a16:creationId xmlns:a16="http://schemas.microsoft.com/office/drawing/2014/main" id="{49E6ABC6-899A-4FA1-A72B-D31B89BD197E}"/>
              </a:ext>
            </a:extLst>
          </p:cNvPr>
          <p:cNvSpPr>
            <a:spLocks noGrp="1"/>
          </p:cNvSpPr>
          <p:nvPr>
            <p:ph type="sldNum" sz="quarter" idx="12"/>
          </p:nvPr>
        </p:nvSpPr>
        <p:spPr/>
        <p:txBody>
          <a:bodyPr/>
          <a:lstStyle/>
          <a:p>
            <a:fld id="{B1DEFA8C-F947-479F-BE07-76B6B3F80BF1}" type="slidenum">
              <a:rPr lang="tr-TR" smtClean="0"/>
              <a:pPr/>
              <a:t>4</a:t>
            </a:fld>
            <a:endParaRPr lang="tr-TR"/>
          </a:p>
        </p:txBody>
      </p:sp>
    </p:spTree>
    <p:extLst>
      <p:ext uri="{BB962C8B-B14F-4D97-AF65-F5344CB8AC3E}">
        <p14:creationId xmlns:p14="http://schemas.microsoft.com/office/powerpoint/2010/main" val="40873352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D5F47E9-C050-4151-A57E-0785D7C87358}"/>
              </a:ext>
            </a:extLst>
          </p:cNvPr>
          <p:cNvSpPr>
            <a:spLocks noGrp="1"/>
          </p:cNvSpPr>
          <p:nvPr>
            <p:ph idx="1"/>
          </p:nvPr>
        </p:nvSpPr>
        <p:spPr>
          <a:xfrm>
            <a:off x="1775520" y="404664"/>
            <a:ext cx="9793088" cy="5904656"/>
          </a:xfrm>
        </p:spPr>
        <p:txBody>
          <a:bodyPr>
            <a:noAutofit/>
          </a:bodyPr>
          <a:lstStyle/>
          <a:p>
            <a:pPr marL="0" indent="0" algn="just">
              <a:buNone/>
            </a:pPr>
            <a:r>
              <a:rPr lang="tr-TR" sz="3100" dirty="0">
                <a:solidFill>
                  <a:srgbClr val="00000A"/>
                </a:solidFill>
                <a:latin typeface="Times New Roman" panose="02020603050405020304" pitchFamily="18" charset="0"/>
                <a:ea typeface="Times New Roman" panose="02020603050405020304" pitchFamily="18" charset="0"/>
              </a:rPr>
              <a:t>Günümüzde sağlık kavramı farklı şekillerde tanımlansa da en çok kabul gören ve evrensel olarak kullanılan tanım Dünya Sağlık Örgütü (DSÖ) tarafından yapılan tanımdır. Sağlık, yalnızca hastalık ve sakatlığın olmayışı değil, bedenen, ruhen ve sosyal yönden tam bir iyilik hali olarak tanımlanmaktadır. Bu tanım </a:t>
            </a:r>
            <a:r>
              <a:rPr lang="tr-TR" sz="3100" b="1" dirty="0" err="1">
                <a:solidFill>
                  <a:srgbClr val="00000A"/>
                </a:solidFill>
                <a:latin typeface="Times New Roman" panose="02020603050405020304" pitchFamily="18" charset="0"/>
                <a:ea typeface="Times New Roman" panose="02020603050405020304" pitchFamily="18" charset="0"/>
              </a:rPr>
              <a:t>holistiktir</a:t>
            </a:r>
            <a:r>
              <a:rPr lang="tr-TR" sz="3100" b="1" dirty="0">
                <a:solidFill>
                  <a:srgbClr val="00000A"/>
                </a:solidFill>
                <a:latin typeface="Times New Roman" panose="02020603050405020304" pitchFamily="18" charset="0"/>
                <a:ea typeface="Times New Roman" panose="02020603050405020304" pitchFamily="18" charset="0"/>
              </a:rPr>
              <a:t> (bütüncül</a:t>
            </a:r>
            <a:r>
              <a:rPr lang="tr-TR" sz="3100" dirty="0">
                <a:solidFill>
                  <a:srgbClr val="00000A"/>
                </a:solidFill>
                <a:latin typeface="Times New Roman" panose="02020603050405020304" pitchFamily="18" charset="0"/>
                <a:ea typeface="Times New Roman" panose="02020603050405020304" pitchFamily="18" charset="0"/>
              </a:rPr>
              <a:t>) ve sağlığın birbirleriyle ilişkili üç temel bileşenini ortaya koyar.</a:t>
            </a:r>
          </a:p>
          <a:p>
            <a:pPr marL="0" indent="0" algn="just">
              <a:buNone/>
            </a:pPr>
            <a:endParaRPr lang="tr-TR" sz="100" dirty="0">
              <a:solidFill>
                <a:srgbClr val="00000A"/>
              </a:solidFill>
              <a:latin typeface="Times New Roman" panose="02020603050405020304" pitchFamily="18" charset="0"/>
              <a:ea typeface="Times New Roman" panose="02020603050405020304" pitchFamily="18" charset="0"/>
            </a:endParaRPr>
          </a:p>
          <a:p>
            <a:pPr marL="0" indent="0" algn="just">
              <a:buNone/>
            </a:pPr>
            <a:r>
              <a:rPr lang="tr-TR" sz="3100" b="1" dirty="0">
                <a:solidFill>
                  <a:srgbClr val="00000A"/>
                </a:solidFill>
                <a:latin typeface="Times New Roman" panose="02020603050405020304" pitchFamily="18" charset="0"/>
                <a:ea typeface="Times New Roman" panose="02020603050405020304" pitchFamily="18" charset="0"/>
              </a:rPr>
              <a:t>Fiziksel sağlık;</a:t>
            </a:r>
            <a:r>
              <a:rPr lang="tr-TR" sz="3100" dirty="0">
                <a:solidFill>
                  <a:srgbClr val="00000A"/>
                </a:solidFill>
                <a:latin typeface="Times New Roman" panose="02020603050405020304" pitchFamily="18" charset="0"/>
                <a:ea typeface="Times New Roman" panose="02020603050405020304" pitchFamily="18" charset="0"/>
              </a:rPr>
              <a:t> bireyin solunum, beslenme, boşaltım, hareket vb. ihtiyaçlarını tam olarak yerine getirebilmesini; </a:t>
            </a:r>
            <a:r>
              <a:rPr lang="tr-TR" sz="3100" b="1" dirty="0">
                <a:solidFill>
                  <a:srgbClr val="00000A"/>
                </a:solidFill>
                <a:latin typeface="Times New Roman" panose="02020603050405020304" pitchFamily="18" charset="0"/>
                <a:ea typeface="Times New Roman" panose="02020603050405020304" pitchFamily="18" charset="0"/>
              </a:rPr>
              <a:t>ruhsal sağlık</a:t>
            </a:r>
            <a:r>
              <a:rPr lang="tr-TR" sz="3100" dirty="0">
                <a:solidFill>
                  <a:srgbClr val="00000A"/>
                </a:solidFill>
                <a:latin typeface="Times New Roman" panose="02020603050405020304" pitchFamily="18" charset="0"/>
                <a:ea typeface="Times New Roman" panose="02020603050405020304" pitchFamily="18" charset="0"/>
              </a:rPr>
              <a:t>; bireyin kendi ve çevresi ile uyum içinde olmasını; </a:t>
            </a:r>
            <a:r>
              <a:rPr lang="tr-TR" sz="3100" b="1" dirty="0">
                <a:solidFill>
                  <a:srgbClr val="00000A"/>
                </a:solidFill>
                <a:latin typeface="Times New Roman" panose="02020603050405020304" pitchFamily="18" charset="0"/>
                <a:ea typeface="Times New Roman" panose="02020603050405020304" pitchFamily="18" charset="0"/>
              </a:rPr>
              <a:t>sosyal sağlık</a:t>
            </a:r>
            <a:r>
              <a:rPr lang="tr-TR" sz="3100" dirty="0">
                <a:solidFill>
                  <a:srgbClr val="00000A"/>
                </a:solidFill>
                <a:latin typeface="Times New Roman" panose="02020603050405020304" pitchFamily="18" charset="0"/>
                <a:ea typeface="Times New Roman" panose="02020603050405020304" pitchFamily="18" charset="0"/>
              </a:rPr>
              <a:t> bireyin sevilme, ait olma ve sosyal ilişkiler kurabilmesini içerir.</a:t>
            </a:r>
            <a:endParaRPr lang="tr-TR" sz="3100" dirty="0"/>
          </a:p>
        </p:txBody>
      </p:sp>
      <p:sp>
        <p:nvSpPr>
          <p:cNvPr id="4" name="Slayt Numarası Yer Tutucusu 3">
            <a:extLst>
              <a:ext uri="{FF2B5EF4-FFF2-40B4-BE49-F238E27FC236}">
                <a16:creationId xmlns:a16="http://schemas.microsoft.com/office/drawing/2014/main" id="{49E6ABC6-899A-4FA1-A72B-D31B89BD197E}"/>
              </a:ext>
            </a:extLst>
          </p:cNvPr>
          <p:cNvSpPr>
            <a:spLocks noGrp="1"/>
          </p:cNvSpPr>
          <p:nvPr>
            <p:ph type="sldNum" sz="quarter" idx="12"/>
          </p:nvPr>
        </p:nvSpPr>
        <p:spPr/>
        <p:txBody>
          <a:bodyPr/>
          <a:lstStyle/>
          <a:p>
            <a:fld id="{B1DEFA8C-F947-479F-BE07-76B6B3F80BF1}" type="slidenum">
              <a:rPr lang="tr-TR" smtClean="0"/>
              <a:pPr/>
              <a:t>5</a:t>
            </a:fld>
            <a:endParaRPr lang="tr-TR"/>
          </a:p>
        </p:txBody>
      </p:sp>
    </p:spTree>
    <p:extLst>
      <p:ext uri="{BB962C8B-B14F-4D97-AF65-F5344CB8AC3E}">
        <p14:creationId xmlns:p14="http://schemas.microsoft.com/office/powerpoint/2010/main" val="33839190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5420553-2561-43C4-9E26-B1497AED56B4}"/>
              </a:ext>
            </a:extLst>
          </p:cNvPr>
          <p:cNvSpPr>
            <a:spLocks noGrp="1"/>
          </p:cNvSpPr>
          <p:nvPr>
            <p:ph type="title"/>
          </p:nvPr>
        </p:nvSpPr>
        <p:spPr>
          <a:xfrm>
            <a:off x="4125903" y="1325332"/>
            <a:ext cx="4941899" cy="105446"/>
          </a:xfrm>
        </p:spPr>
        <p:txBody>
          <a:bodyPr>
            <a:normAutofit fontScale="90000"/>
          </a:bodyPr>
          <a:lstStyle/>
          <a:p>
            <a:br>
              <a:rPr lang="tr-TR" sz="1350" dirty="0">
                <a:latin typeface="Calibri" panose="020F0502020204030204" pitchFamily="34" charset="0"/>
                <a:ea typeface="Times New Roman" panose="02020603050405020304" pitchFamily="18" charset="0"/>
                <a:cs typeface="Times New Roman" panose="02020603050405020304" pitchFamily="18" charset="0"/>
              </a:rPr>
            </a:br>
            <a:endParaRPr lang="tr-TR" dirty="0"/>
          </a:p>
        </p:txBody>
      </p:sp>
      <p:pic>
        <p:nvPicPr>
          <p:cNvPr id="19" name="İçerik Yer Tutucusu 18">
            <a:extLst>
              <a:ext uri="{FF2B5EF4-FFF2-40B4-BE49-F238E27FC236}">
                <a16:creationId xmlns:a16="http://schemas.microsoft.com/office/drawing/2014/main" id="{26AD6EA6-A5DB-4B55-A74B-EE77C3FD9CC7}"/>
              </a:ext>
            </a:extLst>
          </p:cNvPr>
          <p:cNvPicPr>
            <a:picLocks noGrp="1" noChangeAspect="1"/>
          </p:cNvPicPr>
          <p:nvPr>
            <p:ph idx="1"/>
          </p:nvPr>
        </p:nvPicPr>
        <p:blipFill rotWithShape="1">
          <a:blip r:embed="rId2">
            <a:extLst>
              <a:ext uri="{BEBA8EAE-BF5A-486C-A8C5-ECC9F3942E4B}">
                <a14:imgProps xmlns:a14="http://schemas.microsoft.com/office/drawing/2010/main">
                  <a14:imgLayer r:embed="rId3">
                    <a14:imgEffect>
                      <a14:colorTemperature colorTemp="8800"/>
                    </a14:imgEffect>
                  </a14:imgLayer>
                </a14:imgProps>
              </a:ext>
            </a:extLst>
          </a:blip>
          <a:srcRect l="30080" t="35781" r="29767" b="21267"/>
          <a:stretch/>
        </p:blipFill>
        <p:spPr>
          <a:xfrm>
            <a:off x="1775520" y="548680"/>
            <a:ext cx="9793088" cy="5760640"/>
          </a:xfrm>
          <a:solidFill>
            <a:srgbClr val="FF0000"/>
          </a:solidFill>
        </p:spPr>
      </p:pic>
      <p:sp>
        <p:nvSpPr>
          <p:cNvPr id="4" name="Slayt Numarası Yer Tutucusu 3">
            <a:extLst>
              <a:ext uri="{FF2B5EF4-FFF2-40B4-BE49-F238E27FC236}">
                <a16:creationId xmlns:a16="http://schemas.microsoft.com/office/drawing/2014/main" id="{49E6ABC6-899A-4FA1-A72B-D31B89BD197E}"/>
              </a:ext>
            </a:extLst>
          </p:cNvPr>
          <p:cNvSpPr>
            <a:spLocks noGrp="1"/>
          </p:cNvSpPr>
          <p:nvPr>
            <p:ph type="sldNum" sz="quarter" idx="12"/>
          </p:nvPr>
        </p:nvSpPr>
        <p:spPr/>
        <p:txBody>
          <a:bodyPr/>
          <a:lstStyle/>
          <a:p>
            <a:fld id="{B1DEFA8C-F947-479F-BE07-76B6B3F80BF1}" type="slidenum">
              <a:rPr lang="tr-TR" smtClean="0"/>
              <a:pPr/>
              <a:t>6</a:t>
            </a:fld>
            <a:endParaRPr lang="tr-TR"/>
          </a:p>
        </p:txBody>
      </p:sp>
    </p:spTree>
    <p:extLst>
      <p:ext uri="{BB962C8B-B14F-4D97-AF65-F5344CB8AC3E}">
        <p14:creationId xmlns:p14="http://schemas.microsoft.com/office/powerpoint/2010/main" val="33240154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D5F47E9-C050-4151-A57E-0785D7C87358}"/>
              </a:ext>
            </a:extLst>
          </p:cNvPr>
          <p:cNvSpPr>
            <a:spLocks noGrp="1"/>
          </p:cNvSpPr>
          <p:nvPr>
            <p:ph idx="1"/>
          </p:nvPr>
        </p:nvSpPr>
        <p:spPr>
          <a:xfrm>
            <a:off x="1775520" y="404664"/>
            <a:ext cx="9793088" cy="5904656"/>
          </a:xfrm>
        </p:spPr>
        <p:txBody>
          <a:bodyPr>
            <a:noAutofit/>
          </a:bodyPr>
          <a:lstStyle/>
          <a:p>
            <a:pPr marL="0" indent="0" algn="just">
              <a:buNone/>
            </a:pPr>
            <a:r>
              <a:rPr lang="tr-TR" sz="2800" dirty="0" err="1">
                <a:latin typeface="Times New Roman" panose="02020603050405020304" pitchFamily="18" charset="0"/>
                <a:cs typeface="Times New Roman" panose="02020603050405020304" pitchFamily="18" charset="0"/>
              </a:rPr>
              <a:t>Naidoo</a:t>
            </a:r>
            <a:r>
              <a:rPr lang="tr-TR" sz="2800" dirty="0">
                <a:latin typeface="Times New Roman" panose="02020603050405020304" pitchFamily="18" charset="0"/>
                <a:cs typeface="Times New Roman" panose="02020603050405020304" pitchFamily="18" charset="0"/>
              </a:rPr>
              <a:t> ve </a:t>
            </a:r>
            <a:r>
              <a:rPr lang="tr-TR" sz="2800" dirty="0" err="1">
                <a:latin typeface="Times New Roman" panose="02020603050405020304" pitchFamily="18" charset="0"/>
                <a:cs typeface="Times New Roman" panose="02020603050405020304" pitchFamily="18" charset="0"/>
              </a:rPr>
              <a:t>Wills</a:t>
            </a:r>
            <a:r>
              <a:rPr lang="tr-TR" sz="2800" dirty="0">
                <a:latin typeface="Times New Roman" panose="02020603050405020304" pitchFamily="18" charset="0"/>
                <a:cs typeface="Times New Roman" panose="02020603050405020304" pitchFamily="18" charset="0"/>
              </a:rPr>
              <a:t> (2000:5-6), sağlığın çevresel, toplumsal ve bireysel olmak üzere üç boyutu olduğuna işaret etmektedirler:</a:t>
            </a:r>
          </a:p>
          <a:p>
            <a:pPr marL="0" indent="0" algn="just">
              <a:buNone/>
            </a:pPr>
            <a:r>
              <a:rPr lang="tr-TR" sz="2800" b="1" dirty="0">
                <a:latin typeface="Times New Roman" panose="02020603050405020304" pitchFamily="18" charset="0"/>
                <a:cs typeface="Times New Roman" panose="02020603050405020304" pitchFamily="18" charset="0"/>
              </a:rPr>
              <a:t>Çevresel Sağlık: </a:t>
            </a:r>
            <a:r>
              <a:rPr lang="tr-TR" sz="2800" dirty="0">
                <a:latin typeface="Times New Roman" panose="02020603050405020304" pitchFamily="18" charset="0"/>
                <a:cs typeface="Times New Roman" panose="02020603050405020304" pitchFamily="18" charset="0"/>
              </a:rPr>
              <a:t>İnsanların yaşadığı fiziksel çevreyi ifade eder ve ev, ulaşım, hijyen, saf su imkânı ve kirliliği içermektedir.</a:t>
            </a:r>
          </a:p>
          <a:p>
            <a:pPr marL="0" indent="0" algn="just">
              <a:buNone/>
            </a:pPr>
            <a:r>
              <a:rPr lang="tr-TR" sz="2800" b="1" dirty="0">
                <a:latin typeface="Times New Roman" panose="02020603050405020304" pitchFamily="18" charset="0"/>
                <a:cs typeface="Times New Roman" panose="02020603050405020304" pitchFamily="18" charset="0"/>
              </a:rPr>
              <a:t>Toplumsal Sağlık: </a:t>
            </a:r>
            <a:r>
              <a:rPr lang="tr-TR" sz="2800" dirty="0">
                <a:latin typeface="Times New Roman" panose="02020603050405020304" pitchFamily="18" charset="0"/>
                <a:cs typeface="Times New Roman" panose="02020603050405020304" pitchFamily="18" charset="0"/>
              </a:rPr>
              <a:t>Sağlık ile bir toplumun nasıl yapılandığı arasındaki bağdır ve barınma, barış, yiyecekler, gelir gibi basit alt yapıları ve toplum içindeki bütünleşme veya bölünmenin derecelerini içerir.</a:t>
            </a:r>
          </a:p>
          <a:p>
            <a:pPr marL="0" indent="0" algn="just">
              <a:buNone/>
            </a:pPr>
            <a:r>
              <a:rPr lang="tr-TR" sz="2800" b="1" dirty="0">
                <a:latin typeface="Times New Roman" panose="02020603050405020304" pitchFamily="18" charset="0"/>
                <a:cs typeface="Times New Roman" panose="02020603050405020304" pitchFamily="18" charset="0"/>
              </a:rPr>
              <a:t>Bireysel sağlık: </a:t>
            </a:r>
            <a:r>
              <a:rPr lang="tr-TR" sz="2800" dirty="0">
                <a:latin typeface="Times New Roman" panose="02020603050405020304" pitchFamily="18" charset="0"/>
                <a:cs typeface="Times New Roman" panose="02020603050405020304" pitchFamily="18" charset="0"/>
              </a:rPr>
              <a:t>Sağlığın bireysel boyutunu ise altı düzeyde ele alırlar.</a:t>
            </a:r>
          </a:p>
          <a:p>
            <a:pPr marL="0" indent="0" algn="just">
              <a:buNone/>
            </a:pPr>
            <a:endParaRPr lang="tr-TR" dirty="0">
              <a:latin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49E6ABC6-899A-4FA1-A72B-D31B89BD197E}"/>
              </a:ext>
            </a:extLst>
          </p:cNvPr>
          <p:cNvSpPr>
            <a:spLocks noGrp="1"/>
          </p:cNvSpPr>
          <p:nvPr>
            <p:ph type="sldNum" sz="quarter" idx="12"/>
          </p:nvPr>
        </p:nvSpPr>
        <p:spPr/>
        <p:txBody>
          <a:bodyPr/>
          <a:lstStyle/>
          <a:p>
            <a:fld id="{B1DEFA8C-F947-479F-BE07-76B6B3F80BF1}" type="slidenum">
              <a:rPr lang="tr-TR" smtClean="0"/>
              <a:pPr/>
              <a:t>7</a:t>
            </a:fld>
            <a:endParaRPr lang="tr-TR"/>
          </a:p>
        </p:txBody>
      </p:sp>
    </p:spTree>
    <p:extLst>
      <p:ext uri="{BB962C8B-B14F-4D97-AF65-F5344CB8AC3E}">
        <p14:creationId xmlns:p14="http://schemas.microsoft.com/office/powerpoint/2010/main" val="35531782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19" y="548680"/>
            <a:ext cx="9743085" cy="5760640"/>
          </a:xfrm>
        </p:spPr>
        <p:txBody>
          <a:bodyPr>
            <a:normAutofit fontScale="77500" lnSpcReduction="20000"/>
          </a:bodyPr>
          <a:lstStyle/>
          <a:p>
            <a:pPr marL="0" indent="0" algn="just">
              <a:buNone/>
            </a:pPr>
            <a:r>
              <a:rPr lang="tr-TR" sz="3600" b="1" dirty="0">
                <a:latin typeface="Times New Roman" panose="02020603050405020304" pitchFamily="18" charset="0"/>
                <a:cs typeface="Times New Roman" panose="02020603050405020304" pitchFamily="18" charset="0"/>
              </a:rPr>
              <a:t>1.	Fiziksel Sağlık: </a:t>
            </a:r>
            <a:r>
              <a:rPr lang="tr-TR" sz="3600" dirty="0">
                <a:latin typeface="Times New Roman" panose="02020603050405020304" pitchFamily="18" charset="0"/>
                <a:cs typeface="Times New Roman" panose="02020603050405020304" pitchFamily="18" charset="0"/>
              </a:rPr>
              <a:t>Vücutla ilgilidir ( </a:t>
            </a:r>
            <a:r>
              <a:rPr lang="tr-TR" sz="3600" dirty="0" err="1">
                <a:latin typeface="Times New Roman" panose="02020603050405020304" pitchFamily="18" charset="0"/>
                <a:cs typeface="Times New Roman" panose="02020603050405020304" pitchFamily="18" charset="0"/>
              </a:rPr>
              <a:t>örn</a:t>
            </a:r>
            <a:r>
              <a:rPr lang="tr-TR" sz="3600" dirty="0">
                <a:latin typeface="Times New Roman" panose="02020603050405020304" pitchFamily="18" charset="0"/>
                <a:cs typeface="Times New Roman" panose="02020603050405020304" pitchFamily="18" charset="0"/>
              </a:rPr>
              <a:t>; </a:t>
            </a:r>
            <a:r>
              <a:rPr lang="tr-TR" sz="3600" dirty="0" err="1">
                <a:latin typeface="Times New Roman" panose="02020603050405020304" pitchFamily="18" charset="0"/>
                <a:cs typeface="Times New Roman" panose="02020603050405020304" pitchFamily="18" charset="0"/>
              </a:rPr>
              <a:t>fitness</a:t>
            </a:r>
            <a:r>
              <a:rPr lang="tr-TR" sz="3600" dirty="0">
                <a:latin typeface="Times New Roman" panose="02020603050405020304" pitchFamily="18" charset="0"/>
                <a:cs typeface="Times New Roman" panose="02020603050405020304" pitchFamily="18" charset="0"/>
              </a:rPr>
              <a:t>-zindelik, hasta olmama) </a:t>
            </a:r>
          </a:p>
          <a:p>
            <a:pPr marL="0" indent="0" algn="just">
              <a:buNone/>
            </a:pPr>
            <a:r>
              <a:rPr lang="tr-TR" sz="3600" b="1" dirty="0">
                <a:latin typeface="Times New Roman" panose="02020603050405020304" pitchFamily="18" charset="0"/>
                <a:cs typeface="Times New Roman" panose="02020603050405020304" pitchFamily="18" charset="0"/>
              </a:rPr>
              <a:t>2. Zihinsel Sağlık</a:t>
            </a:r>
            <a:r>
              <a:rPr lang="tr-TR" sz="3600" dirty="0">
                <a:latin typeface="Times New Roman" panose="02020603050405020304" pitchFamily="18" charset="0"/>
                <a:cs typeface="Times New Roman" panose="02020603050405020304" pitchFamily="18" charset="0"/>
              </a:rPr>
              <a:t>: Olumlu düşünce yapısı ve kişinin kendi değerine inancı (</a:t>
            </a:r>
            <a:r>
              <a:rPr lang="tr-TR" sz="3600" dirty="0" err="1">
                <a:latin typeface="Times New Roman" panose="02020603050405020304" pitchFamily="18" charset="0"/>
                <a:cs typeface="Times New Roman" panose="02020603050405020304" pitchFamily="18" charset="0"/>
              </a:rPr>
              <a:t>örn</a:t>
            </a:r>
            <a:r>
              <a:rPr lang="tr-TR" sz="3600" dirty="0">
                <a:latin typeface="Times New Roman" panose="02020603050405020304" pitchFamily="18" charset="0"/>
                <a:cs typeface="Times New Roman" panose="02020603050405020304" pitchFamily="18" charset="0"/>
              </a:rPr>
              <a:t>; kendini iyi hissetme, sorunlarla başa çıkabilme).</a:t>
            </a:r>
          </a:p>
          <a:p>
            <a:pPr marL="0" indent="0" algn="just">
              <a:buNone/>
            </a:pPr>
            <a:r>
              <a:rPr lang="tr-TR" sz="3600" b="1" dirty="0">
                <a:latin typeface="Times New Roman" panose="02020603050405020304" pitchFamily="18" charset="0"/>
                <a:cs typeface="Times New Roman" panose="02020603050405020304" pitchFamily="18" charset="0"/>
              </a:rPr>
              <a:t>3.	Duygusal Sağlık: </a:t>
            </a:r>
            <a:r>
              <a:rPr lang="tr-TR" sz="3600" dirty="0">
                <a:latin typeface="Times New Roman" panose="02020603050405020304" pitchFamily="18" charset="0"/>
                <a:cs typeface="Times New Roman" panose="02020603050405020304" pitchFamily="18" charset="0"/>
              </a:rPr>
              <a:t>duyguları ifade etme yeteneği ve ilişki kurup, sürdürebilme yeteneği (</a:t>
            </a:r>
            <a:r>
              <a:rPr lang="tr-TR" sz="3600" dirty="0" err="1">
                <a:latin typeface="Times New Roman" panose="02020603050405020304" pitchFamily="18" charset="0"/>
                <a:cs typeface="Times New Roman" panose="02020603050405020304" pitchFamily="18" charset="0"/>
              </a:rPr>
              <a:t>örn</a:t>
            </a:r>
            <a:r>
              <a:rPr lang="tr-TR" sz="3600" dirty="0">
                <a:latin typeface="Times New Roman" panose="02020603050405020304" pitchFamily="18" charset="0"/>
                <a:cs typeface="Times New Roman" panose="02020603050405020304" pitchFamily="18" charset="0"/>
              </a:rPr>
              <a:t>; sevildiğini hissetme).</a:t>
            </a:r>
          </a:p>
          <a:p>
            <a:pPr marL="0" indent="0" algn="just">
              <a:buNone/>
            </a:pPr>
            <a:r>
              <a:rPr lang="tr-TR" sz="3600" dirty="0">
                <a:latin typeface="Times New Roman" panose="02020603050405020304" pitchFamily="18" charset="0"/>
                <a:cs typeface="Times New Roman" panose="02020603050405020304" pitchFamily="18" charset="0"/>
              </a:rPr>
              <a:t>4.	</a:t>
            </a:r>
            <a:r>
              <a:rPr lang="tr-TR" sz="3600" b="1" dirty="0">
                <a:latin typeface="Times New Roman" panose="02020603050405020304" pitchFamily="18" charset="0"/>
                <a:cs typeface="Times New Roman" panose="02020603050405020304" pitchFamily="18" charset="0"/>
              </a:rPr>
              <a:t>Sosyal Sağlık: </a:t>
            </a:r>
            <a:r>
              <a:rPr lang="tr-TR" sz="3600" dirty="0">
                <a:latin typeface="Times New Roman" panose="02020603050405020304" pitchFamily="18" charset="0"/>
                <a:cs typeface="Times New Roman" panose="02020603050405020304" pitchFamily="18" charset="0"/>
              </a:rPr>
              <a:t>Aile ve arkadaşlardan destek görme duygusu (</a:t>
            </a:r>
            <a:r>
              <a:rPr lang="tr-TR" sz="3600" dirty="0" err="1">
                <a:latin typeface="Times New Roman" panose="02020603050405020304" pitchFamily="18" charset="0"/>
                <a:cs typeface="Times New Roman" panose="02020603050405020304" pitchFamily="18" charset="0"/>
              </a:rPr>
              <a:t>öm</a:t>
            </a:r>
            <a:r>
              <a:rPr lang="tr-TR" sz="3600" dirty="0">
                <a:latin typeface="Times New Roman" panose="02020603050405020304" pitchFamily="18" charset="0"/>
                <a:cs typeface="Times New Roman" panose="02020603050405020304" pitchFamily="18" charset="0"/>
              </a:rPr>
              <a:t>; konuşacak arkadaşların olması, diğer insanlarla aktivitede bulunmak).</a:t>
            </a:r>
          </a:p>
          <a:p>
            <a:pPr marL="0" indent="0" algn="just">
              <a:buNone/>
            </a:pPr>
            <a:r>
              <a:rPr lang="tr-TR" sz="3600" dirty="0">
                <a:latin typeface="Times New Roman" panose="02020603050405020304" pitchFamily="18" charset="0"/>
                <a:cs typeface="Times New Roman" panose="02020603050405020304" pitchFamily="18" charset="0"/>
              </a:rPr>
              <a:t>5.	</a:t>
            </a:r>
            <a:r>
              <a:rPr lang="tr-TR" sz="3600" b="1" dirty="0">
                <a:latin typeface="Times New Roman" panose="02020603050405020304" pitchFamily="18" charset="0"/>
                <a:cs typeface="Times New Roman" panose="02020603050405020304" pitchFamily="18" charset="0"/>
              </a:rPr>
              <a:t>Ruhsal Sağlık</a:t>
            </a:r>
            <a:r>
              <a:rPr lang="tr-TR" sz="3600" dirty="0">
                <a:latin typeface="Times New Roman" panose="02020603050405020304" pitchFamily="18" charset="0"/>
                <a:cs typeface="Times New Roman" panose="02020603050405020304" pitchFamily="18" charset="0"/>
              </a:rPr>
              <a:t>: Ahlaki ve/veya dini prensipleri ya da inançları uygulamaya koyma ve kabul etme yetisi.</a:t>
            </a:r>
          </a:p>
          <a:p>
            <a:pPr marL="0" indent="0" algn="just">
              <a:buNone/>
            </a:pPr>
            <a:r>
              <a:rPr lang="tr-TR" sz="3600" dirty="0">
                <a:latin typeface="Times New Roman" panose="02020603050405020304" pitchFamily="18" charset="0"/>
                <a:cs typeface="Times New Roman" panose="02020603050405020304" pitchFamily="18" charset="0"/>
              </a:rPr>
              <a:t>6.	</a:t>
            </a:r>
            <a:r>
              <a:rPr lang="tr-TR" sz="3600" b="1" dirty="0">
                <a:latin typeface="Times New Roman" panose="02020603050405020304" pitchFamily="18" charset="0"/>
                <a:cs typeface="Times New Roman" panose="02020603050405020304" pitchFamily="18" charset="0"/>
              </a:rPr>
              <a:t>Cinsel Sağlık</a:t>
            </a:r>
            <a:r>
              <a:rPr lang="tr-TR" sz="3600" dirty="0">
                <a:latin typeface="Times New Roman" panose="02020603050405020304" pitchFamily="18" charset="0"/>
                <a:cs typeface="Times New Roman" panose="02020603050405020304" pitchFamily="18" charset="0"/>
              </a:rPr>
              <a:t>: Kişinin cinselliğini tatmin edici biçimde ifade etmeyi başarma yetisi ve bunu kabul etmesi.</a:t>
            </a:r>
          </a:p>
          <a:p>
            <a:pPr marL="0" indent="0" algn="just">
              <a:buNone/>
            </a:pPr>
            <a:endParaRPr lang="tr-TR" sz="3600" dirty="0">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8</a:t>
            </a:fld>
            <a:endParaRPr lang="tr-TR" dirty="0"/>
          </a:p>
        </p:txBody>
      </p:sp>
      <p:sp>
        <p:nvSpPr>
          <p:cNvPr id="5" name="3 Slayt Numarası Yer Tutucusu"/>
          <p:cNvSpPr txBox="1">
            <a:spLocks/>
          </p:cNvSpPr>
          <p:nvPr/>
        </p:nvSpPr>
        <p:spPr>
          <a:xfrm>
            <a:off x="8882082" y="5586412"/>
            <a:ext cx="588054" cy="357188"/>
          </a:xfrm>
          <a:prstGeom prst="rect">
            <a:avLst/>
          </a:prstGeom>
        </p:spPr>
        <p:txBody>
          <a:bodyPr anchor="b"/>
          <a:lstStyle/>
          <a:p>
            <a:pPr algn="ctr" defTabSz="685800">
              <a:defRPr/>
            </a:pPr>
            <a:endParaRPr lang="tr-TR"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br>
              <a:rPr lang="tr-TR" sz="2400" dirty="0">
                <a:latin typeface="Calibri" panose="020F0502020204030204" pitchFamily="34" charset="0"/>
                <a:ea typeface="Times New Roman" panose="02020603050405020304" pitchFamily="18" charset="0"/>
                <a:cs typeface="Times New Roman" panose="02020603050405020304" pitchFamily="18" charset="0"/>
              </a:rPr>
            </a:br>
            <a:endParaRPr lang="tr-TR" dirty="0"/>
          </a:p>
        </p:txBody>
      </p:sp>
      <p:sp>
        <p:nvSpPr>
          <p:cNvPr id="3" name="2 İçerik Yer Tutucusu"/>
          <p:cNvSpPr>
            <a:spLocks noGrp="1"/>
          </p:cNvSpPr>
          <p:nvPr>
            <p:ph idx="1"/>
          </p:nvPr>
        </p:nvSpPr>
        <p:spPr>
          <a:xfrm>
            <a:off x="1775520" y="624110"/>
            <a:ext cx="9729092" cy="5685210"/>
          </a:xfrm>
        </p:spPr>
        <p:txBody>
          <a:bodyPr>
            <a:normAutofit fontScale="85000" lnSpcReduction="20000"/>
          </a:bodyPr>
          <a:lstStyle/>
          <a:p>
            <a:pPr marL="800100" lvl="1" indent="-457200" algn="just">
              <a:lnSpc>
                <a:spcPct val="120000"/>
              </a:lnSpc>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İnsanların kendi sağlıklarını nasıl algıladıkları ve tanımladıkları sosyolojik açıdan oldukça anlamlıdır. Sağlık ve hastalığa yüklenen anlam toplumdan topluma farklılık göstermektedir. </a:t>
            </a:r>
          </a:p>
          <a:p>
            <a:pPr marL="800100" lvl="1" indent="-457200" algn="just">
              <a:lnSpc>
                <a:spcPct val="120000"/>
              </a:lnSpc>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Yapılan çalışmalar, bazen bir toplumda, ileri derecede hasta olan birinin dahi sağlıklı olarak kabul edilebileceği gibi bazen de hasta olmayanlara bile hasta denilebileceğini ortaya koymaktadır. </a:t>
            </a:r>
          </a:p>
          <a:p>
            <a:pPr marL="800100" lvl="1" indent="-457200" algn="just">
              <a:lnSpc>
                <a:spcPct val="120000"/>
              </a:lnSpc>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Sağlık, bazılarına göre hastalığın olmaması hali olabildiği gibi, güçlülük ve zayıflık olarak da algılanabilmektedir. Bunların dışında bireylerin bir kısmı sağlığı işlevsel olarak tam olma, günlük işlerinin üstesinden gelebilme ve zindelik olarak da değerlendirmektedir.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9</a:t>
            </a:fld>
            <a:endParaRPr lang="tr-TR" dirty="0"/>
          </a:p>
        </p:txBody>
      </p:sp>
      <p:sp>
        <p:nvSpPr>
          <p:cNvPr id="5" name="3 Slayt Numarası Yer Tutucusu"/>
          <p:cNvSpPr txBox="1">
            <a:spLocks/>
          </p:cNvSpPr>
          <p:nvPr/>
        </p:nvSpPr>
        <p:spPr>
          <a:xfrm>
            <a:off x="8882082" y="5586412"/>
            <a:ext cx="588054"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15502478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1312</TotalTime>
  <Words>1154</Words>
  <Application>Microsoft Office PowerPoint</Application>
  <PresentationFormat>Geniş ekran</PresentationFormat>
  <Paragraphs>63</Paragraphs>
  <Slides>14</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14</vt:i4>
      </vt:variant>
    </vt:vector>
  </HeadingPairs>
  <TitlesOfParts>
    <vt:vector size="21" baseType="lpstr">
      <vt:lpstr>Arial</vt:lpstr>
      <vt:lpstr>Calibri</vt:lpstr>
      <vt:lpstr>Century Gothic</vt:lpstr>
      <vt:lpstr>Times New Roman</vt:lpstr>
      <vt:lpstr>Wingdings</vt:lpstr>
      <vt:lpstr>Wingdings 3</vt:lpstr>
      <vt:lpstr>Duman</vt:lpstr>
      <vt:lpstr> ANKARA ÜNİVERSİTESİ SAĞLIK BİLİMLERİ FAKÜLTESİ ÇOCUK GELİŞİMİ BÖLÜMÜ </vt:lpstr>
      <vt:lpstr>SAĞLIK –HASTALIK TEMEL KAVRAMLAR</vt:lpstr>
      <vt:lpstr>PowerPoint Sunusu</vt:lpstr>
      <vt:lpstr>PowerPoint Sunusu</vt:lpstr>
      <vt:lpstr>PowerPoint Sunusu</vt:lpstr>
      <vt:lpstr> </vt:lpstr>
      <vt:lpstr>PowerPoint Sunusu</vt:lpstr>
      <vt:lpstr>PowerPoint Sunusu</vt:lpstr>
      <vt:lpstr> </vt:lpstr>
      <vt:lpstr> </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CİNSEL ŞİDDET MAĞDURLARINA SOSYAL HİZMET YAKLAŞIMI</dc:title>
  <dc:creator>hkn</dc:creator>
  <cp:lastModifiedBy>SATI KAPISIZ</cp:lastModifiedBy>
  <cp:revision>113</cp:revision>
  <dcterms:created xsi:type="dcterms:W3CDTF">2019-12-10T17:31:29Z</dcterms:created>
  <dcterms:modified xsi:type="dcterms:W3CDTF">2021-11-05T13:24:45Z</dcterms:modified>
</cp:coreProperties>
</file>