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4" r:id="rId2"/>
    <p:sldId id="280" r:id="rId3"/>
    <p:sldId id="281" r:id="rId4"/>
    <p:sldId id="285" r:id="rId5"/>
    <p:sldId id="278" r:id="rId6"/>
    <p:sldId id="282" r:id="rId7"/>
    <p:sldId id="283" r:id="rId8"/>
    <p:sldId id="279" r:id="rId9"/>
    <p:sldId id="28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2698678" y="1552906"/>
            <a:ext cx="8233025" cy="1200329"/>
          </a:xfrm>
          <a:prstGeom prst="rect">
            <a:avLst/>
          </a:prstGeom>
        </p:spPr>
        <p:txBody>
          <a:bodyPr wrap="square">
            <a:spAutoFit/>
          </a:bodyPr>
          <a:lstStyle/>
          <a:p>
            <a:r>
              <a:rPr lang="tr-TR" dirty="0"/>
              <a:t>Kar =TÜD- TM =TÜD- TDM- TSM</a:t>
            </a:r>
          </a:p>
          <a:p>
            <a:r>
              <a:rPr lang="tr-TR" dirty="0" smtClean="0"/>
              <a:t>Kar </a:t>
            </a:r>
            <a:r>
              <a:rPr lang="tr-TR" dirty="0"/>
              <a:t>= </a:t>
            </a:r>
            <a:r>
              <a:rPr lang="tr-TR" dirty="0" err="1"/>
              <a:t>Fy</a:t>
            </a:r>
            <a:r>
              <a:rPr lang="tr-TR" dirty="0"/>
              <a:t>*f(x)-</a:t>
            </a:r>
            <a:r>
              <a:rPr lang="tr-TR" dirty="0" err="1"/>
              <a:t>Fx</a:t>
            </a:r>
            <a:r>
              <a:rPr lang="tr-TR" dirty="0"/>
              <a:t>*X-TSM</a:t>
            </a:r>
          </a:p>
          <a:p>
            <a:r>
              <a:rPr lang="tr-TR" dirty="0" err="1" smtClean="0"/>
              <a:t>dKar</a:t>
            </a:r>
            <a:r>
              <a:rPr lang="tr-TR" dirty="0" smtClean="0"/>
              <a:t>/</a:t>
            </a:r>
            <a:r>
              <a:rPr lang="tr-TR" dirty="0" err="1" smtClean="0"/>
              <a:t>dX</a:t>
            </a:r>
            <a:r>
              <a:rPr lang="tr-TR" dirty="0" smtClean="0"/>
              <a:t> </a:t>
            </a:r>
            <a:r>
              <a:rPr lang="tr-TR" dirty="0"/>
              <a:t>=</a:t>
            </a:r>
            <a:r>
              <a:rPr lang="tr-TR" dirty="0" err="1"/>
              <a:t>Fy</a:t>
            </a:r>
            <a:r>
              <a:rPr lang="tr-TR" dirty="0"/>
              <a:t>*(</a:t>
            </a:r>
            <a:r>
              <a:rPr lang="tr-TR" dirty="0" err="1"/>
              <a:t>dYIdX</a:t>
            </a:r>
            <a:r>
              <a:rPr lang="tr-TR" dirty="0"/>
              <a:t>)-</a:t>
            </a:r>
            <a:r>
              <a:rPr lang="tr-TR" dirty="0" err="1"/>
              <a:t>Fx</a:t>
            </a:r>
            <a:r>
              <a:rPr lang="tr-TR" dirty="0"/>
              <a:t> =0</a:t>
            </a:r>
          </a:p>
          <a:p>
            <a:r>
              <a:rPr lang="tr-TR" dirty="0" err="1" smtClean="0"/>
              <a:t>dY</a:t>
            </a:r>
            <a:r>
              <a:rPr lang="tr-TR" dirty="0" smtClean="0"/>
              <a:t>/</a:t>
            </a:r>
            <a:r>
              <a:rPr lang="tr-TR" dirty="0" err="1" smtClean="0"/>
              <a:t>dX</a:t>
            </a:r>
            <a:r>
              <a:rPr lang="tr-TR" dirty="0" smtClean="0"/>
              <a:t>=</a:t>
            </a:r>
            <a:r>
              <a:rPr lang="tr-TR" dirty="0" err="1" smtClean="0"/>
              <a:t>Fy.MÜ</a:t>
            </a:r>
            <a:r>
              <a:rPr lang="tr-TR" dirty="0" smtClean="0"/>
              <a:t>=</a:t>
            </a:r>
            <a:r>
              <a:rPr lang="tr-TR" dirty="0" err="1" smtClean="0"/>
              <a:t>Fx</a:t>
            </a:r>
            <a:endParaRPr lang="tr-TR" dirty="0"/>
          </a:p>
        </p:txBody>
      </p:sp>
      <p:sp>
        <p:nvSpPr>
          <p:cNvPr id="4" name="Dikdörtgen 3"/>
          <p:cNvSpPr/>
          <p:nvPr/>
        </p:nvSpPr>
        <p:spPr>
          <a:xfrm>
            <a:off x="5294228" y="2783325"/>
            <a:ext cx="1204176" cy="369332"/>
          </a:xfrm>
          <a:prstGeom prst="rect">
            <a:avLst/>
          </a:prstGeom>
        </p:spPr>
        <p:txBody>
          <a:bodyPr wrap="none">
            <a:spAutoFit/>
          </a:bodyPr>
          <a:lstStyle/>
          <a:p>
            <a:r>
              <a:rPr lang="tr-TR" dirty="0"/>
              <a:t>MÜ=</a:t>
            </a:r>
            <a:r>
              <a:rPr lang="tr-TR" dirty="0" err="1"/>
              <a:t>Fx</a:t>
            </a:r>
            <a:r>
              <a:rPr lang="tr-TR" dirty="0"/>
              <a:t>/</a:t>
            </a:r>
            <a:r>
              <a:rPr lang="tr-TR" dirty="0" err="1"/>
              <a:t>Fy</a:t>
            </a:r>
            <a:endParaRPr lang="tr-TR" dirty="0"/>
          </a:p>
        </p:txBody>
      </p:sp>
    </p:spTree>
    <p:extLst>
      <p:ext uri="{BB962C8B-B14F-4D97-AF65-F5344CB8AC3E}">
        <p14:creationId xmlns:p14="http://schemas.microsoft.com/office/powerpoint/2010/main" val="1755127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833936" y="1552906"/>
            <a:ext cx="9328935" cy="4247317"/>
          </a:xfrm>
          <a:prstGeom prst="rect">
            <a:avLst/>
          </a:prstGeom>
        </p:spPr>
        <p:txBody>
          <a:bodyPr wrap="square">
            <a:spAutoFit/>
          </a:bodyPr>
          <a:lstStyle/>
          <a:p>
            <a:r>
              <a:rPr lang="tr-TR" dirty="0"/>
              <a:t>Kar=</a:t>
            </a:r>
            <a:r>
              <a:rPr lang="tr-TR" dirty="0" err="1"/>
              <a:t>Fy</a:t>
            </a:r>
            <a:r>
              <a:rPr lang="tr-TR" dirty="0"/>
              <a:t> *y -s, *X-TSM</a:t>
            </a:r>
          </a:p>
          <a:p>
            <a:r>
              <a:rPr lang="tr-TR" dirty="0"/>
              <a:t>Toplam girdi miktarı ters üretim fonksiyonu ile verilmektedir. Bu durumda ürün açısından yazılan kar eşitliği aşağıdaki şekli alacaktır:</a:t>
            </a:r>
          </a:p>
          <a:p>
            <a:r>
              <a:rPr lang="tr-TR" dirty="0"/>
              <a:t>Kar=</a:t>
            </a:r>
            <a:r>
              <a:rPr lang="tr-TR" dirty="0" err="1"/>
              <a:t>Fy</a:t>
            </a:r>
            <a:r>
              <a:rPr lang="tr-TR" dirty="0"/>
              <a:t>*Y-</a:t>
            </a:r>
            <a:r>
              <a:rPr lang="tr-TR" dirty="0" err="1"/>
              <a:t>Px</a:t>
            </a:r>
            <a:r>
              <a:rPr lang="tr-TR" dirty="0"/>
              <a:t>*f-1(Y)-TSM</a:t>
            </a:r>
          </a:p>
          <a:p>
            <a:r>
              <a:rPr lang="tr-TR" dirty="0" smtClean="0"/>
              <a:t>Karın </a:t>
            </a:r>
            <a:r>
              <a:rPr lang="tr-TR" dirty="0"/>
              <a:t>Y'ye göre türevinin sıfıra eşitlenmesi yüksek karı sağlayan ürün miktarını verecektir:</a:t>
            </a:r>
          </a:p>
          <a:p>
            <a:r>
              <a:rPr lang="tr-TR" dirty="0" err="1"/>
              <a:t>dKar</a:t>
            </a:r>
            <a:r>
              <a:rPr lang="tr-TR" dirty="0"/>
              <a:t>/</a:t>
            </a:r>
            <a:r>
              <a:rPr lang="tr-TR" dirty="0" err="1"/>
              <a:t>dY</a:t>
            </a:r>
            <a:r>
              <a:rPr lang="tr-TR" dirty="0"/>
              <a:t> =</a:t>
            </a:r>
            <a:r>
              <a:rPr lang="tr-TR" dirty="0" err="1"/>
              <a:t>Fy-Fx</a:t>
            </a:r>
            <a:r>
              <a:rPr lang="tr-TR" dirty="0"/>
              <a:t>*</a:t>
            </a:r>
            <a:r>
              <a:rPr lang="tr-TR" dirty="0" err="1"/>
              <a:t>dX</a:t>
            </a:r>
            <a:r>
              <a:rPr lang="tr-TR" dirty="0"/>
              <a:t>/</a:t>
            </a:r>
            <a:r>
              <a:rPr lang="tr-TR" dirty="0" err="1"/>
              <a:t>dY</a:t>
            </a:r>
            <a:r>
              <a:rPr lang="tr-TR" dirty="0"/>
              <a:t> =0 dx/</a:t>
            </a:r>
            <a:r>
              <a:rPr lang="tr-TR" dirty="0" err="1"/>
              <a:t>dy</a:t>
            </a:r>
            <a:r>
              <a:rPr lang="tr-TR" dirty="0"/>
              <a:t> ters üretim fonksiyonunun türevi anlamına </a:t>
            </a:r>
            <a:r>
              <a:rPr lang="tr-TR" dirty="0" err="1" smtClean="0"/>
              <a:t>gelmektedir.Üretirnin</a:t>
            </a:r>
            <a:r>
              <a:rPr lang="tr-TR" dirty="0" smtClean="0"/>
              <a:t> </a:t>
            </a:r>
            <a:r>
              <a:rPr lang="tr-TR" dirty="0"/>
              <a:t>1. ve 2. aşamasında dx/</a:t>
            </a:r>
            <a:r>
              <a:rPr lang="tr-TR" dirty="0" err="1"/>
              <a:t>dy</a:t>
            </a:r>
            <a:r>
              <a:rPr lang="tr-TR" dirty="0"/>
              <a:t> marjinal ürünün tersidir. Bu ~urumda aşağıdaki eşitlik elde edilir:</a:t>
            </a:r>
          </a:p>
          <a:p>
            <a:r>
              <a:rPr lang="tr-TR" dirty="0" err="1"/>
              <a:t>dKar</a:t>
            </a:r>
            <a:r>
              <a:rPr lang="tr-TR" dirty="0"/>
              <a:t>/</a:t>
            </a:r>
            <a:r>
              <a:rPr lang="tr-TR" dirty="0" err="1"/>
              <a:t>dY</a:t>
            </a:r>
            <a:r>
              <a:rPr lang="tr-TR" dirty="0"/>
              <a:t> =</a:t>
            </a:r>
            <a:r>
              <a:rPr lang="tr-TR" dirty="0" err="1"/>
              <a:t>Fy-Fx</a:t>
            </a:r>
            <a:r>
              <a:rPr lang="tr-TR" dirty="0"/>
              <a:t>/MÜ =0</a:t>
            </a:r>
          </a:p>
          <a:p>
            <a:r>
              <a:rPr lang="tr-TR" dirty="0" err="1"/>
              <a:t>Fx</a:t>
            </a:r>
            <a:r>
              <a:rPr lang="tr-TR" dirty="0"/>
              <a:t>/MÜ oranı marjinal masrafları gösterdiğinden eşitlik</a:t>
            </a:r>
          </a:p>
          <a:p>
            <a:r>
              <a:rPr lang="tr-TR" dirty="0"/>
              <a:t>şeklini alır. Buradan kar maksimizasyonu koşulunun </a:t>
            </a:r>
            <a:r>
              <a:rPr lang="tr-TR" dirty="0" err="1"/>
              <a:t>Fy</a:t>
            </a:r>
            <a:r>
              <a:rPr lang="tr-TR" dirty="0"/>
              <a:t>=MM olması gerektiği ortaya çıkar.</a:t>
            </a:r>
          </a:p>
          <a:p>
            <a:r>
              <a:rPr lang="tr-TR" dirty="0"/>
              <a:t>benzer bir sonuç şu yolla da elde edilebilir:</a:t>
            </a:r>
          </a:p>
          <a:p>
            <a:r>
              <a:rPr lang="tr-TR" dirty="0"/>
              <a:t>Kar =TO-TM </a:t>
            </a:r>
            <a:r>
              <a:rPr lang="tr-TR" dirty="0" err="1"/>
              <a:t>dKar</a:t>
            </a:r>
            <a:r>
              <a:rPr lang="tr-TR" dirty="0"/>
              <a:t>/</a:t>
            </a:r>
            <a:r>
              <a:rPr lang="tr-TR" dirty="0" err="1"/>
              <a:t>dY</a:t>
            </a:r>
            <a:r>
              <a:rPr lang="tr-TR" dirty="0"/>
              <a:t> =</a:t>
            </a:r>
            <a:r>
              <a:rPr lang="tr-TR" dirty="0" err="1"/>
              <a:t>dTG</a:t>
            </a:r>
            <a:r>
              <a:rPr lang="tr-TR" dirty="0"/>
              <a:t>/</a:t>
            </a:r>
            <a:r>
              <a:rPr lang="tr-TR" dirty="0" err="1"/>
              <a:t>Dy-dTM</a:t>
            </a:r>
            <a:r>
              <a:rPr lang="tr-TR" dirty="0"/>
              <a:t>/</a:t>
            </a:r>
            <a:r>
              <a:rPr lang="tr-TR" dirty="0" err="1"/>
              <a:t>dY</a:t>
            </a:r>
            <a:endParaRPr lang="tr-TR" dirty="0"/>
          </a:p>
          <a:p>
            <a:r>
              <a:rPr lang="tr-TR" dirty="0"/>
              <a:t>Toplam gelirin ürüne göre türevi marjinal gelir, toplam masrafın ürüne göre türevi marjinal masraf olduğundan ve kar maksimizasyonu için kar eşitliğinin türevinin sıfıra eşitlenmesi gerektiğinden</a:t>
            </a:r>
          </a:p>
          <a:p>
            <a:r>
              <a:rPr lang="tr-TR" dirty="0"/>
              <a:t>MG=MM</a:t>
            </a:r>
          </a:p>
        </p:txBody>
      </p:sp>
    </p:spTree>
    <p:extLst>
      <p:ext uri="{BB962C8B-B14F-4D97-AF65-F5344CB8AC3E}">
        <p14:creationId xmlns:p14="http://schemas.microsoft.com/office/powerpoint/2010/main" val="171694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2739775" y="1853194"/>
            <a:ext cx="6096000" cy="1754326"/>
          </a:xfrm>
          <a:prstGeom prst="rect">
            <a:avLst/>
          </a:prstGeom>
        </p:spPr>
        <p:txBody>
          <a:bodyPr>
            <a:spAutoFit/>
          </a:bodyPr>
          <a:lstStyle/>
          <a:p>
            <a:r>
              <a:rPr lang="tr-TR" dirty="0"/>
              <a:t>Tarımsal </a:t>
            </a:r>
            <a:r>
              <a:rPr lang="tr-TR" dirty="0" smtClean="0"/>
              <a:t>İşletmenin Girdi </a:t>
            </a:r>
            <a:r>
              <a:rPr lang="tr-TR" dirty="0"/>
              <a:t>Talebi </a:t>
            </a:r>
            <a:r>
              <a:rPr lang="tr-TR" dirty="0" smtClean="0"/>
              <a:t>ve Ürün </a:t>
            </a:r>
            <a:r>
              <a:rPr lang="tr-TR" dirty="0"/>
              <a:t>Arzı</a:t>
            </a:r>
          </a:p>
          <a:p>
            <a:r>
              <a:rPr lang="tr-TR" dirty="0" smtClean="0"/>
              <a:t>Dolaylı </a:t>
            </a:r>
            <a:r>
              <a:rPr lang="tr-TR" dirty="0"/>
              <a:t>Girdi Talebi</a:t>
            </a:r>
          </a:p>
          <a:p>
            <a:r>
              <a:rPr lang="tr-TR" dirty="0"/>
              <a:t>Talep fonksiyonunun son şeklini belirleyen nihai tüketicidir. Bu nedenle tüketici-talep ilişkilerine birincil talep adı verilmektedir. Dolaylı (türev) talep deyimi </a:t>
            </a:r>
            <a:r>
              <a:rPr lang="tr-TR" dirty="0" smtClean="0"/>
              <a:t>ise</a:t>
            </a:r>
            <a:r>
              <a:rPr lang="tr-TR" dirty="0"/>
              <a:t>,</a:t>
            </a:r>
            <a:r>
              <a:rPr lang="tr-TR" dirty="0" smtClean="0"/>
              <a:t> diğer </a:t>
            </a:r>
            <a:r>
              <a:rPr lang="tr-TR" dirty="0"/>
              <a:t>ürünlere olan talepten </a:t>
            </a:r>
            <a:r>
              <a:rPr lang="tr-TR" dirty="0" smtClean="0"/>
              <a:t>türetilen </a:t>
            </a:r>
            <a:r>
              <a:rPr lang="tr-TR" dirty="0"/>
              <a:t>talep anlamına gelmektedir </a:t>
            </a:r>
          </a:p>
        </p:txBody>
      </p:sp>
    </p:spTree>
    <p:extLst>
      <p:ext uri="{BB962C8B-B14F-4D97-AF65-F5344CB8AC3E}">
        <p14:creationId xmlns:p14="http://schemas.microsoft.com/office/powerpoint/2010/main" val="1180295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smtClean="0">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1018309" y="1552906"/>
            <a:ext cx="9445336" cy="4982976"/>
          </a:xfrm>
          <a:prstGeom prst="rect">
            <a:avLst/>
          </a:prstGeom>
        </p:spPr>
      </p:pic>
    </p:spTree>
    <p:extLst>
      <p:ext uri="{BB962C8B-B14F-4D97-AF65-F5344CB8AC3E}">
        <p14:creationId xmlns:p14="http://schemas.microsoft.com/office/powerpoint/2010/main" val="2563044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pic>
        <p:nvPicPr>
          <p:cNvPr id="8" name="Resim 7"/>
          <p:cNvPicPr>
            <a:picLocks noChangeAspect="1"/>
          </p:cNvPicPr>
          <p:nvPr/>
        </p:nvPicPr>
        <p:blipFill>
          <a:blip r:embed="rId2"/>
          <a:stretch>
            <a:fillRect/>
          </a:stretch>
        </p:blipFill>
        <p:spPr>
          <a:xfrm>
            <a:off x="1456542" y="1479479"/>
            <a:ext cx="9278916" cy="4665524"/>
          </a:xfrm>
          <a:prstGeom prst="rect">
            <a:avLst/>
          </a:prstGeom>
        </p:spPr>
      </p:pic>
    </p:spTree>
    <p:extLst>
      <p:ext uri="{BB962C8B-B14F-4D97-AF65-F5344CB8AC3E}">
        <p14:creationId xmlns:p14="http://schemas.microsoft.com/office/powerpoint/2010/main" val="47457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839074" y="1582341"/>
            <a:ext cx="7304926" cy="2308324"/>
          </a:xfrm>
          <a:prstGeom prst="rect">
            <a:avLst/>
          </a:prstGeom>
        </p:spPr>
        <p:txBody>
          <a:bodyPr wrap="square">
            <a:spAutoFit/>
          </a:bodyPr>
          <a:lstStyle/>
          <a:p>
            <a:r>
              <a:rPr lang="tr-TR" dirty="0"/>
              <a:t>kar maksimizasyonu için talep edeceği girdi miktarı aşağıdaki eşitlikle gösterilmektedir:</a:t>
            </a:r>
          </a:p>
          <a:p>
            <a:r>
              <a:rPr lang="tr-TR" dirty="0"/>
              <a:t>Elimizde bir üretim fonksiyonu bulunduğunda bundan marjinal ürün fonksiyonu elde edilebilir ve değişik PX/</a:t>
            </a:r>
            <a:r>
              <a:rPr lang="tr-TR" dirty="0" err="1"/>
              <a:t>Py</a:t>
            </a:r>
            <a:r>
              <a:rPr lang="tr-TR" dirty="0"/>
              <a:t> oranları durumunda talep edilecek girdi miktarları belirlenerek bir grafiğe işlenebilir. Elde çizelge şeklinde bir girdi-ürün ilişkisinin bulunması durumunda ise yine değişik </a:t>
            </a:r>
            <a:r>
              <a:rPr lang="tr-TR" dirty="0" err="1"/>
              <a:t>Fx</a:t>
            </a:r>
            <a:r>
              <a:rPr lang="tr-TR" dirty="0"/>
              <a:t>/</a:t>
            </a:r>
            <a:r>
              <a:rPr lang="tr-TR" dirty="0" err="1"/>
              <a:t>Fy</a:t>
            </a:r>
            <a:r>
              <a:rPr lang="tr-TR" dirty="0"/>
              <a:t> oranlarında talep edilecek girdi miktarları bulunabilir.</a:t>
            </a:r>
          </a:p>
          <a:p>
            <a:r>
              <a:rPr lang="tr-TR" dirty="0" smtClean="0"/>
              <a:t>MÜ-</a:t>
            </a:r>
            <a:r>
              <a:rPr lang="tr-TR" dirty="0" err="1" smtClean="0"/>
              <a:t>Fx</a:t>
            </a:r>
            <a:r>
              <a:rPr lang="tr-TR" dirty="0" smtClean="0"/>
              <a:t>/</a:t>
            </a:r>
            <a:r>
              <a:rPr lang="tr-TR" dirty="0" err="1" smtClean="0"/>
              <a:t>Fy</a:t>
            </a:r>
            <a:r>
              <a:rPr lang="tr-TR" dirty="0" smtClean="0"/>
              <a:t>=O</a:t>
            </a:r>
            <a:endParaRPr lang="tr-TR" dirty="0"/>
          </a:p>
        </p:txBody>
      </p:sp>
    </p:spTree>
    <p:extLst>
      <p:ext uri="{BB962C8B-B14F-4D97-AF65-F5344CB8AC3E}">
        <p14:creationId xmlns:p14="http://schemas.microsoft.com/office/powerpoint/2010/main" val="330061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smtClean="0">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3048000" y="1859340"/>
            <a:ext cx="8171380" cy="2031325"/>
          </a:xfrm>
          <a:prstGeom prst="rect">
            <a:avLst/>
          </a:prstGeom>
        </p:spPr>
        <p:txBody>
          <a:bodyPr wrap="square">
            <a:spAutoFit/>
          </a:bodyPr>
          <a:lstStyle/>
          <a:p>
            <a:pPr algn="just"/>
            <a:r>
              <a:rPr lang="tr-TR" dirty="0"/>
              <a:t> İşletmenin Arz Fonksiyonu</a:t>
            </a:r>
          </a:p>
          <a:p>
            <a:pPr algn="just"/>
            <a:r>
              <a:rPr lang="tr-TR" dirty="0"/>
              <a:t>Karını maksimize etmek isteyen bir çiftçi marjinal geliri marjinal masrafına eşit oluncaya kadar girdi kullanımını arttıracaktır. İşletmenin tam rekabet piyasasında faaliyet gösterdiği varsayıldığında çiftçinin marjinal </a:t>
            </a:r>
            <a:r>
              <a:rPr lang="tr-TR" dirty="0" smtClean="0"/>
              <a:t>geliri </a:t>
            </a:r>
            <a:r>
              <a:rPr lang="tr-TR" dirty="0"/>
              <a:t>ürününün piyasadaki sabit fiyatı olacaktır. Marjinal masraf eğrisinin ortalama</a:t>
            </a:r>
          </a:p>
          <a:p>
            <a:pPr algn="just"/>
            <a:r>
              <a:rPr lang="tr-TR" dirty="0" smtClean="0"/>
              <a:t>değişken </a:t>
            </a:r>
            <a:r>
              <a:rPr lang="tr-TR" dirty="0"/>
              <a:t>masraf eğrisi üzerinde kalan kısmı farklı ürün fiyat düzeylerinde oluşacak olan kar maksimizasyonu noktalarını içerecektir.</a:t>
            </a:r>
          </a:p>
        </p:txBody>
      </p:sp>
    </p:spTree>
    <p:extLst>
      <p:ext uri="{BB962C8B-B14F-4D97-AF65-F5344CB8AC3E}">
        <p14:creationId xmlns:p14="http://schemas.microsoft.com/office/powerpoint/2010/main" val="3463267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err="1">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883226" y="1643865"/>
            <a:ext cx="9653155" cy="4653026"/>
          </a:xfrm>
          <a:prstGeom prst="rect">
            <a:avLst/>
          </a:prstGeom>
        </p:spPr>
      </p:pic>
    </p:spTree>
    <p:extLst>
      <p:ext uri="{BB962C8B-B14F-4D97-AF65-F5344CB8AC3E}">
        <p14:creationId xmlns:p14="http://schemas.microsoft.com/office/powerpoint/2010/main" val="1216582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a:bodyPr>
          <a:lstStyle/>
          <a:p>
            <a:pPr algn="ctr"/>
            <a:r>
              <a:rPr lang="tr-TR" dirty="0">
                <a:latin typeface="Arial" panose="020B0604020202020204" pitchFamily="34" charset="0"/>
                <a:cs typeface="Arial" panose="020B0604020202020204" pitchFamily="34" charset="0"/>
              </a:rPr>
              <a:t>FAKTÖR - ÜRÜN </a:t>
            </a:r>
            <a:r>
              <a:rPr lang="tr-TR" dirty="0" smtClean="0">
                <a:latin typeface="Arial" panose="020B0604020202020204" pitchFamily="34" charset="0"/>
                <a:cs typeface="Arial" panose="020B0604020202020204" pitchFamily="34" charset="0"/>
              </a:rPr>
              <a:t>Analizi</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3048000" y="1859340"/>
            <a:ext cx="8171380" cy="369332"/>
          </a:xfrm>
          <a:prstGeom prst="rect">
            <a:avLst/>
          </a:prstGeom>
        </p:spPr>
        <p:txBody>
          <a:bodyPr wrap="square">
            <a:spAutoFit/>
          </a:bodyPr>
          <a:lstStyle/>
          <a:p>
            <a:pPr algn="just"/>
            <a:r>
              <a:rPr lang="tr-TR" dirty="0"/>
              <a:t> </a:t>
            </a:r>
          </a:p>
        </p:txBody>
      </p:sp>
      <p:sp>
        <p:nvSpPr>
          <p:cNvPr id="4" name="Dikdörtgen 3"/>
          <p:cNvSpPr/>
          <p:nvPr/>
        </p:nvSpPr>
        <p:spPr>
          <a:xfrm>
            <a:off x="1335640" y="1552906"/>
            <a:ext cx="10315254" cy="3139321"/>
          </a:xfrm>
          <a:prstGeom prst="rect">
            <a:avLst/>
          </a:prstGeom>
        </p:spPr>
        <p:txBody>
          <a:bodyPr wrap="square">
            <a:spAutoFit/>
          </a:bodyPr>
          <a:lstStyle/>
          <a:p>
            <a:pPr algn="just"/>
            <a:r>
              <a:rPr lang="tr-TR" dirty="0"/>
              <a:t>Girdilerin </a:t>
            </a:r>
            <a:r>
              <a:rPr lang="tr-TR" dirty="0" smtClean="0"/>
              <a:t>Gölge Fiyatı</a:t>
            </a:r>
            <a:endParaRPr lang="tr-TR" dirty="0"/>
          </a:p>
          <a:p>
            <a:pPr algn="just"/>
            <a:r>
              <a:rPr lang="tr-TR" dirty="0"/>
              <a:t>Üretim fonksiyonunun şekline ve girdi/ürün fiyatlarına bağlı olarak üretim sürecinde birbiri ardına gelen ilave girdi birimlerinin çiftçi için taşıdığı anlam farklı olmaktadır. Kar maksimizasyonu açısından ilave son girdi, ürün değerlerinde kendi masraflarını karşılayacak kadar ürün artışı sağlamalıdır. Kar maksimizasyonu MÜD=MGM noktasında gerçekleşmektedir. Bu nedenle MÜD/MGM oranı önem taşımaktadır. Bu oranın sıfır olması demek</a:t>
            </a:r>
          </a:p>
          <a:p>
            <a:pPr algn="just"/>
            <a:r>
              <a:rPr lang="tr-TR" dirty="0" smtClean="0"/>
              <a:t>üretimde </a:t>
            </a:r>
            <a:r>
              <a:rPr lang="tr-TR" dirty="0"/>
              <a:t>ikinci aşama ile üçüncü aşamanın sınır çizgisinde bulunulduğu anlamına gelir. Bunun anlamı marjinal ürün değerinin (MÜD) sıfıra eşit olduğudur. MÜD IMGM &gt; 1 ise MÜD&gt; MGM demektir. Bu durumda girdi kullanımını arttırarak hala ek kar sağlamak olanağı bulunmaktadır. MÜD/MGM oranının 1'den küçük olması ise üretime ilave edilen son birimin sağladığı katkının kendi masrafını bile karşılayamadığı anlamına gelir. MÜD/MGM oranının negatif olması ise üretimin üçüncü aşaması içerisinde bir noktada üretim yapıldığı anlamına gelir.</a:t>
            </a:r>
          </a:p>
        </p:txBody>
      </p:sp>
    </p:spTree>
    <p:extLst>
      <p:ext uri="{BB962C8B-B14F-4D97-AF65-F5344CB8AC3E}">
        <p14:creationId xmlns:p14="http://schemas.microsoft.com/office/powerpoint/2010/main" val="56524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216</TotalTime>
  <Words>502</Words>
  <Application>Microsoft Office PowerPoint</Application>
  <PresentationFormat>Geniş ekran</PresentationFormat>
  <Paragraphs>39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Trebuchet MS</vt:lpstr>
      <vt:lpstr>Tw Cen MT</vt:lpstr>
      <vt:lpstr>Devre</vt:lpstr>
      <vt:lpstr>FAKTÖR - ÜRÜN ANALİzİ</vt:lpstr>
      <vt:lpstr>FAKTÖR - ÜRÜN ANALİzİ</vt:lpstr>
      <vt:lpstr>FAKTÖR - ÜRÜN ANALİzİ</vt:lpstr>
      <vt:lpstr>FAKTÖR - ÜRÜN Analizi</vt:lpstr>
      <vt:lpstr>FAKTÖR - ÜRÜN ANALİzİ</vt:lpstr>
      <vt:lpstr>FAKTÖR - ÜRÜN ANALİzİ</vt:lpstr>
      <vt:lpstr>FAKTÖR - ÜRÜN Analizi</vt:lpstr>
      <vt:lpstr>FAKTÖR - ÜRÜN ANALİzİ</vt:lpstr>
      <vt:lpstr>FAKTÖR - ÜRÜN Analizi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89</cp:revision>
  <dcterms:created xsi:type="dcterms:W3CDTF">2018-11-16T06:39:51Z</dcterms:created>
  <dcterms:modified xsi:type="dcterms:W3CDTF">2018-11-22T08:28:51Z</dcterms:modified>
</cp:coreProperties>
</file>