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  <a:srgbClr val="FF0000"/>
    <a:srgbClr val="000000"/>
    <a:srgbClr val="FFFF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28600"/>
            <a:ext cx="6858000" cy="838200"/>
          </a:xfrm>
        </p:spPr>
        <p:txBody>
          <a:bodyPr/>
          <a:lstStyle>
            <a:lvl1pPr>
              <a:defRPr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5334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77000"/>
            <a:ext cx="2133600" cy="381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381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381000"/>
          </a:xfrm>
        </p:spPr>
        <p:txBody>
          <a:bodyPr/>
          <a:lstStyle>
            <a:lvl1pPr>
              <a:defRPr/>
            </a:lvl1pPr>
          </a:lstStyle>
          <a:p>
            <a:fld id="{F2DCEEB2-63B0-4576-9280-B5AA5AA74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E703F-F2BC-4259-9BCE-EC710007F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38913" y="152400"/>
            <a:ext cx="2000250" cy="6172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152400"/>
            <a:ext cx="5853113" cy="6172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F15D75-7AE4-4FB5-8822-82DD1F89DA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6CBD7-6AB6-4329-ADB9-5725F3973E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2A7AE-0440-4A1F-B74E-CF7B79FE9D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33400" y="1371600"/>
            <a:ext cx="3925888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11688" y="1371600"/>
            <a:ext cx="3927475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9AE724-B5DA-49DC-AFA9-2954A4361E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4AB654-AA3B-498A-9D6A-CD6428D0E1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9CAC7-0196-440E-822A-1A65CA29CE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8F83D1-92DB-4FAA-8CBD-8BCB96550A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D74BC-0F38-4CBE-980F-2A1485AB51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DB1649-E1B3-4BF9-9B69-F61BF826C1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152400"/>
            <a:ext cx="7162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371600"/>
            <a:ext cx="8005763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770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9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324600" y="6477000"/>
            <a:ext cx="2209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1828824B-BE15-48D8-A9C8-634E3FB87C0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Tarım Hukuku</a:t>
            </a:r>
            <a:endParaRPr lang="tr-TR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 smtClean="0"/>
              <a:t>3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79512" y="1641375"/>
            <a:ext cx="8568952" cy="437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2. İkincil Ölçütler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Toprağın İşlenmesinin Yoğunluğu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Üretimin brüt değerine göre ; çok yaygın, yaygın, yoğun, çok yoğun işletmeler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İşletmecinin İşletmeye Ayırdığı Zaman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Tam zamanlı çalışma, kısmen çalışma, 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rasgele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çalışma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Karar Alma Biçimleri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Bir kişi ya da aile bireyleri, kurul kararı, yönetici vb.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Karar her zaman üretim araçlarının sahipleri ya da onlarla birlikte işleri uygulayanlar tarafından alınır.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Başka Ölçütler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Sulu tarım, kuru tarım.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395536" y="2136338"/>
            <a:ext cx="828092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3. Üretim Araçlarının Mülkiyet Durumuna Göre Tarımsal İşletme Tipleri</a:t>
            </a: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hangingPunct="0"/>
            <a:endParaRPr kumimoji="0" lang="tr-TR" b="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lvl="0" eaLnBrk="0" hangingPunct="0"/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Özel mülkiyette bulunanlar</a:t>
            </a: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hangingPunct="0"/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Bireyler(Zati, kiracılık, ortakçılık, kapitalist)</a:t>
            </a: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hangingPunct="0"/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Kollektif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(kooperatif)</a:t>
            </a: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hangingPunct="0"/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Kamu mülkiyetinde bulunanlar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(devlet, vakıf)</a:t>
            </a: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hangingPunct="0"/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07504" y="1157669"/>
            <a:ext cx="864096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İşletme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Üretim faaliyetinde bulunan ve gereksinimlerin giderilmesi işine doğrudan ya da dolaylı olarak katılan ekonomik birim.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Tarımsal işletme(ekonomik açıdan)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Gerçek ya da tüzel kişinin saptadığı amaçlara ulaşmak için uyguladığı üretim biçiminin içinde yer aldığı ekonomik birim.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Tarımsal işletme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Toprak yapı araç gereç hayvan ve öteki sermaye öğelerinden oluşan, tarımsal alanda üretimde bulunan ve belirli bir büyüklüğü olan ekonomik bir bütündür.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Toprak ve Tarım Reformu Yasası 7.maddeye göre Tarımsal İşletme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Çiftçilik yapılması için gerekli toprak bina tesis alet makine bitkisel ve hayvansal üretim araçlarından bir ya da birkaçı ile işgücünün birlikte kullanıldığı üretim birimidir.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107504" y="1213745"/>
            <a:ext cx="9036496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</a:tabLst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Tarımsal İşletmenin Öğeleri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  <a:tab pos="457200" algn="l"/>
              </a:tabLst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Sermaye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</a:tabLst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a. Toprak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</a:tabLst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Tarımsal işletmeye bağlı olarak kazanç sağlamak ve üretimde bulunmak amacıyla işletiliyorsa ya da tarımsal işletme tarafından kullanılıyorsa ve bu bağlılık nedeniyle tarımsal işletmenin ekonomik değerini artırıyorsa tarımsal işletmenin kapsamına girer.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</a:tabLst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b. Binalar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</a:tabLst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Binalarla işletme arasında bir amaç bağı bulunmalıdır.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</a:tabLst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c. Başka yapılar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</a:tabLst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Yol, kaldırım, köprü, dayanak duvarları, merdivenler, teraslar, sulama kanalları, drenaj kanalları, kuyular, çeşme, su yalakları, duvar ve çitler vb.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</a:tabLst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d. Taşınır mallar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</a:tabLst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Tarımsal işletmenin sermayesi kapsamına giren taşınır nesneler. 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makinalar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, araç ve gereçler, elde edilen ürünler, hayvanlar, taşıtlar, gübre, stoklar vb.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</a:tabLst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e. Bitki sermayesi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</a:tabLst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Tarımı yapılan ve toprağa bağlı olan bitkiler.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79512" y="1103385"/>
            <a:ext cx="878497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2. Tarımsal Alanda Üretimde Bulunmak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Tarımsal işletmenin tarımsallık niteliğini, işletmenin asıl mesleği çiftçilik olan kimseler tarafından, gelir sağlamak amacıyla ve tarımsal üretimde bulunmak üzere işletilmesi belirler.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Çiftçilik, Çiftçi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Toprakta ekim dikim bakım ve yetiştirme yollarıyla bitki hayvan ya da hayvan ürünleri </a:t>
            </a:r>
            <a:r>
              <a:rPr kumimoji="0" lang="tr-T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üretimi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nde bulunmaya ya da bu ürünlerin yetiştiricileri tarafından </a:t>
            </a:r>
            <a:r>
              <a:rPr kumimoji="0" lang="tr-T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işlenip değerlendirilmesi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ne çiftçilik ve bu işleri </a:t>
            </a:r>
            <a:r>
              <a:rPr kumimoji="0" lang="tr-T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sürekli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olarak yapanlara çiftçi denir(Çiftçiyi Topraklandırma Yasası)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Ekim dikim bakım üretme yetiştirme ve ıslah yollarıyla ya da doğrudan doğruya doğadan yararlanarak bitki orman ve hayvan ürünlerinin elde edilmesine ve bu ürünlerin yetiştiricileri tarafından işlenip değerlendirilmesine </a:t>
            </a:r>
            <a:r>
              <a:rPr kumimoji="0" lang="tr-T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korunma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ve </a:t>
            </a:r>
            <a:r>
              <a:rPr kumimoji="0" lang="tr-T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pazarlama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sına çiftçilik denir. Bu faaliyetleri </a:t>
            </a:r>
            <a:r>
              <a:rPr kumimoji="0" lang="tr-T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mal sahibi kiracı yarıcı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ya da </a:t>
            </a:r>
            <a:r>
              <a:rPr kumimoji="0" lang="tr-T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ortakçı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olarak sürekli ya da </a:t>
            </a:r>
            <a:r>
              <a:rPr kumimoji="0" lang="tr-T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en az bir ekim ya da yetiştirme dönemi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yapanlara çiftçi denir(Ziraat Odaları ve Ziraat Odaları Birliği Yasası).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23528" y="1693632"/>
            <a:ext cx="871296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Toprak üzerinde </a:t>
            </a:r>
            <a:r>
              <a:rPr kumimoji="0" lang="tr-T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geçinme amacı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ile bitki ya da hayvan yetiştirilmesine ya da bunların ürünlerinin elde edilmesine değerlendirilmesine çiftçilik denir. Çiftçilik işlerini </a:t>
            </a:r>
            <a:r>
              <a:rPr kumimoji="0" lang="tr-T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bedeni ve fikri güçlerini kısmen ya da tamamen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katarak </a:t>
            </a:r>
            <a:r>
              <a:rPr kumimoji="0" lang="tr-T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doğrudan doğruya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yapan ve asıl geçim kaynağını bu işlerden sağlayanlara çiftçi denir(Toprak ve Tarım Reformu Yasası).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Çiftçi: Geçimini, bedeni ve fikri güçlerini kısmen veya tamamen katarak, tarımdan sağlayanlara denir(Sulama Alanlarında Arazi Düzenlemesine Dair Tarım Reformu Yasası</a:t>
            </a: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467544" y="1505804"/>
            <a:ext cx="8352928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3.Belirli Bir Büyüklükte Olmak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Çiftçi ve ailesi bireylerinin geçimini sağlayabilecek ve onlara iş alanı bulabilecek büyüklükte olmalıdır.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Ölçütler:  Toprak genişliği, hayvan varlığı, işgücü miktarı, sermaye miktarı, üretim girdilerinin kombinasyonu, üretim değeri, satış değeri, tarımsal gelir…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En az işletme büyüklüğü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İklim, toprak niteliği, sulama ve pazar olanakları, işletme örgütlenmesi, işletmenin 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entansif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ya da </a:t>
            </a:r>
            <a:r>
              <a:rPr kumimoji="0" 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ekstansif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çalışma düzeyine göre değişir.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827584" y="848601"/>
            <a:ext cx="5256584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TARIMDA İŞLETME TİPLERİ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1.  Geçimlik Ticari ve Sanayi İşletmeler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Geçimlik İşletmeler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İşletme amacı; ailenin geçimi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İşletme genişliği ve üretim değeri; küçük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Toprağa bağlılık; sıkı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Üretim tekniği; ilkel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İşletme yönetimi; kişisel ya da ailece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Ekonomik ortam; az gelişmiş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Sermayenin önemi; az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Ticari ilişkiler; zayıf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Ulusal çapta tarımsal aktif nüfusun genel aktif nüfusa oranı; % 40-70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51520" y="1985744"/>
            <a:ext cx="6768752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Ticari İşletmeler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İşletme amacı; ailenin geçimi ve parasal gelir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İşletme genişliği ve üretim değeri; değişken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Toprağa bağlılık; geçimlik işletmelerdeki derecede sıkı değil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Üretim tekniği; az ya da çok mekanize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İşletme yönetimi; değişken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Ekonomik ortam; gelişmiş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Sermayenin önemi; belirli bir önem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Ticari ilişkiler; belirli bir önem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Ulusal çapta tarımsal aktif nüfusun genel aktif nüfusa oranı; % 10-50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79512" y="1972694"/>
            <a:ext cx="8964488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Arial" pitchFamily="34" charset="0"/>
                <a:ea typeface="Times New Roman" pitchFamily="18" charset="0"/>
              </a:rPr>
              <a:t>Sanayi İşletmeler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İşletme amacı; yüksek bir parasal gelir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İşletme genişliği ve üretim değeri; yüksek, üretimin hemen hemen %100 ü satış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Toprağa bağlılık; sıkı ya da hiç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Üretim tekniği; tamamen mekanize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İşletme yönetimi; değişken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Ekonomik ortam; endüstrileşmiş ülkeler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Sermayenin önemi; çok yüksek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Ticari ilişkiler; çok gelişmiş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Ulusal çapta tarımsal aktif nüfusun genel aktif nüfusa oranı; % 10 u geçmez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rowthconcept _0409 print">
  <a:themeElements>
    <a:clrScheme name="Ofis Teması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Ofis Teması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is Teması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is Teması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is Teması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is Teması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is Teması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is Teması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is Teması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growthconcept _0409 print</Template>
  <TotalTime>24</TotalTime>
  <Words>814</Words>
  <Application>Microsoft Office PowerPoint</Application>
  <PresentationFormat>Ekran Gösterisi (4:3)</PresentationFormat>
  <Paragraphs>96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growthconcept _0409 print</vt:lpstr>
      <vt:lpstr>Tarım Hukuku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Tarım Hukuku</dc:title>
  <dc:creator>sema</dc:creator>
  <cp:lastModifiedBy>Sema</cp:lastModifiedBy>
  <cp:revision>4</cp:revision>
  <dcterms:created xsi:type="dcterms:W3CDTF">2012-02-27T17:16:59Z</dcterms:created>
  <dcterms:modified xsi:type="dcterms:W3CDTF">2017-03-28T10:09:11Z</dcterms:modified>
</cp:coreProperties>
</file>