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EF6FB6A-8B55-42D4-B8EF-CE2C5A674B8A}"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B86C464-4EC3-4596-85A2-577837FDA35A}" type="slidenum">
              <a:rPr lang="tr-TR" smtClean="0"/>
              <a:t>‹#›</a:t>
            </a:fld>
            <a:endParaRPr lang="tr-TR"/>
          </a:p>
        </p:txBody>
      </p:sp>
    </p:spTree>
    <p:extLst>
      <p:ext uri="{BB962C8B-B14F-4D97-AF65-F5344CB8AC3E}">
        <p14:creationId xmlns:p14="http://schemas.microsoft.com/office/powerpoint/2010/main" val="3828889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EF6FB6A-8B55-42D4-B8EF-CE2C5A674B8A}"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B86C464-4EC3-4596-85A2-577837FDA35A}" type="slidenum">
              <a:rPr lang="tr-TR" smtClean="0"/>
              <a:t>‹#›</a:t>
            </a:fld>
            <a:endParaRPr lang="tr-TR"/>
          </a:p>
        </p:txBody>
      </p:sp>
    </p:spTree>
    <p:extLst>
      <p:ext uri="{BB962C8B-B14F-4D97-AF65-F5344CB8AC3E}">
        <p14:creationId xmlns:p14="http://schemas.microsoft.com/office/powerpoint/2010/main" val="3314067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EF6FB6A-8B55-42D4-B8EF-CE2C5A674B8A}"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B86C464-4EC3-4596-85A2-577837FDA35A}" type="slidenum">
              <a:rPr lang="tr-TR" smtClean="0"/>
              <a:t>‹#›</a:t>
            </a:fld>
            <a:endParaRPr lang="tr-TR"/>
          </a:p>
        </p:txBody>
      </p:sp>
    </p:spTree>
    <p:extLst>
      <p:ext uri="{BB962C8B-B14F-4D97-AF65-F5344CB8AC3E}">
        <p14:creationId xmlns:p14="http://schemas.microsoft.com/office/powerpoint/2010/main" val="3552772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EF6FB6A-8B55-42D4-B8EF-CE2C5A674B8A}"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B86C464-4EC3-4596-85A2-577837FDA35A}" type="slidenum">
              <a:rPr lang="tr-TR" smtClean="0"/>
              <a:t>‹#›</a:t>
            </a:fld>
            <a:endParaRPr lang="tr-TR"/>
          </a:p>
        </p:txBody>
      </p:sp>
    </p:spTree>
    <p:extLst>
      <p:ext uri="{BB962C8B-B14F-4D97-AF65-F5344CB8AC3E}">
        <p14:creationId xmlns:p14="http://schemas.microsoft.com/office/powerpoint/2010/main" val="3771696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EF6FB6A-8B55-42D4-B8EF-CE2C5A674B8A}"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B86C464-4EC3-4596-85A2-577837FDA35A}" type="slidenum">
              <a:rPr lang="tr-TR" smtClean="0"/>
              <a:t>‹#›</a:t>
            </a:fld>
            <a:endParaRPr lang="tr-TR"/>
          </a:p>
        </p:txBody>
      </p:sp>
    </p:spTree>
    <p:extLst>
      <p:ext uri="{BB962C8B-B14F-4D97-AF65-F5344CB8AC3E}">
        <p14:creationId xmlns:p14="http://schemas.microsoft.com/office/powerpoint/2010/main" val="3360257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EF6FB6A-8B55-42D4-B8EF-CE2C5A674B8A}"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B86C464-4EC3-4596-85A2-577837FDA35A}" type="slidenum">
              <a:rPr lang="tr-TR" smtClean="0"/>
              <a:t>‹#›</a:t>
            </a:fld>
            <a:endParaRPr lang="tr-TR"/>
          </a:p>
        </p:txBody>
      </p:sp>
    </p:spTree>
    <p:extLst>
      <p:ext uri="{BB962C8B-B14F-4D97-AF65-F5344CB8AC3E}">
        <p14:creationId xmlns:p14="http://schemas.microsoft.com/office/powerpoint/2010/main" val="1924641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EF6FB6A-8B55-42D4-B8EF-CE2C5A674B8A}" type="datetimeFigureOut">
              <a:rPr lang="tr-TR" smtClean="0"/>
              <a:t>27.05.2019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B86C464-4EC3-4596-85A2-577837FDA35A}" type="slidenum">
              <a:rPr lang="tr-TR" smtClean="0"/>
              <a:t>‹#›</a:t>
            </a:fld>
            <a:endParaRPr lang="tr-TR"/>
          </a:p>
        </p:txBody>
      </p:sp>
    </p:spTree>
    <p:extLst>
      <p:ext uri="{BB962C8B-B14F-4D97-AF65-F5344CB8AC3E}">
        <p14:creationId xmlns:p14="http://schemas.microsoft.com/office/powerpoint/2010/main" val="1670224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EF6FB6A-8B55-42D4-B8EF-CE2C5A674B8A}" type="datetimeFigureOut">
              <a:rPr lang="tr-TR" smtClean="0"/>
              <a:t>27.05.2019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B86C464-4EC3-4596-85A2-577837FDA35A}" type="slidenum">
              <a:rPr lang="tr-TR" smtClean="0"/>
              <a:t>‹#›</a:t>
            </a:fld>
            <a:endParaRPr lang="tr-TR"/>
          </a:p>
        </p:txBody>
      </p:sp>
    </p:spTree>
    <p:extLst>
      <p:ext uri="{BB962C8B-B14F-4D97-AF65-F5344CB8AC3E}">
        <p14:creationId xmlns:p14="http://schemas.microsoft.com/office/powerpoint/2010/main" val="1492135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EF6FB6A-8B55-42D4-B8EF-CE2C5A674B8A}" type="datetimeFigureOut">
              <a:rPr lang="tr-TR" smtClean="0"/>
              <a:t>27.05.2019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B86C464-4EC3-4596-85A2-577837FDA35A}" type="slidenum">
              <a:rPr lang="tr-TR" smtClean="0"/>
              <a:t>‹#›</a:t>
            </a:fld>
            <a:endParaRPr lang="tr-TR"/>
          </a:p>
        </p:txBody>
      </p:sp>
    </p:spTree>
    <p:extLst>
      <p:ext uri="{BB962C8B-B14F-4D97-AF65-F5344CB8AC3E}">
        <p14:creationId xmlns:p14="http://schemas.microsoft.com/office/powerpoint/2010/main" val="54756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EF6FB6A-8B55-42D4-B8EF-CE2C5A674B8A}"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B86C464-4EC3-4596-85A2-577837FDA35A}" type="slidenum">
              <a:rPr lang="tr-TR" smtClean="0"/>
              <a:t>‹#›</a:t>
            </a:fld>
            <a:endParaRPr lang="tr-TR"/>
          </a:p>
        </p:txBody>
      </p:sp>
    </p:spTree>
    <p:extLst>
      <p:ext uri="{BB962C8B-B14F-4D97-AF65-F5344CB8AC3E}">
        <p14:creationId xmlns:p14="http://schemas.microsoft.com/office/powerpoint/2010/main" val="2288832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EF6FB6A-8B55-42D4-B8EF-CE2C5A674B8A}"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B86C464-4EC3-4596-85A2-577837FDA35A}" type="slidenum">
              <a:rPr lang="tr-TR" smtClean="0"/>
              <a:t>‹#›</a:t>
            </a:fld>
            <a:endParaRPr lang="tr-TR"/>
          </a:p>
        </p:txBody>
      </p:sp>
    </p:spTree>
    <p:extLst>
      <p:ext uri="{BB962C8B-B14F-4D97-AF65-F5344CB8AC3E}">
        <p14:creationId xmlns:p14="http://schemas.microsoft.com/office/powerpoint/2010/main" val="4075728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F6FB6A-8B55-42D4-B8EF-CE2C5A674B8A}" type="datetimeFigureOut">
              <a:rPr lang="tr-TR" smtClean="0"/>
              <a:t>27.05.2019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86C464-4EC3-4596-85A2-577837FDA35A}" type="slidenum">
              <a:rPr lang="tr-TR" smtClean="0"/>
              <a:t>‹#›</a:t>
            </a:fld>
            <a:endParaRPr lang="tr-TR"/>
          </a:p>
        </p:txBody>
      </p:sp>
    </p:spTree>
    <p:extLst>
      <p:ext uri="{BB962C8B-B14F-4D97-AF65-F5344CB8AC3E}">
        <p14:creationId xmlns:p14="http://schemas.microsoft.com/office/powerpoint/2010/main" val="30566901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104405" y="2220686"/>
            <a:ext cx="9527969" cy="4438403"/>
          </a:xfrm>
        </p:spPr>
        <p:txBody>
          <a:bodyPr/>
          <a:lstStyle/>
          <a:p>
            <a:r>
              <a:rPr lang="tr-TR" dirty="0" smtClean="0"/>
              <a:t>Sözlükte “bir yere inmek, konmak, yerleşmek” anlamına gelen </a:t>
            </a:r>
            <a:r>
              <a:rPr lang="tr-TR" dirty="0" err="1" smtClean="0"/>
              <a:t>hall</a:t>
            </a:r>
            <a:r>
              <a:rPr lang="tr-TR" dirty="0" smtClean="0"/>
              <a:t> (halel ve hulûl) kökünden türetilmiş bir mekân ismi olan mahalle kelimesi devamlı veya geçici olarak ikamet etmek için kurulan küçük yerleşim birimlerini ifade eder. Mahalle küçük değişikliklerle diğer İslâm ülkelerinde de aynı anlamda kullanılmıştır.</a:t>
            </a:r>
            <a:endParaRPr lang="tr-TR" dirty="0"/>
          </a:p>
        </p:txBody>
      </p:sp>
    </p:spTree>
    <p:extLst>
      <p:ext uri="{BB962C8B-B14F-4D97-AF65-F5344CB8AC3E}">
        <p14:creationId xmlns:p14="http://schemas.microsoft.com/office/powerpoint/2010/main" val="3629964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lnSpc>
                <a:spcPct val="150000"/>
              </a:lnSpc>
            </a:pPr>
            <a:r>
              <a:rPr lang="tr-TR" dirty="0" smtClean="0"/>
              <a:t>İslâm tarihi kaynaklarında, Mekke’deki ilk yerleşmenin Hz. Peygamber’in dedelerinden </a:t>
            </a:r>
            <a:r>
              <a:rPr lang="tr-TR" dirty="0" err="1" smtClean="0"/>
              <a:t>Kusay</a:t>
            </a:r>
            <a:r>
              <a:rPr lang="tr-TR" dirty="0" smtClean="0"/>
              <a:t> b. </a:t>
            </a:r>
            <a:r>
              <a:rPr lang="tr-TR" dirty="0" err="1" smtClean="0"/>
              <a:t>Kilâb</a:t>
            </a:r>
            <a:r>
              <a:rPr lang="tr-TR" dirty="0" smtClean="0"/>
              <a:t> tarafından Kâbe çevresinde gerçekleştirildiği ve şehirde </a:t>
            </a:r>
            <a:r>
              <a:rPr lang="tr-TR" dirty="0" err="1" smtClean="0"/>
              <a:t>Kureyşü’l-bitâh</a:t>
            </a:r>
            <a:r>
              <a:rPr lang="tr-TR" dirty="0" smtClean="0"/>
              <a:t> ve </a:t>
            </a:r>
            <a:r>
              <a:rPr lang="tr-TR" dirty="0" err="1" smtClean="0"/>
              <a:t>Kureyşü’z-zevâhir</a:t>
            </a:r>
            <a:r>
              <a:rPr lang="tr-TR" dirty="0" smtClean="0"/>
              <a:t> adlı iki mahallenin kurulduğu kaydedilir </a:t>
            </a:r>
            <a:endParaRPr lang="tr-TR" dirty="0"/>
          </a:p>
        </p:txBody>
      </p:sp>
    </p:spTree>
    <p:extLst>
      <p:ext uri="{BB962C8B-B14F-4D97-AF65-F5344CB8AC3E}">
        <p14:creationId xmlns:p14="http://schemas.microsoft.com/office/powerpoint/2010/main" val="269871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a:bodyPr>
          <a:lstStyle/>
          <a:p>
            <a:pPr algn="just">
              <a:lnSpc>
                <a:spcPct val="150000"/>
              </a:lnSpc>
            </a:pPr>
            <a:r>
              <a:rPr lang="tr-TR" dirty="0" smtClean="0"/>
              <a:t>İlk İslâm fetihlerinin ardından fethedilen yerlerde kurulan yeni şehirlerde bir kabileye veya kabileler topluluğuna tahsis edilen mahalleler için </a:t>
            </a:r>
            <a:r>
              <a:rPr lang="tr-TR" dirty="0" err="1" smtClean="0"/>
              <a:t>hıtta</a:t>
            </a:r>
            <a:r>
              <a:rPr lang="tr-TR" dirty="0" smtClean="0"/>
              <a:t> ve çoğulu olan </a:t>
            </a:r>
            <a:r>
              <a:rPr lang="tr-TR" dirty="0" err="1" smtClean="0"/>
              <a:t>hıtat</a:t>
            </a:r>
            <a:r>
              <a:rPr lang="tr-TR" dirty="0" smtClean="0"/>
              <a:t> kelimeleri kullanılmaya başlandı (bk. HITAT). Başlangıçta askerî amaçlarla kurulan, zaman içerisinde birer dinî, siyasî ve kültürel merkez haline gelen Basra, </a:t>
            </a:r>
            <a:r>
              <a:rPr lang="tr-TR" dirty="0" err="1" smtClean="0"/>
              <a:t>Kûfe</a:t>
            </a:r>
            <a:r>
              <a:rPr lang="tr-TR" dirty="0" smtClean="0"/>
              <a:t>, </a:t>
            </a:r>
            <a:r>
              <a:rPr lang="tr-TR" dirty="0" err="1" smtClean="0"/>
              <a:t>Fustat</a:t>
            </a:r>
            <a:r>
              <a:rPr lang="tr-TR" dirty="0" smtClean="0"/>
              <a:t> ve </a:t>
            </a:r>
            <a:r>
              <a:rPr lang="tr-TR" dirty="0" err="1" smtClean="0"/>
              <a:t>Kayrevan</a:t>
            </a:r>
            <a:r>
              <a:rPr lang="tr-TR" dirty="0" smtClean="0"/>
              <a:t> gibi şehirlerde mahalleler bu şehirlerin ortak unsurları olan cami, </a:t>
            </a:r>
            <a:r>
              <a:rPr lang="tr-TR" dirty="0" err="1" smtClean="0"/>
              <a:t>dârülimâre</a:t>
            </a:r>
            <a:r>
              <a:rPr lang="tr-TR" dirty="0" smtClean="0"/>
              <a:t> ve çarşı ekseninde kabile esasına göre birbirinden ayrı birimler halinde düzenlendi. </a:t>
            </a:r>
            <a:endParaRPr lang="tr-TR" dirty="0"/>
          </a:p>
        </p:txBody>
      </p:sp>
    </p:spTree>
    <p:extLst>
      <p:ext uri="{BB962C8B-B14F-4D97-AF65-F5344CB8AC3E}">
        <p14:creationId xmlns:p14="http://schemas.microsoft.com/office/powerpoint/2010/main" val="2528775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lnSpc>
                <a:spcPct val="150000"/>
              </a:lnSpc>
            </a:pPr>
            <a:r>
              <a:rPr lang="tr-TR" dirty="0" err="1" smtClean="0"/>
              <a:t>Emevîler</a:t>
            </a:r>
            <a:r>
              <a:rPr lang="tr-TR" dirty="0" smtClean="0"/>
              <a:t> döneminden itibaren </a:t>
            </a:r>
            <a:r>
              <a:rPr lang="tr-TR" dirty="0" err="1" smtClean="0"/>
              <a:t>mescid</a:t>
            </a:r>
            <a:r>
              <a:rPr lang="tr-TR" dirty="0" smtClean="0"/>
              <a:t> ve mezarlık mahallenin diğer öğeleri olarak ortaya çıktı. </a:t>
            </a:r>
            <a:r>
              <a:rPr lang="tr-TR" dirty="0" err="1" smtClean="0"/>
              <a:t>Vâsıt’ı</a:t>
            </a:r>
            <a:r>
              <a:rPr lang="tr-TR" dirty="0" smtClean="0"/>
              <a:t> Dicle nehrinin iki yakasında kurarak dört mahalleye ayıran </a:t>
            </a:r>
            <a:r>
              <a:rPr lang="tr-TR" dirty="0" err="1" smtClean="0"/>
              <a:t>Haccâc</a:t>
            </a:r>
            <a:r>
              <a:rPr lang="tr-TR" dirty="0" smtClean="0"/>
              <a:t>, şehrin batı yakasındaki mahallelere Arap olmayanların yerleşmesine izin vermedi. Doğu yakasındaki mahallelere ise Buhara ve </a:t>
            </a:r>
            <a:r>
              <a:rPr lang="tr-TR" dirty="0" err="1" smtClean="0"/>
              <a:t>Mâverâünnehir</a:t>
            </a:r>
            <a:r>
              <a:rPr lang="tr-TR" dirty="0" smtClean="0"/>
              <a:t> tarafından getirttiği unsurları yerleştirdi</a:t>
            </a:r>
            <a:endParaRPr lang="tr-TR" dirty="0"/>
          </a:p>
        </p:txBody>
      </p:sp>
    </p:spTree>
    <p:extLst>
      <p:ext uri="{BB962C8B-B14F-4D97-AF65-F5344CB8AC3E}">
        <p14:creationId xmlns:p14="http://schemas.microsoft.com/office/powerpoint/2010/main" val="1991813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algn="just">
              <a:lnSpc>
                <a:spcPct val="150000"/>
              </a:lnSpc>
            </a:pPr>
            <a:r>
              <a:rPr lang="tr-TR" dirty="0" err="1" smtClean="0"/>
              <a:t>Abbâsîler</a:t>
            </a:r>
            <a:r>
              <a:rPr lang="tr-TR" dirty="0" smtClean="0"/>
              <a:t> devrinde kurulan </a:t>
            </a:r>
            <a:r>
              <a:rPr lang="tr-TR" dirty="0" err="1" smtClean="0"/>
              <a:t>Sâmerrâ’da</a:t>
            </a:r>
            <a:r>
              <a:rPr lang="tr-TR" dirty="0" smtClean="0"/>
              <a:t>, Türkler ile </a:t>
            </a:r>
            <a:r>
              <a:rPr lang="tr-TR" dirty="0" err="1" smtClean="0"/>
              <a:t>Ferganalılar</a:t>
            </a:r>
            <a:r>
              <a:rPr lang="tr-TR" dirty="0" smtClean="0"/>
              <a:t> birbirinden ayrı ve uzak mahallelere yerleştirilmiştir. Bazı şehirlerde kabilelere ayrılan bölümlerin arasında zamanla sokaklar teşekkül etti, bunlar hem geçit alanı hem de mahalleleri birbirinden ayıran öğeler haline geldi. İlk kurulan İslâm şehirlerinde kabilelerin şehrin farklı yerlerine yerleştirilmesi mahalleye fiziksel ve toplumsal bir birim niteliği kazandırmıştır. </a:t>
            </a:r>
            <a:r>
              <a:rPr lang="tr-TR" dirty="0" err="1" smtClean="0"/>
              <a:t>İbn</a:t>
            </a:r>
            <a:r>
              <a:rPr lang="tr-TR" dirty="0" smtClean="0"/>
              <a:t> </a:t>
            </a:r>
            <a:r>
              <a:rPr lang="tr-TR" dirty="0" err="1" smtClean="0"/>
              <a:t>Kesîr</a:t>
            </a:r>
            <a:r>
              <a:rPr lang="tr-TR" dirty="0" smtClean="0"/>
              <a:t>, bu dönemde mahallenin burada yaşayan insanlara bir yere bağlı olma hissini verdiğine ve </a:t>
            </a:r>
            <a:r>
              <a:rPr lang="tr-TR" dirty="0" err="1" smtClean="0"/>
              <a:t>bazan</a:t>
            </a:r>
            <a:r>
              <a:rPr lang="tr-TR" dirty="0" smtClean="0"/>
              <a:t> insanların mahalleye </a:t>
            </a:r>
            <a:r>
              <a:rPr lang="tr-TR" dirty="0" err="1" smtClean="0"/>
              <a:t>nisbet</a:t>
            </a:r>
            <a:r>
              <a:rPr lang="tr-TR" dirty="0" smtClean="0"/>
              <a:t> edildiğine işaret eder. </a:t>
            </a:r>
          </a:p>
        </p:txBody>
      </p:sp>
    </p:spTree>
    <p:extLst>
      <p:ext uri="{BB962C8B-B14F-4D97-AF65-F5344CB8AC3E}">
        <p14:creationId xmlns:p14="http://schemas.microsoft.com/office/powerpoint/2010/main" val="2711842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algn="just">
              <a:lnSpc>
                <a:spcPct val="150000"/>
              </a:lnSpc>
            </a:pPr>
            <a:r>
              <a:rPr lang="tr-TR" dirty="0" smtClean="0"/>
              <a:t>Müslümanların idaresi altına giren Ortadoğu’daki tarihî şehirler herhangi bir değişikliğe uğramadan eski düzenlerini ve belirli özelliklerini korurken yeni unsurlarla desteklenerek yeniden yapılandırıldı. Şehirler dinî ve etnik yapılarına göre </a:t>
            </a:r>
            <a:r>
              <a:rPr lang="tr-TR" dirty="0" err="1" smtClean="0"/>
              <a:t>bazan</a:t>
            </a:r>
            <a:r>
              <a:rPr lang="tr-TR" dirty="0" smtClean="0"/>
              <a:t> duvarlarla da ayrılan mahallelere bölündü. Meselâ </a:t>
            </a:r>
            <a:r>
              <a:rPr lang="tr-TR" dirty="0" err="1" smtClean="0"/>
              <a:t>Dımaşk’ın</a:t>
            </a:r>
            <a:r>
              <a:rPr lang="tr-TR" dirty="0" smtClean="0"/>
              <a:t> kuzeydoğusunda </a:t>
            </a:r>
            <a:r>
              <a:rPr lang="tr-TR" dirty="0" err="1" smtClean="0"/>
              <a:t>hıristiyan</a:t>
            </a:r>
            <a:r>
              <a:rPr lang="tr-TR" dirty="0" smtClean="0"/>
              <a:t>, güneydoğusunda </a:t>
            </a:r>
            <a:r>
              <a:rPr lang="tr-TR" dirty="0" err="1" smtClean="0"/>
              <a:t>yahudi</a:t>
            </a:r>
            <a:r>
              <a:rPr lang="tr-TR" dirty="0" smtClean="0"/>
              <a:t> ve batı yakasında </a:t>
            </a:r>
            <a:r>
              <a:rPr lang="tr-TR" dirty="0" err="1" smtClean="0"/>
              <a:t>müslüman</a:t>
            </a:r>
            <a:r>
              <a:rPr lang="tr-TR" dirty="0" smtClean="0"/>
              <a:t> mahalleleri yer alıyordu.</a:t>
            </a:r>
            <a:endParaRPr lang="tr-TR" dirty="0"/>
          </a:p>
        </p:txBody>
      </p:sp>
    </p:spTree>
    <p:extLst>
      <p:ext uri="{BB962C8B-B14F-4D97-AF65-F5344CB8AC3E}">
        <p14:creationId xmlns:p14="http://schemas.microsoft.com/office/powerpoint/2010/main" val="3585977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50075" y="1231858"/>
            <a:ext cx="10515600" cy="4351338"/>
          </a:xfrm>
        </p:spPr>
        <p:txBody>
          <a:bodyPr>
            <a:normAutofit fontScale="92500" lnSpcReduction="20000"/>
          </a:bodyPr>
          <a:lstStyle/>
          <a:p>
            <a:pPr algn="just">
              <a:lnSpc>
                <a:spcPct val="150000"/>
              </a:lnSpc>
            </a:pPr>
            <a:r>
              <a:rPr lang="tr-TR" dirty="0" smtClean="0"/>
              <a:t>Mahalleler, </a:t>
            </a:r>
            <a:r>
              <a:rPr lang="tr-TR" dirty="0" err="1" smtClean="0"/>
              <a:t>Emevîler</a:t>
            </a:r>
            <a:r>
              <a:rPr lang="tr-TR" dirty="0" smtClean="0"/>
              <a:t> ve </a:t>
            </a:r>
            <a:r>
              <a:rPr lang="tr-TR" dirty="0" err="1" smtClean="0"/>
              <a:t>Abbâsîler</a:t>
            </a:r>
            <a:r>
              <a:rPr lang="tr-TR" dirty="0" smtClean="0"/>
              <a:t> döneminde “reis” ve “şeyh” adı verilen kimseler tarafından yönetilirdi. Reisler valiler tarafından görevlendiriliyordu, şeyhleri ise hükümet tayin etmiyorsa da onları tanıyordu. Yönetim, bu kişiler sayesinde mahallede bulunan kabileyi denetim altına alarak kontrol ediyor, kabileleri birbirine karşı dengede tutuyordu. Bölgenin meselelerinden haberdar oluyor, kıtlık ve felâket zamanlarında gerekli yardımlar yapılıyor ve şüpheli şahıslar belirlenebiliyordu.</a:t>
            </a:r>
            <a:endParaRPr lang="tr-TR" dirty="0"/>
          </a:p>
        </p:txBody>
      </p:sp>
    </p:spTree>
    <p:extLst>
      <p:ext uri="{BB962C8B-B14F-4D97-AF65-F5344CB8AC3E}">
        <p14:creationId xmlns:p14="http://schemas.microsoft.com/office/powerpoint/2010/main" val="73988958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404</Words>
  <Application>Microsoft Office PowerPoint</Application>
  <PresentationFormat>Geniş ekran</PresentationFormat>
  <Paragraphs>7</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ferda</dc:creator>
  <cp:lastModifiedBy>ferda</cp:lastModifiedBy>
  <cp:revision>2</cp:revision>
  <dcterms:created xsi:type="dcterms:W3CDTF">2018-11-02T16:04:35Z</dcterms:created>
  <dcterms:modified xsi:type="dcterms:W3CDTF">2019-05-27T11:17:05Z</dcterms:modified>
</cp:coreProperties>
</file>