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3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2/18/19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CCCF-662A-EA4D-9593-CFA58857DF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İstatistiksel</a:t>
            </a:r>
            <a:r>
              <a:rPr lang="en-US" dirty="0"/>
              <a:t> </a:t>
            </a:r>
            <a:r>
              <a:rPr lang="en-US" dirty="0" err="1"/>
              <a:t>Analizler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94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İstatistiksel</a:t>
            </a:r>
            <a:r>
              <a:rPr lang="en-US" dirty="0"/>
              <a:t> </a:t>
            </a:r>
            <a:r>
              <a:rPr lang="en-US" dirty="0" err="1"/>
              <a:t>Tekniğin</a:t>
            </a:r>
            <a:r>
              <a:rPr lang="en-US" dirty="0"/>
              <a:t> </a:t>
            </a:r>
            <a:r>
              <a:rPr lang="en-US" dirty="0" err="1"/>
              <a:t>Seçimi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İstatistiksel teknikler arasında seçim yapmak araştırma sürecinin en önemli aşamasıdır. </a:t>
            </a:r>
          </a:p>
          <a:p>
            <a:r>
              <a:rPr lang="tr-TR" dirty="0"/>
              <a:t>Araştırma projesinin amacına bağlı olarak çok farklı teknikler kullanılır. </a:t>
            </a:r>
          </a:p>
          <a:p>
            <a:r>
              <a:rPr lang="tr-TR" dirty="0"/>
              <a:t>Tekniklerin seçiminde disiplin farklılıkları da önemli olabilmektedir. </a:t>
            </a:r>
          </a:p>
          <a:p>
            <a:r>
              <a:rPr lang="tr-TR" dirty="0"/>
              <a:t>Bazı teknikler değişkenler arasında ilişkiyi keşfetmek için geliştirilmiştir.</a:t>
            </a:r>
          </a:p>
          <a:p>
            <a:pPr lvl="1"/>
            <a:r>
              <a:rPr lang="tr-TR" dirty="0"/>
              <a:t>Yaşam memnuniyeti ile yaş arasındaki ilişki gibi</a:t>
            </a:r>
          </a:p>
          <a:p>
            <a:r>
              <a:rPr lang="tr-TR" dirty="0"/>
              <a:t>Bazı teknikler ise </a:t>
            </a:r>
            <a:r>
              <a:rPr lang="tr-TR" dirty="0" err="1"/>
              <a:t>gruplararası</a:t>
            </a:r>
            <a:r>
              <a:rPr lang="tr-TR" dirty="0"/>
              <a:t> farklılıkları incelemek için geliştirilmiştir. </a:t>
            </a:r>
          </a:p>
          <a:p>
            <a:pPr lvl="1"/>
            <a:r>
              <a:rPr lang="tr-TR" dirty="0"/>
              <a:t>Yaş grupları ile tutumlar arasındaki farklılıklar, cinsiyet ile algılar arasındaki farklılıklar </a:t>
            </a:r>
          </a:p>
        </p:txBody>
      </p:sp>
    </p:spTree>
    <p:extLst>
      <p:ext uri="{BB962C8B-B14F-4D97-AF65-F5344CB8AC3E}">
        <p14:creationId xmlns:p14="http://schemas.microsoft.com/office/powerpoint/2010/main" val="4002783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İstatistiksel</a:t>
            </a:r>
            <a:r>
              <a:rPr lang="en-US" dirty="0"/>
              <a:t> </a:t>
            </a:r>
            <a:r>
              <a:rPr lang="en-US" dirty="0" err="1"/>
              <a:t>Tekniğin</a:t>
            </a:r>
            <a:r>
              <a:rPr lang="en-US" dirty="0"/>
              <a:t> </a:t>
            </a:r>
            <a:r>
              <a:rPr lang="en-US" dirty="0" err="1"/>
              <a:t>Seçimi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İlişkilerin İncelenmesi</a:t>
            </a:r>
          </a:p>
          <a:p>
            <a:r>
              <a:rPr lang="tr-TR" dirty="0"/>
              <a:t>Bu türden incelemelerde değişkenler arasında ilişki olup olmadığı , gücü, derecesi önemlidir. </a:t>
            </a:r>
          </a:p>
          <a:p>
            <a:r>
              <a:rPr lang="tr-TR" dirty="0"/>
              <a:t>Korelasyon: Sürekli değişkenler arasındaki ilişkiyi incelemek için kullanılır. İlişkinin yönü ve gücü hakkında bilgi verir. Pozitif ya da negatif yönlü korelasyonlardan söz edilir. </a:t>
            </a:r>
          </a:p>
          <a:p>
            <a:r>
              <a:rPr lang="tr-TR" dirty="0"/>
              <a:t>Çoklu regresyon: Bir bağımlı değişken üzerinde bir dizi bağımsız değişkenin yordama düzeyi incelenir. Çok sayıda değişkenin bağımlı değişken üzerinde </a:t>
            </a:r>
            <a:r>
              <a:rPr lang="tr-TR" dirty="0" err="1"/>
              <a:t>yordayıcı</a:t>
            </a:r>
            <a:r>
              <a:rPr lang="tr-TR" dirty="0"/>
              <a:t> olup olmadığı ve dereceleri hakkında bilgi verir. </a:t>
            </a:r>
          </a:p>
          <a:p>
            <a:pPr lvl="1"/>
            <a:r>
              <a:rPr lang="en-GB" dirty="0"/>
              <a:t>Bu </a:t>
            </a:r>
            <a:r>
              <a:rPr lang="en-GB" dirty="0" err="1"/>
              <a:t>analiz</a:t>
            </a:r>
            <a:r>
              <a:rPr lang="en-GB" dirty="0"/>
              <a:t>, </a:t>
            </a:r>
            <a:r>
              <a:rPr lang="en-GB" dirty="0" err="1"/>
              <a:t>korelasyon</a:t>
            </a:r>
            <a:r>
              <a:rPr lang="en-GB" dirty="0"/>
              <a:t> </a:t>
            </a:r>
            <a:r>
              <a:rPr lang="en-GB" dirty="0" err="1"/>
              <a:t>temelli</a:t>
            </a:r>
            <a:r>
              <a:rPr lang="en-GB" dirty="0"/>
              <a:t> </a:t>
            </a:r>
            <a:r>
              <a:rPr lang="en-GB" dirty="0" err="1"/>
              <a:t>olarak</a:t>
            </a:r>
            <a:r>
              <a:rPr lang="en-GB" dirty="0"/>
              <a:t> </a:t>
            </a:r>
            <a:r>
              <a:rPr lang="en-GB" dirty="0" err="1"/>
              <a:t>değişkenler</a:t>
            </a:r>
            <a:r>
              <a:rPr lang="en-GB" dirty="0"/>
              <a:t> </a:t>
            </a:r>
            <a:r>
              <a:rPr lang="en-GB" dirty="0" err="1"/>
              <a:t>arasındaki</a:t>
            </a:r>
            <a:r>
              <a:rPr lang="en-GB" dirty="0"/>
              <a:t> </a:t>
            </a:r>
            <a:r>
              <a:rPr lang="en-GB" dirty="0" err="1"/>
              <a:t>ilişki</a:t>
            </a:r>
            <a:r>
              <a:rPr lang="en-GB" dirty="0"/>
              <a:t> </a:t>
            </a:r>
            <a:r>
              <a:rPr lang="en-GB" dirty="0" err="1"/>
              <a:t>örüntülerini</a:t>
            </a:r>
            <a:r>
              <a:rPr lang="en-GB" dirty="0"/>
              <a:t> </a:t>
            </a:r>
            <a:r>
              <a:rPr lang="en-GB" dirty="0" err="1"/>
              <a:t>çözümlemeyi</a:t>
            </a:r>
            <a:r>
              <a:rPr lang="en-GB" dirty="0"/>
              <a:t> </a:t>
            </a:r>
            <a:r>
              <a:rPr lang="en-GB" dirty="0" err="1"/>
              <a:t>sağlar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Bu </a:t>
            </a:r>
            <a:r>
              <a:rPr lang="en-GB" dirty="0" err="1"/>
              <a:t>analiz</a:t>
            </a:r>
            <a:r>
              <a:rPr lang="en-GB" dirty="0"/>
              <a:t>, </a:t>
            </a:r>
            <a:r>
              <a:rPr lang="en-GB" dirty="0" err="1"/>
              <a:t>karmaşık</a:t>
            </a:r>
            <a:r>
              <a:rPr lang="en-GB" dirty="0"/>
              <a:t> </a:t>
            </a:r>
            <a:r>
              <a:rPr lang="en-GB" dirty="0" err="1"/>
              <a:t>ilişki</a:t>
            </a:r>
            <a:r>
              <a:rPr lang="en-GB" dirty="0"/>
              <a:t> </a:t>
            </a:r>
            <a:r>
              <a:rPr lang="en-GB" dirty="0" err="1"/>
              <a:t>ağlarının</a:t>
            </a:r>
            <a:r>
              <a:rPr lang="en-GB" dirty="0"/>
              <a:t> </a:t>
            </a:r>
            <a:r>
              <a:rPr lang="en-GB" dirty="0" err="1"/>
              <a:t>incelenmesi</a:t>
            </a:r>
            <a:r>
              <a:rPr lang="en-GB" dirty="0"/>
              <a:t> </a:t>
            </a:r>
            <a:r>
              <a:rPr lang="en-GB" dirty="0" err="1"/>
              <a:t>için</a:t>
            </a:r>
            <a:r>
              <a:rPr lang="en-GB" dirty="0"/>
              <a:t> </a:t>
            </a:r>
            <a:r>
              <a:rPr lang="en-GB" dirty="0" err="1"/>
              <a:t>geniş</a:t>
            </a:r>
            <a:r>
              <a:rPr lang="en-GB" dirty="0"/>
              <a:t> </a:t>
            </a:r>
            <a:r>
              <a:rPr lang="en-GB" dirty="0" err="1"/>
              <a:t>olanaklar</a:t>
            </a:r>
            <a:r>
              <a:rPr lang="en-GB" dirty="0"/>
              <a:t> </a:t>
            </a:r>
            <a:r>
              <a:rPr lang="en-GB" dirty="0" err="1"/>
              <a:t>sağladığından</a:t>
            </a:r>
            <a:r>
              <a:rPr lang="en-GB" dirty="0"/>
              <a:t>, </a:t>
            </a:r>
            <a:r>
              <a:rPr lang="en-GB" dirty="0" err="1"/>
              <a:t>sosyal</a:t>
            </a:r>
            <a:r>
              <a:rPr lang="en-GB" dirty="0"/>
              <a:t> </a:t>
            </a:r>
            <a:r>
              <a:rPr lang="en-GB" dirty="0" err="1"/>
              <a:t>araştırmalarda</a:t>
            </a:r>
            <a:r>
              <a:rPr lang="en-GB" dirty="0"/>
              <a:t> </a:t>
            </a:r>
            <a:r>
              <a:rPr lang="en-GB" dirty="0" err="1"/>
              <a:t>yaygın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biçimde</a:t>
            </a:r>
            <a:r>
              <a:rPr lang="en-GB" dirty="0"/>
              <a:t> </a:t>
            </a:r>
            <a:r>
              <a:rPr lang="en-GB" dirty="0" err="1"/>
              <a:t>kullanılmaktadır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Bu </a:t>
            </a:r>
            <a:r>
              <a:rPr lang="en-GB" dirty="0" err="1"/>
              <a:t>analiz</a:t>
            </a:r>
            <a:r>
              <a:rPr lang="en-GB" dirty="0"/>
              <a:t> </a:t>
            </a:r>
            <a:r>
              <a:rPr lang="en-GB" dirty="0" err="1"/>
              <a:t>ile</a:t>
            </a:r>
            <a:r>
              <a:rPr lang="en-GB" dirty="0"/>
              <a:t>,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bütün</a:t>
            </a:r>
            <a:r>
              <a:rPr lang="en-GB" dirty="0"/>
              <a:t> </a:t>
            </a:r>
            <a:r>
              <a:rPr lang="en-GB" dirty="0" err="1"/>
              <a:t>olarak</a:t>
            </a:r>
            <a:r>
              <a:rPr lang="en-GB" dirty="0"/>
              <a:t> </a:t>
            </a:r>
            <a:r>
              <a:rPr lang="en-GB" dirty="0" err="1"/>
              <a:t>kurulan</a:t>
            </a:r>
            <a:r>
              <a:rPr lang="en-GB" dirty="0"/>
              <a:t> </a:t>
            </a:r>
            <a:r>
              <a:rPr lang="en-GB" dirty="0" err="1"/>
              <a:t>modelin</a:t>
            </a:r>
            <a:r>
              <a:rPr lang="en-GB" dirty="0"/>
              <a:t> </a:t>
            </a:r>
            <a:r>
              <a:rPr lang="en-GB" dirty="0" err="1"/>
              <a:t>bağımlı</a:t>
            </a:r>
            <a:r>
              <a:rPr lang="en-GB" dirty="0"/>
              <a:t> </a:t>
            </a:r>
            <a:r>
              <a:rPr lang="en-GB" dirty="0" err="1"/>
              <a:t>değişkeni</a:t>
            </a:r>
            <a:r>
              <a:rPr lang="en-GB" dirty="0"/>
              <a:t> ne </a:t>
            </a:r>
            <a:r>
              <a:rPr lang="en-GB" dirty="0" err="1"/>
              <a:t>ölçüde</a:t>
            </a:r>
            <a:r>
              <a:rPr lang="en-GB" dirty="0"/>
              <a:t> </a:t>
            </a:r>
            <a:r>
              <a:rPr lang="en-GB" dirty="0" err="1"/>
              <a:t>yordadığını</a:t>
            </a:r>
            <a:r>
              <a:rPr lang="en-GB" dirty="0"/>
              <a:t> </a:t>
            </a:r>
            <a:r>
              <a:rPr lang="en-GB" dirty="0" err="1"/>
              <a:t>açıklanır</a:t>
            </a:r>
            <a:r>
              <a:rPr lang="en-GB" dirty="0"/>
              <a:t>. </a:t>
            </a:r>
          </a:p>
          <a:p>
            <a:pPr lvl="1"/>
            <a:r>
              <a:rPr lang="en-GB" dirty="0" err="1"/>
              <a:t>Ayrıca</a:t>
            </a:r>
            <a:r>
              <a:rPr lang="en-GB" dirty="0"/>
              <a:t>, </a:t>
            </a:r>
            <a:r>
              <a:rPr lang="en-GB" dirty="0" err="1"/>
              <a:t>modeldeki</a:t>
            </a:r>
            <a:r>
              <a:rPr lang="en-GB" dirty="0"/>
              <a:t> her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değişkenin</a:t>
            </a:r>
            <a:r>
              <a:rPr lang="en-GB" dirty="0"/>
              <a:t> </a:t>
            </a:r>
            <a:r>
              <a:rPr lang="en-GB" dirty="0" err="1"/>
              <a:t>tek</a:t>
            </a:r>
            <a:r>
              <a:rPr lang="en-GB" dirty="0"/>
              <a:t> </a:t>
            </a:r>
            <a:r>
              <a:rPr lang="en-GB" dirty="0" err="1"/>
              <a:t>tek</a:t>
            </a:r>
            <a:r>
              <a:rPr lang="en-GB" dirty="0"/>
              <a:t> </a:t>
            </a:r>
            <a:r>
              <a:rPr lang="en-GB" dirty="0" err="1"/>
              <a:t>bağımlı</a:t>
            </a:r>
            <a:r>
              <a:rPr lang="en-GB" dirty="0"/>
              <a:t> </a:t>
            </a:r>
            <a:r>
              <a:rPr lang="en-GB" dirty="0" err="1"/>
              <a:t>değişkeni</a:t>
            </a:r>
            <a:r>
              <a:rPr lang="en-GB" dirty="0"/>
              <a:t> ne </a:t>
            </a:r>
            <a:r>
              <a:rPr lang="en-GB" dirty="0" err="1"/>
              <a:t>kadar</a:t>
            </a:r>
            <a:r>
              <a:rPr lang="en-GB" dirty="0"/>
              <a:t> </a:t>
            </a:r>
            <a:r>
              <a:rPr lang="en-GB" dirty="0" err="1"/>
              <a:t>yordadığını</a:t>
            </a:r>
            <a:r>
              <a:rPr lang="en-GB" dirty="0"/>
              <a:t> </a:t>
            </a:r>
            <a:r>
              <a:rPr lang="en-GB" dirty="0" err="1"/>
              <a:t>açıklar</a:t>
            </a:r>
            <a:r>
              <a:rPr lang="en-GB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6826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İstatistiksel</a:t>
            </a:r>
            <a:r>
              <a:rPr lang="en-US" dirty="0"/>
              <a:t> </a:t>
            </a:r>
            <a:r>
              <a:rPr lang="en-US" dirty="0" err="1"/>
              <a:t>Tekniğin</a:t>
            </a:r>
            <a:r>
              <a:rPr lang="en-US" dirty="0"/>
              <a:t> </a:t>
            </a:r>
            <a:r>
              <a:rPr lang="en-US" dirty="0" err="1"/>
              <a:t>Seçimi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İlişkilerin İncelenmesi</a:t>
            </a:r>
          </a:p>
          <a:p>
            <a:r>
              <a:rPr lang="tr-TR" dirty="0"/>
              <a:t>Faktör Analizi: Çok sayıdaki değişkenin daha az sayıda değişkene indirgenmesi sağlanır. Bu sayede dağınık ve büyük bir veri setinin yönetilebilir hale gelmesi sağlanır. </a:t>
            </a:r>
          </a:p>
          <a:p>
            <a:pPr lvl="1"/>
            <a:r>
              <a:rPr lang="en-US" dirty="0" err="1"/>
              <a:t>Hipotez</a:t>
            </a:r>
            <a:r>
              <a:rPr lang="en-US" dirty="0"/>
              <a:t> </a:t>
            </a:r>
            <a:r>
              <a:rPr lang="en-US" dirty="0" err="1"/>
              <a:t>testlerinden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, </a:t>
            </a:r>
            <a:r>
              <a:rPr lang="en-US" dirty="0" err="1"/>
              <a:t>faktör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azaltma</a:t>
            </a:r>
            <a:r>
              <a:rPr lang="en-US" dirty="0"/>
              <a:t> </a:t>
            </a:r>
            <a:r>
              <a:rPr lang="en-US" dirty="0" err="1"/>
              <a:t>yöntemidir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yöntemde</a:t>
            </a:r>
            <a:r>
              <a:rPr lang="en-US" dirty="0"/>
              <a:t> </a:t>
            </a:r>
            <a:r>
              <a:rPr lang="en-US" dirty="0" err="1"/>
              <a:t>değişkenler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korelasyonların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yığınlar</a:t>
            </a:r>
            <a:r>
              <a:rPr lang="en-US" dirty="0"/>
              <a:t> </a:t>
            </a:r>
            <a:r>
              <a:rPr lang="en-US" dirty="0" err="1"/>
              <a:t>oluşturduğu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gruplaştığı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</a:t>
            </a:r>
            <a:endParaRPr lang="en-GB" dirty="0"/>
          </a:p>
          <a:p>
            <a:pPr lvl="1"/>
            <a:r>
              <a:rPr lang="en-US" dirty="0" err="1"/>
              <a:t>Faktör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,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başına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kullanılmak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dizi </a:t>
            </a:r>
            <a:r>
              <a:rPr lang="en-US" dirty="0" err="1"/>
              <a:t>istatistiksel</a:t>
            </a:r>
            <a:r>
              <a:rPr lang="en-US" dirty="0"/>
              <a:t> </a:t>
            </a:r>
            <a:r>
              <a:rPr lang="en-US" dirty="0" err="1"/>
              <a:t>analizin</a:t>
            </a:r>
            <a:r>
              <a:rPr lang="en-US" dirty="0"/>
              <a:t>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aşaması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kullanılabilir</a:t>
            </a:r>
            <a:r>
              <a:rPr lang="en-US" dirty="0"/>
              <a:t>. </a:t>
            </a:r>
            <a:endParaRPr lang="en-GB" dirty="0"/>
          </a:p>
          <a:p>
            <a:pPr lvl="1"/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ölçek</a:t>
            </a:r>
            <a:r>
              <a:rPr lang="en-US" dirty="0"/>
              <a:t> </a:t>
            </a:r>
            <a:r>
              <a:rPr lang="en-US" dirty="0" err="1"/>
              <a:t>geliştirme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araştırmalarda</a:t>
            </a:r>
            <a:r>
              <a:rPr lang="en-US" dirty="0"/>
              <a:t> </a:t>
            </a:r>
            <a:r>
              <a:rPr lang="en-US" dirty="0" err="1"/>
              <a:t>faktör</a:t>
            </a:r>
            <a:r>
              <a:rPr lang="en-US" dirty="0"/>
              <a:t> </a:t>
            </a:r>
            <a:r>
              <a:rPr lang="en-US" dirty="0" err="1"/>
              <a:t>analizinden</a:t>
            </a:r>
            <a:r>
              <a:rPr lang="en-US" dirty="0"/>
              <a:t> </a:t>
            </a:r>
            <a:r>
              <a:rPr lang="en-US" dirty="0" err="1"/>
              <a:t>faydalanılabilir</a:t>
            </a:r>
            <a:r>
              <a:rPr lang="en-US" dirty="0"/>
              <a:t>. Bu </a:t>
            </a:r>
            <a:r>
              <a:rPr lang="en-US" dirty="0" err="1"/>
              <a:t>durumda</a:t>
            </a:r>
            <a:r>
              <a:rPr lang="en-US" dirty="0"/>
              <a:t>,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sayıda</a:t>
            </a:r>
            <a:r>
              <a:rPr lang="en-US" dirty="0"/>
              <a:t> </a:t>
            </a:r>
            <a:r>
              <a:rPr lang="en-US" dirty="0" err="1"/>
              <a:t>ölçek</a:t>
            </a:r>
            <a:r>
              <a:rPr lang="en-US" dirty="0"/>
              <a:t> </a:t>
            </a:r>
            <a:r>
              <a:rPr lang="en-US" dirty="0" err="1"/>
              <a:t>maddesinden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sayıda</a:t>
            </a:r>
            <a:r>
              <a:rPr lang="en-US" dirty="0"/>
              <a:t>, </a:t>
            </a:r>
            <a:r>
              <a:rPr lang="en-US" dirty="0" err="1"/>
              <a:t>yönetilebilir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değişken</a:t>
            </a:r>
            <a:r>
              <a:rPr lang="en-US" dirty="0"/>
              <a:t> </a:t>
            </a:r>
            <a:r>
              <a:rPr lang="en-US" dirty="0" err="1"/>
              <a:t>seti</a:t>
            </a:r>
            <a:r>
              <a:rPr lang="en-US" dirty="0"/>
              <a:t> </a:t>
            </a:r>
            <a:r>
              <a:rPr lang="en-US" dirty="0" err="1"/>
              <a:t>oluşturmak</a:t>
            </a:r>
            <a:r>
              <a:rPr lang="en-US" dirty="0"/>
              <a:t> </a:t>
            </a:r>
            <a:r>
              <a:rPr lang="en-US" dirty="0" err="1"/>
              <a:t>mümkündür</a:t>
            </a:r>
            <a:r>
              <a:rPr lang="en-US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9207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İstatistiksel</a:t>
            </a:r>
            <a:r>
              <a:rPr lang="en-US" dirty="0"/>
              <a:t> </a:t>
            </a:r>
            <a:r>
              <a:rPr lang="en-US" dirty="0" err="1"/>
              <a:t>Tekniğin</a:t>
            </a:r>
            <a:r>
              <a:rPr lang="en-US" dirty="0"/>
              <a:t> </a:t>
            </a:r>
            <a:r>
              <a:rPr lang="en-US" dirty="0" err="1"/>
              <a:t>Seçimi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Gruplar arası farklılıklar</a:t>
            </a:r>
          </a:p>
          <a:p>
            <a:r>
              <a:rPr lang="tr-TR" dirty="0"/>
              <a:t>Gruplar arasında istatistiksel olarak anlamlı bir fark olup olmadığının incelenmesi için teknikler vardır. </a:t>
            </a:r>
          </a:p>
          <a:p>
            <a:r>
              <a:rPr lang="tr-TR" dirty="0"/>
              <a:t>Değişkenlerin normal dağılım özelliği göstermesi varsayılır. </a:t>
            </a:r>
          </a:p>
          <a:p>
            <a:r>
              <a:rPr lang="tr-TR" dirty="0"/>
              <a:t>T-test: Sürekli değişkene ait ortalamaların iki farklı grup arasında farklı olup olmadığını test etmek için kullanılır. </a:t>
            </a:r>
          </a:p>
          <a:p>
            <a:pPr lvl="1"/>
            <a:r>
              <a:rPr lang="tr-TR" dirty="0"/>
              <a:t>Bağımsız gruplar arasında yapılabildiği gibi, ilişkili (örneğin aynı grubun zaman </a:t>
            </a:r>
            <a:r>
              <a:rPr lang="tr-TR" dirty="0" err="1"/>
              <a:t>içeriindeki</a:t>
            </a:r>
            <a:r>
              <a:rPr lang="tr-TR" dirty="0"/>
              <a:t> değişimi) örneklemlerde kullanılabilir. </a:t>
            </a:r>
          </a:p>
        </p:txBody>
      </p:sp>
    </p:spTree>
    <p:extLst>
      <p:ext uri="{BB962C8B-B14F-4D97-AF65-F5344CB8AC3E}">
        <p14:creationId xmlns:p14="http://schemas.microsoft.com/office/powerpoint/2010/main" val="3270950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İstatistiksel</a:t>
            </a:r>
            <a:r>
              <a:rPr lang="en-US" dirty="0"/>
              <a:t> </a:t>
            </a:r>
            <a:r>
              <a:rPr lang="en-US" dirty="0" err="1"/>
              <a:t>Tekniğin</a:t>
            </a:r>
            <a:r>
              <a:rPr lang="en-US" dirty="0"/>
              <a:t> </a:t>
            </a:r>
            <a:r>
              <a:rPr lang="en-US" dirty="0" err="1"/>
              <a:t>Seçimi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Gruplar arası farklılıklar</a:t>
            </a:r>
          </a:p>
          <a:p>
            <a:r>
              <a:rPr lang="tr-TR" dirty="0"/>
              <a:t>Tek faktörlü </a:t>
            </a:r>
            <a:r>
              <a:rPr lang="tr-TR" dirty="0" err="1"/>
              <a:t>varyans</a:t>
            </a:r>
            <a:r>
              <a:rPr lang="tr-TR" dirty="0"/>
              <a:t> analizi: t-testine benzerdir. Ancak grup sayısı 3 ya da daha fazla ise uygulanır. </a:t>
            </a:r>
          </a:p>
          <a:p>
            <a:pPr lvl="1"/>
            <a:r>
              <a:rPr lang="tr-TR" dirty="0"/>
              <a:t>Bir bağımsız değişkenin bağımlı değişken üzerindeki etkisini incelediğinden tek faktörlü olarak adlandırılır. </a:t>
            </a:r>
          </a:p>
          <a:p>
            <a:pPr lvl="1"/>
            <a:r>
              <a:rPr lang="en-GB" dirty="0" err="1"/>
              <a:t>Gruplar</a:t>
            </a:r>
            <a:r>
              <a:rPr lang="en-GB" dirty="0"/>
              <a:t> </a:t>
            </a:r>
            <a:r>
              <a:rPr lang="en-GB" dirty="0" err="1"/>
              <a:t>arasında</a:t>
            </a:r>
            <a:r>
              <a:rPr lang="en-GB" dirty="0"/>
              <a:t> </a:t>
            </a:r>
            <a:r>
              <a:rPr lang="en-GB" dirty="0" err="1"/>
              <a:t>anlamlı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farklılığın</a:t>
            </a:r>
            <a:r>
              <a:rPr lang="en-GB" dirty="0"/>
              <a:t> </a:t>
            </a:r>
            <a:r>
              <a:rPr lang="en-GB" dirty="0" err="1"/>
              <a:t>bulunması</a:t>
            </a:r>
            <a:r>
              <a:rPr lang="en-GB" dirty="0"/>
              <a:t>, her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grubun</a:t>
            </a:r>
            <a:r>
              <a:rPr lang="en-GB" dirty="0"/>
              <a:t> </a:t>
            </a:r>
            <a:r>
              <a:rPr lang="en-GB" dirty="0" err="1"/>
              <a:t>sayısal</a:t>
            </a:r>
            <a:r>
              <a:rPr lang="en-GB" dirty="0"/>
              <a:t> </a:t>
            </a:r>
            <a:r>
              <a:rPr lang="en-GB" dirty="0" err="1"/>
              <a:t>özelliğinin</a:t>
            </a:r>
            <a:r>
              <a:rPr lang="en-GB" dirty="0"/>
              <a:t> </a:t>
            </a:r>
            <a:r>
              <a:rPr lang="en-GB" dirty="0" err="1"/>
              <a:t>birbirine</a:t>
            </a:r>
            <a:r>
              <a:rPr lang="en-GB" dirty="0"/>
              <a:t> </a:t>
            </a:r>
            <a:r>
              <a:rPr lang="en-GB" dirty="0" err="1"/>
              <a:t>eşitliği</a:t>
            </a:r>
            <a:r>
              <a:rPr lang="en-GB" dirty="0"/>
              <a:t> </a:t>
            </a:r>
            <a:r>
              <a:rPr lang="en-GB" dirty="0" err="1"/>
              <a:t>üzerine</a:t>
            </a:r>
            <a:r>
              <a:rPr lang="en-GB" dirty="0"/>
              <a:t> </a:t>
            </a:r>
            <a:r>
              <a:rPr lang="en-GB" dirty="0" err="1"/>
              <a:t>kurulu</a:t>
            </a:r>
            <a:r>
              <a:rPr lang="en-GB" dirty="0"/>
              <a:t> </a:t>
            </a:r>
            <a:r>
              <a:rPr lang="en-GB" dirty="0" err="1"/>
              <a:t>olan</a:t>
            </a:r>
            <a:r>
              <a:rPr lang="en-GB" dirty="0"/>
              <a:t> </a:t>
            </a:r>
            <a:r>
              <a:rPr lang="en-GB" dirty="0" err="1"/>
              <a:t>hipotezin</a:t>
            </a:r>
            <a:r>
              <a:rPr lang="en-GB" dirty="0"/>
              <a:t> </a:t>
            </a:r>
            <a:r>
              <a:rPr lang="en-GB" dirty="0" err="1"/>
              <a:t>reddedilmesine</a:t>
            </a:r>
            <a:r>
              <a:rPr lang="en-GB" dirty="0"/>
              <a:t> </a:t>
            </a:r>
            <a:r>
              <a:rPr lang="en-GB" dirty="0" err="1"/>
              <a:t>işaret</a:t>
            </a:r>
            <a:r>
              <a:rPr lang="en-GB" dirty="0"/>
              <a:t> </a:t>
            </a:r>
            <a:r>
              <a:rPr lang="en-GB" dirty="0" err="1"/>
              <a:t>eder</a:t>
            </a:r>
            <a:r>
              <a:rPr lang="en-GB" dirty="0"/>
              <a:t>. </a:t>
            </a:r>
          </a:p>
          <a:p>
            <a:pPr lvl="1"/>
            <a:r>
              <a:rPr lang="en-GB" dirty="0" err="1"/>
              <a:t>Ancak</a:t>
            </a:r>
            <a:r>
              <a:rPr lang="en-GB" dirty="0"/>
              <a:t> </a:t>
            </a:r>
            <a:r>
              <a:rPr lang="en-GB" dirty="0" err="1"/>
              <a:t>tek</a:t>
            </a:r>
            <a:r>
              <a:rPr lang="en-GB" dirty="0"/>
              <a:t> </a:t>
            </a:r>
            <a:r>
              <a:rPr lang="en-GB" dirty="0" err="1"/>
              <a:t>faktörlü</a:t>
            </a:r>
            <a:r>
              <a:rPr lang="en-GB" dirty="0"/>
              <a:t> ANOVA </a:t>
            </a:r>
            <a:r>
              <a:rPr lang="en-GB" dirty="0" err="1"/>
              <a:t>analizinde</a:t>
            </a:r>
            <a:r>
              <a:rPr lang="en-GB" dirty="0"/>
              <a:t> test </a:t>
            </a:r>
            <a:r>
              <a:rPr lang="en-GB" dirty="0" err="1"/>
              <a:t>edilen</a:t>
            </a:r>
            <a:r>
              <a:rPr lang="en-GB" dirty="0"/>
              <a:t> </a:t>
            </a:r>
            <a:r>
              <a:rPr lang="en-GB" dirty="0" err="1"/>
              <a:t>hipotez</a:t>
            </a:r>
            <a:r>
              <a:rPr lang="en-GB" dirty="0"/>
              <a:t> </a:t>
            </a:r>
            <a:r>
              <a:rPr lang="en-GB" dirty="0" err="1"/>
              <a:t>tüm</a:t>
            </a:r>
            <a:r>
              <a:rPr lang="en-GB" dirty="0"/>
              <a:t> </a:t>
            </a:r>
            <a:r>
              <a:rPr lang="en-GB" dirty="0" err="1"/>
              <a:t>grupların</a:t>
            </a:r>
            <a:r>
              <a:rPr lang="en-GB" dirty="0"/>
              <a:t> </a:t>
            </a:r>
            <a:r>
              <a:rPr lang="en-GB" dirty="0" err="1"/>
              <a:t>sayısal</a:t>
            </a:r>
            <a:r>
              <a:rPr lang="en-GB" dirty="0"/>
              <a:t> </a:t>
            </a:r>
            <a:r>
              <a:rPr lang="en-GB" dirty="0" err="1"/>
              <a:t>özelliklerinin</a:t>
            </a:r>
            <a:r>
              <a:rPr lang="en-GB" dirty="0"/>
              <a:t> </a:t>
            </a:r>
            <a:r>
              <a:rPr lang="en-GB" dirty="0" err="1"/>
              <a:t>eşitliğidir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ANOVA </a:t>
            </a:r>
            <a:r>
              <a:rPr lang="en-GB" dirty="0" err="1"/>
              <a:t>analizinde</a:t>
            </a:r>
            <a:r>
              <a:rPr lang="en-GB" dirty="0"/>
              <a:t> </a:t>
            </a:r>
            <a:r>
              <a:rPr lang="en-GB" dirty="0" err="1"/>
              <a:t>kipotezin</a:t>
            </a:r>
            <a:r>
              <a:rPr lang="en-GB" dirty="0"/>
              <a:t> </a:t>
            </a:r>
            <a:r>
              <a:rPr lang="en-GB" dirty="0" err="1"/>
              <a:t>reddedilmesi</a:t>
            </a:r>
            <a:r>
              <a:rPr lang="en-GB" dirty="0"/>
              <a:t> </a:t>
            </a:r>
            <a:r>
              <a:rPr lang="en-GB" dirty="0" err="1"/>
              <a:t>durumunda</a:t>
            </a:r>
            <a:r>
              <a:rPr lang="en-GB" dirty="0"/>
              <a:t>, </a:t>
            </a:r>
            <a:r>
              <a:rPr lang="en-GB" dirty="0" err="1"/>
              <a:t>eşitliğin</a:t>
            </a:r>
            <a:r>
              <a:rPr lang="en-GB" dirty="0"/>
              <a:t> </a:t>
            </a:r>
            <a:r>
              <a:rPr lang="en-GB" dirty="0" err="1"/>
              <a:t>tüm</a:t>
            </a:r>
            <a:r>
              <a:rPr lang="en-GB" dirty="0"/>
              <a:t> </a:t>
            </a:r>
            <a:r>
              <a:rPr lang="en-GB" dirty="0" err="1"/>
              <a:t>gruplar</a:t>
            </a:r>
            <a:r>
              <a:rPr lang="en-GB" dirty="0"/>
              <a:t> </a:t>
            </a:r>
            <a:r>
              <a:rPr lang="en-GB" dirty="0" err="1"/>
              <a:t>arasında</a:t>
            </a:r>
            <a:r>
              <a:rPr lang="en-GB" dirty="0"/>
              <a:t> </a:t>
            </a:r>
            <a:r>
              <a:rPr lang="en-GB" dirty="0" err="1"/>
              <a:t>mı</a:t>
            </a:r>
            <a:r>
              <a:rPr lang="en-GB" dirty="0"/>
              <a:t>, </a:t>
            </a:r>
            <a:r>
              <a:rPr lang="en-GB" dirty="0" err="1"/>
              <a:t>bazı</a:t>
            </a:r>
            <a:r>
              <a:rPr lang="en-GB" dirty="0"/>
              <a:t> </a:t>
            </a:r>
            <a:r>
              <a:rPr lang="en-GB" dirty="0" err="1"/>
              <a:t>gruplar</a:t>
            </a:r>
            <a:r>
              <a:rPr lang="en-GB" dirty="0"/>
              <a:t> </a:t>
            </a:r>
            <a:r>
              <a:rPr lang="en-GB" dirty="0" err="1"/>
              <a:t>arasında</a:t>
            </a:r>
            <a:r>
              <a:rPr lang="en-GB" dirty="0"/>
              <a:t> </a:t>
            </a:r>
            <a:r>
              <a:rPr lang="en-GB" dirty="0" err="1"/>
              <a:t>mı</a:t>
            </a:r>
            <a:r>
              <a:rPr lang="en-GB" dirty="0"/>
              <a:t> </a:t>
            </a:r>
            <a:r>
              <a:rPr lang="en-GB" dirty="0" err="1"/>
              <a:t>reddedildiğini</a:t>
            </a:r>
            <a:r>
              <a:rPr lang="en-GB" dirty="0"/>
              <a:t> </a:t>
            </a:r>
            <a:r>
              <a:rPr lang="en-GB" dirty="0" err="1"/>
              <a:t>yorumlamayı</a:t>
            </a:r>
            <a:r>
              <a:rPr lang="en-GB" dirty="0"/>
              <a:t> </a:t>
            </a:r>
            <a:r>
              <a:rPr lang="en-GB" dirty="0" err="1"/>
              <a:t>olanaklı</a:t>
            </a:r>
            <a:r>
              <a:rPr lang="en-GB" dirty="0"/>
              <a:t> </a:t>
            </a:r>
            <a:r>
              <a:rPr lang="en-GB" dirty="0" err="1"/>
              <a:t>kılmaz</a:t>
            </a:r>
            <a:r>
              <a:rPr lang="en-GB" dirty="0"/>
              <a:t>. </a:t>
            </a:r>
            <a:endParaRPr lang="tr-TR" dirty="0"/>
          </a:p>
          <a:p>
            <a:pPr lvl="1"/>
            <a:r>
              <a:rPr lang="tr-TR" dirty="0"/>
              <a:t>Hangi gruplar arasında farklılık olduğunun test edilmesi için post-hoc testlerinin uygulanması gerekir. 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3029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İstatistiksel</a:t>
            </a:r>
            <a:r>
              <a:rPr lang="en-US" dirty="0"/>
              <a:t> </a:t>
            </a:r>
            <a:r>
              <a:rPr lang="en-US" dirty="0" err="1"/>
              <a:t>Tekniğin</a:t>
            </a:r>
            <a:r>
              <a:rPr lang="en-US" dirty="0"/>
              <a:t> </a:t>
            </a:r>
            <a:r>
              <a:rPr lang="en-US" dirty="0" err="1"/>
              <a:t>Seçimi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Gruplar arası farklılıklar</a:t>
            </a:r>
          </a:p>
          <a:p>
            <a:r>
              <a:rPr lang="tr-TR" dirty="0"/>
              <a:t>İki faktörlü </a:t>
            </a:r>
            <a:r>
              <a:rPr lang="tr-TR" dirty="0" err="1"/>
              <a:t>varyans</a:t>
            </a:r>
            <a:r>
              <a:rPr lang="tr-TR" dirty="0"/>
              <a:t> analizi: İki bağımsız değişkenin bağımlı değişken üzerindeki etkisini inceler. </a:t>
            </a:r>
          </a:p>
          <a:p>
            <a:pPr lvl="1"/>
            <a:r>
              <a:rPr lang="tr-TR" dirty="0"/>
              <a:t>Bu teknik ile iki faktörün birlikte etkileri de incelenebilir. </a:t>
            </a:r>
          </a:p>
          <a:p>
            <a:pPr lvl="1"/>
            <a:r>
              <a:rPr lang="tr-TR" dirty="0"/>
              <a:t>Bu sayede, t-test ve tek faktörlü </a:t>
            </a:r>
            <a:r>
              <a:rPr lang="tr-TR" dirty="0" err="1"/>
              <a:t>varyans</a:t>
            </a:r>
            <a:r>
              <a:rPr lang="tr-TR" dirty="0"/>
              <a:t> analiz ile incelenemeyecek etkileşim etkisi çözümlenebilir. </a:t>
            </a:r>
          </a:p>
          <a:p>
            <a:pPr lvl="1"/>
            <a:r>
              <a:rPr lang="en-GB" dirty="0" err="1"/>
              <a:t>Değişkenlerin</a:t>
            </a:r>
            <a:r>
              <a:rPr lang="en-GB" dirty="0"/>
              <a:t> </a:t>
            </a:r>
            <a:r>
              <a:rPr lang="en-GB" dirty="0" err="1"/>
              <a:t>tekil</a:t>
            </a:r>
            <a:r>
              <a:rPr lang="en-GB" dirty="0"/>
              <a:t> </a:t>
            </a:r>
            <a:r>
              <a:rPr lang="en-GB" dirty="0" err="1"/>
              <a:t>etkilerinin</a:t>
            </a:r>
            <a:r>
              <a:rPr lang="en-GB" dirty="0"/>
              <a:t> </a:t>
            </a:r>
            <a:r>
              <a:rPr lang="en-GB" dirty="0" err="1"/>
              <a:t>farklı</a:t>
            </a:r>
            <a:r>
              <a:rPr lang="en-GB" dirty="0"/>
              <a:t> </a:t>
            </a:r>
            <a:r>
              <a:rPr lang="en-GB" dirty="0" err="1"/>
              <a:t>analizlerle</a:t>
            </a:r>
            <a:r>
              <a:rPr lang="en-GB" dirty="0"/>
              <a:t> (</a:t>
            </a:r>
            <a:r>
              <a:rPr lang="en-GB" dirty="0" err="1"/>
              <a:t>örneğin</a:t>
            </a:r>
            <a:r>
              <a:rPr lang="en-GB" dirty="0"/>
              <a:t>, t-test </a:t>
            </a:r>
            <a:r>
              <a:rPr lang="en-GB" dirty="0" err="1"/>
              <a:t>ya</a:t>
            </a:r>
            <a:r>
              <a:rPr lang="en-GB" dirty="0"/>
              <a:t> da </a:t>
            </a:r>
            <a:r>
              <a:rPr lang="en-GB" dirty="0" err="1"/>
              <a:t>tek</a:t>
            </a:r>
            <a:r>
              <a:rPr lang="en-GB" dirty="0"/>
              <a:t> </a:t>
            </a:r>
            <a:r>
              <a:rPr lang="en-GB" dirty="0" err="1"/>
              <a:t>faktörlü</a:t>
            </a:r>
            <a:r>
              <a:rPr lang="en-GB" dirty="0"/>
              <a:t> ANOVA)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/>
              <a:t>incelenmesi</a:t>
            </a:r>
            <a:r>
              <a:rPr lang="en-GB" dirty="0"/>
              <a:t> </a:t>
            </a:r>
            <a:r>
              <a:rPr lang="en-GB" dirty="0" err="1"/>
              <a:t>söz</a:t>
            </a:r>
            <a:r>
              <a:rPr lang="en-GB" dirty="0"/>
              <a:t> </a:t>
            </a:r>
            <a:r>
              <a:rPr lang="en-GB" dirty="0" err="1"/>
              <a:t>konusudur</a:t>
            </a:r>
            <a:r>
              <a:rPr lang="en-GB" dirty="0"/>
              <a:t>. </a:t>
            </a:r>
            <a:r>
              <a:rPr lang="en-GB" dirty="0" err="1"/>
              <a:t>İki</a:t>
            </a:r>
            <a:r>
              <a:rPr lang="en-GB" dirty="0"/>
              <a:t> </a:t>
            </a:r>
            <a:r>
              <a:rPr lang="en-GB" dirty="0" err="1"/>
              <a:t>faktörlü</a:t>
            </a:r>
            <a:r>
              <a:rPr lang="en-GB" dirty="0"/>
              <a:t> </a:t>
            </a:r>
            <a:r>
              <a:rPr lang="en-GB" dirty="0" err="1"/>
              <a:t>ANOVA’da</a:t>
            </a:r>
            <a:r>
              <a:rPr lang="en-GB" dirty="0"/>
              <a:t> </a:t>
            </a:r>
            <a:r>
              <a:rPr lang="en-GB" dirty="0" err="1"/>
              <a:t>ise</a:t>
            </a:r>
            <a:r>
              <a:rPr lang="en-GB" dirty="0"/>
              <a:t> </a:t>
            </a:r>
            <a:r>
              <a:rPr lang="en-GB" dirty="0" err="1"/>
              <a:t>bağımsız</a:t>
            </a:r>
            <a:r>
              <a:rPr lang="en-GB" dirty="0"/>
              <a:t> </a:t>
            </a:r>
            <a:r>
              <a:rPr lang="en-GB" dirty="0" err="1"/>
              <a:t>değişkenlerin</a:t>
            </a:r>
            <a:r>
              <a:rPr lang="en-GB" dirty="0"/>
              <a:t> </a:t>
            </a:r>
            <a:r>
              <a:rPr lang="en-GB" dirty="0" err="1"/>
              <a:t>etkileşimi</a:t>
            </a:r>
            <a:r>
              <a:rPr lang="en-GB" dirty="0"/>
              <a:t> </a:t>
            </a:r>
            <a:r>
              <a:rPr lang="en-GB" dirty="0" err="1"/>
              <a:t>analiz</a:t>
            </a:r>
            <a:r>
              <a:rPr lang="en-GB" dirty="0"/>
              <a:t> </a:t>
            </a:r>
            <a:r>
              <a:rPr lang="en-GB" dirty="0" err="1"/>
              <a:t>edilebilir</a:t>
            </a:r>
            <a:r>
              <a:rPr lang="en-GB" dirty="0"/>
              <a:t>. </a:t>
            </a:r>
            <a:endParaRPr lang="tr-TR" dirty="0"/>
          </a:p>
          <a:p>
            <a:pPr lvl="1"/>
            <a:r>
              <a:rPr lang="tr-TR" dirty="0"/>
              <a:t>Örneğin, yaş gruplarında yaşam memnuniyeti farklılıklarının cinsiyete göre de farklılaşması iki faktörlü </a:t>
            </a:r>
            <a:r>
              <a:rPr lang="tr-TR" dirty="0" err="1"/>
              <a:t>varyans</a:t>
            </a:r>
            <a:r>
              <a:rPr lang="tr-TR" dirty="0"/>
              <a:t> analizi ile incelenebilir. </a:t>
            </a:r>
          </a:p>
          <a:p>
            <a:pPr lvl="1"/>
            <a:r>
              <a:rPr lang="en-GB" dirty="0" err="1"/>
              <a:t>Birlikte</a:t>
            </a:r>
            <a:r>
              <a:rPr lang="en-GB" dirty="0"/>
              <a:t> </a:t>
            </a:r>
            <a:r>
              <a:rPr lang="en-GB" dirty="0" err="1"/>
              <a:t>etkinin</a:t>
            </a:r>
            <a:r>
              <a:rPr lang="en-GB" dirty="0"/>
              <a:t> </a:t>
            </a:r>
            <a:r>
              <a:rPr lang="en-GB" dirty="0" err="1"/>
              <a:t>bulunduğu</a:t>
            </a:r>
            <a:r>
              <a:rPr lang="en-GB" dirty="0"/>
              <a:t> </a:t>
            </a:r>
            <a:r>
              <a:rPr lang="en-GB" dirty="0" err="1"/>
              <a:t>durumlarda</a:t>
            </a:r>
            <a:r>
              <a:rPr lang="en-GB" dirty="0"/>
              <a:t>, </a:t>
            </a:r>
            <a:r>
              <a:rPr lang="en-GB" dirty="0" err="1"/>
              <a:t>söz</a:t>
            </a:r>
            <a:r>
              <a:rPr lang="en-GB" dirty="0"/>
              <a:t> </a:t>
            </a:r>
            <a:r>
              <a:rPr lang="en-GB" dirty="0" err="1"/>
              <a:t>konusu</a:t>
            </a:r>
            <a:r>
              <a:rPr lang="en-GB" dirty="0"/>
              <a:t> </a:t>
            </a:r>
            <a:r>
              <a:rPr lang="en-GB" dirty="0" err="1"/>
              <a:t>etkileşimin</a:t>
            </a:r>
            <a:r>
              <a:rPr lang="en-GB" dirty="0"/>
              <a:t> </a:t>
            </a:r>
            <a:r>
              <a:rPr lang="en-GB" dirty="0" err="1"/>
              <a:t>yorumlanması</a:t>
            </a:r>
            <a:r>
              <a:rPr lang="en-GB" dirty="0"/>
              <a:t> </a:t>
            </a:r>
            <a:r>
              <a:rPr lang="en-GB" dirty="0" err="1"/>
              <a:t>grafikler</a:t>
            </a:r>
            <a:r>
              <a:rPr lang="en-GB" dirty="0"/>
              <a:t> </a:t>
            </a:r>
            <a:r>
              <a:rPr lang="en-GB" dirty="0" err="1"/>
              <a:t>yardımıyla</a:t>
            </a:r>
            <a:r>
              <a:rPr lang="en-GB" dirty="0"/>
              <a:t> </a:t>
            </a:r>
            <a:r>
              <a:rPr lang="en-GB" dirty="0" err="1"/>
              <a:t>yapılır</a:t>
            </a:r>
            <a:r>
              <a:rPr lang="en-GB" dirty="0"/>
              <a:t>. </a:t>
            </a:r>
          </a:p>
          <a:p>
            <a:pPr lvl="1"/>
            <a:r>
              <a:rPr lang="en-GB" dirty="0" err="1"/>
              <a:t>Çizgi</a:t>
            </a:r>
            <a:r>
              <a:rPr lang="en-GB" dirty="0"/>
              <a:t> </a:t>
            </a:r>
            <a:r>
              <a:rPr lang="en-GB" dirty="0" err="1"/>
              <a:t>grafiği</a:t>
            </a:r>
            <a:r>
              <a:rPr lang="en-GB" dirty="0"/>
              <a:t>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/>
              <a:t>etkileşim</a:t>
            </a:r>
            <a:r>
              <a:rPr lang="en-GB" dirty="0"/>
              <a:t> </a:t>
            </a:r>
            <a:r>
              <a:rPr lang="en-GB" dirty="0" err="1"/>
              <a:t>etkisi</a:t>
            </a:r>
            <a:r>
              <a:rPr lang="en-GB" dirty="0"/>
              <a:t> </a:t>
            </a:r>
            <a:r>
              <a:rPr lang="en-GB" dirty="0" err="1"/>
              <a:t>görselleştirilebilir</a:t>
            </a:r>
            <a:r>
              <a:rPr lang="en-GB" dirty="0"/>
              <a:t>. 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4188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İstatistiksel</a:t>
            </a:r>
            <a:r>
              <a:rPr lang="en-US" dirty="0"/>
              <a:t> </a:t>
            </a:r>
            <a:r>
              <a:rPr lang="en-US" dirty="0" err="1"/>
              <a:t>Tekniğin</a:t>
            </a:r>
            <a:r>
              <a:rPr lang="en-US" dirty="0"/>
              <a:t> </a:t>
            </a:r>
            <a:r>
              <a:rPr lang="en-US" dirty="0" err="1"/>
              <a:t>Seçimi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Söz konusu tekniklerin hangisinin kullanılacağına karar verirken, araştırma amacı göz önünde bulundurulmalıdır. </a:t>
            </a:r>
          </a:p>
          <a:p>
            <a:r>
              <a:rPr lang="tr-TR" dirty="0"/>
              <a:t>Teknikler farklı sorular sorarlar. </a:t>
            </a:r>
          </a:p>
          <a:p>
            <a:r>
              <a:rPr lang="tr-TR" dirty="0"/>
              <a:t>Veri setinin ve ölçeklerin özellikleri doğru tekniğin seçiminde önemlidir.</a:t>
            </a:r>
          </a:p>
          <a:p>
            <a:pPr lvl="1"/>
            <a:r>
              <a:rPr lang="tr-TR" dirty="0"/>
              <a:t>Değişkenler kategorik mi, sayısal mı?</a:t>
            </a:r>
          </a:p>
          <a:p>
            <a:pPr lvl="1"/>
            <a:r>
              <a:rPr lang="tr-TR" dirty="0" err="1"/>
              <a:t>Ordinal</a:t>
            </a:r>
            <a:r>
              <a:rPr lang="tr-TR" dirty="0"/>
              <a:t> mi, nominal mi? 	</a:t>
            </a:r>
          </a:p>
          <a:p>
            <a:r>
              <a:rPr lang="tr-TR" dirty="0"/>
              <a:t>Tekniklerin seçiminde değişkenin bağımlı mı bağımsız mı olduğu tanımlanmalıdır. </a:t>
            </a:r>
          </a:p>
          <a:p>
            <a:pPr lvl="1"/>
            <a:r>
              <a:rPr lang="tr-TR" b="1" dirty="0"/>
              <a:t>Bağımlı/Bağımsız Değişken</a:t>
            </a:r>
            <a:r>
              <a:rPr lang="tr-TR" dirty="0"/>
              <a:t>: Bir değişkenin bağımlı/bağımsız değişken olması tek başına karar verilebilir değildir. </a:t>
            </a:r>
          </a:p>
          <a:p>
            <a:pPr lvl="1"/>
            <a:r>
              <a:rPr lang="tr-TR" dirty="0"/>
              <a:t>Değişkenler birbirleriyle ilişkisi içerisinde bağımlı ya da bağımsız değişken olurlar. </a:t>
            </a:r>
          </a:p>
          <a:p>
            <a:pPr lvl="1"/>
            <a:r>
              <a:rPr lang="tr-TR" dirty="0"/>
              <a:t>Bu kararın verilmesinde araştırma alanına ilişkin gözlemler ve ilgili literatürden yararlanılabilir. </a:t>
            </a:r>
          </a:p>
        </p:txBody>
      </p:sp>
    </p:spTree>
    <p:extLst>
      <p:ext uri="{BB962C8B-B14F-4D97-AF65-F5344CB8AC3E}">
        <p14:creationId xmlns:p14="http://schemas.microsoft.com/office/powerpoint/2010/main" val="3387287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A30-C99E-F840-A3BB-CCF717C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İstatistiksel</a:t>
            </a:r>
            <a:r>
              <a:rPr lang="en-US" dirty="0"/>
              <a:t> </a:t>
            </a:r>
            <a:r>
              <a:rPr lang="en-US" dirty="0" err="1"/>
              <a:t>Tekniğin</a:t>
            </a:r>
            <a:r>
              <a:rPr lang="en-US" dirty="0"/>
              <a:t> </a:t>
            </a:r>
            <a:r>
              <a:rPr lang="en-US" dirty="0" err="1"/>
              <a:t>Seçimi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EE66-C993-B64A-909D-575383D4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Değişkenlerin ölçeklerini değiştirerek kullanılacak tekniğin seçimine karar verilebilir. </a:t>
            </a:r>
          </a:p>
          <a:p>
            <a:pPr lvl="1"/>
            <a:r>
              <a:rPr lang="tr-TR" dirty="0"/>
              <a:t>Örneğin, sürekli bir değişken olarak yaş değişkeni gruplandırılarak kategorik hale getirilebilir. </a:t>
            </a:r>
          </a:p>
          <a:p>
            <a:pPr lvl="1"/>
            <a:r>
              <a:rPr lang="tr-TR" dirty="0"/>
              <a:t>Böylece yaş gruplarının yaşam memnuniyeti düzeyine (sürekli) etkisi </a:t>
            </a:r>
            <a:r>
              <a:rPr lang="tr-TR" dirty="0" err="1"/>
              <a:t>varyans</a:t>
            </a:r>
            <a:r>
              <a:rPr lang="tr-TR" dirty="0"/>
              <a:t> analizi ile incelenebilir.</a:t>
            </a:r>
          </a:p>
          <a:p>
            <a:r>
              <a:rPr lang="tr-TR" dirty="0"/>
              <a:t>Değişkenlerin alabileceği olası değerler o değişkenin ölçeğidir. </a:t>
            </a:r>
            <a:endParaRPr lang="en-GB" dirty="0"/>
          </a:p>
          <a:p>
            <a:r>
              <a:rPr lang="tr-TR" dirty="0"/>
              <a:t>Temel olarak dört ölçek türü vardır.</a:t>
            </a:r>
          </a:p>
          <a:p>
            <a:pPr lvl="1"/>
            <a:r>
              <a:rPr lang="tr-TR" dirty="0"/>
              <a:t>Nominal / </a:t>
            </a:r>
            <a:r>
              <a:rPr lang="tr-TR" dirty="0" err="1"/>
              <a:t>Ordinal</a:t>
            </a:r>
            <a:r>
              <a:rPr lang="tr-TR" dirty="0"/>
              <a:t> / Aralık / Oran ölçekleri. </a:t>
            </a:r>
          </a:p>
          <a:p>
            <a:r>
              <a:rPr lang="tr-TR" dirty="0"/>
              <a:t>Bu ölçek türleri kabaca nitel/nicel değişken olma özelliğine dayandırılarak sınıflandırılır. </a:t>
            </a:r>
          </a:p>
          <a:p>
            <a:pPr lvl="1"/>
            <a:r>
              <a:rPr lang="tr-TR" dirty="0"/>
              <a:t>Nominal ve </a:t>
            </a:r>
            <a:r>
              <a:rPr lang="tr-TR" dirty="0" err="1"/>
              <a:t>ordinal</a:t>
            </a:r>
            <a:r>
              <a:rPr lang="tr-TR" dirty="0"/>
              <a:t> ölçekler nitel değişkenlerdir.</a:t>
            </a:r>
          </a:p>
          <a:p>
            <a:pPr lvl="1"/>
            <a:r>
              <a:rPr lang="en-GB" dirty="0" err="1"/>
              <a:t>Aralık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oran</a:t>
            </a:r>
            <a:r>
              <a:rPr lang="en-GB" dirty="0"/>
              <a:t> </a:t>
            </a:r>
            <a:r>
              <a:rPr lang="en-GB" dirty="0" err="1"/>
              <a:t>ölçekleri</a:t>
            </a:r>
            <a:r>
              <a:rPr lang="en-GB" dirty="0"/>
              <a:t> </a:t>
            </a:r>
            <a:r>
              <a:rPr lang="en-GB" dirty="0" err="1"/>
              <a:t>nicel</a:t>
            </a:r>
            <a:r>
              <a:rPr lang="en-GB" dirty="0"/>
              <a:t> </a:t>
            </a:r>
            <a:r>
              <a:rPr lang="en-GB" dirty="0" err="1"/>
              <a:t>değişkenlerdir</a:t>
            </a:r>
            <a:r>
              <a:rPr lang="en-GB" dirty="0"/>
              <a:t>. </a:t>
            </a:r>
          </a:p>
          <a:p>
            <a:r>
              <a:rPr lang="tr-TR" b="1" dirty="0"/>
              <a:t>Nominal ölçek</a:t>
            </a:r>
            <a:r>
              <a:rPr lang="tr-TR" dirty="0"/>
              <a:t>: Sıralanabilir olmayan nitel değişkenlerin ölçeğidir. Örneğin; yaşanan il, cinsiyet, okunan üniversite/fakülte/bölüm, medeni hal, vs.</a:t>
            </a:r>
            <a:endParaRPr lang="en-GB" dirty="0"/>
          </a:p>
          <a:p>
            <a:r>
              <a:rPr lang="tr-TR" b="1" dirty="0" err="1"/>
              <a:t>Ordinal</a:t>
            </a:r>
            <a:r>
              <a:rPr lang="tr-TR" b="1" dirty="0"/>
              <a:t> Ölçek</a:t>
            </a:r>
            <a:r>
              <a:rPr lang="tr-TR" dirty="0"/>
              <a:t>: Sıralanabilir nitel değişkenlerin ölçeğidir. Örneğin; eğitim düzeyi, </a:t>
            </a:r>
            <a:r>
              <a:rPr lang="tr-TR" dirty="0" err="1"/>
              <a:t>Likert</a:t>
            </a:r>
            <a:r>
              <a:rPr lang="tr-TR" dirty="0"/>
              <a:t> ölçeği, </a:t>
            </a:r>
            <a:r>
              <a:rPr lang="tr-TR"/>
              <a:t>vs.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1781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192</TotalTime>
  <Words>788</Words>
  <Application>Microsoft Macintosh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Quotable</vt:lpstr>
      <vt:lpstr>İstatistiksel Analizler</vt:lpstr>
      <vt:lpstr>Doğru İstatistiksel Tekniğin Seçimi</vt:lpstr>
      <vt:lpstr>Doğru İstatistiksel Tekniğin Seçimi</vt:lpstr>
      <vt:lpstr>Doğru İstatistiksel Tekniğin Seçimi</vt:lpstr>
      <vt:lpstr>Doğru İstatistiksel Tekniğin Seçimi</vt:lpstr>
      <vt:lpstr>Doğru İstatistiksel Tekniğin Seçimi</vt:lpstr>
      <vt:lpstr>Doğru İstatistiksel Tekniğin Seçimi</vt:lpstr>
      <vt:lpstr>Doğru İstatistiksel Tekniğin Seçimi</vt:lpstr>
      <vt:lpstr>Doğru İstatistiksel Tekniğin Seçimi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İstatistik nedir?</dc:title>
  <dc:creator>Haktan.Ural</dc:creator>
  <cp:lastModifiedBy>Haktan.Ural</cp:lastModifiedBy>
  <cp:revision>15</cp:revision>
  <dcterms:created xsi:type="dcterms:W3CDTF">2019-02-06T08:35:50Z</dcterms:created>
  <dcterms:modified xsi:type="dcterms:W3CDTF">2019-02-18T20:43:29Z</dcterms:modified>
</cp:coreProperties>
</file>