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Görücüye çıkarmak: tez jürisi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Metni görücüye çıkarmak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“Entelektüel hayat aynı konuya merak duyan insanların diyalogudur.” (</a:t>
            </a:r>
            <a:r>
              <a:rPr lang="tr-TR" dirty="0" err="1" smtClean="0"/>
              <a:t>Becker</a:t>
            </a:r>
            <a:r>
              <a:rPr lang="tr-TR" dirty="0" smtClean="0"/>
              <a:t>, 2013: 163)</a:t>
            </a:r>
          </a:p>
          <a:p>
            <a:r>
              <a:rPr lang="tr-TR" dirty="0" smtClean="0"/>
              <a:t>Araştırmanız onu diğerlerinin erişimine açana kadar tamamlanmış sayılmaz.</a:t>
            </a:r>
          </a:p>
          <a:p>
            <a:r>
              <a:rPr lang="tr-TR" dirty="0" smtClean="0"/>
              <a:t>Bir noktada metnin bittiğine ikna olmalısınız. Yeterince iyi olanı mükemmel yapmaya çalışmak sizi yavaşlatır.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“Akademik hayatın toplumsal organizasyonu”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“Saikler </a:t>
            </a:r>
            <a:r>
              <a:rPr lang="tr-TR" dirty="0" err="1" smtClean="0"/>
              <a:t>lügatı</a:t>
            </a:r>
            <a:r>
              <a:rPr lang="tr-TR" dirty="0" smtClean="0"/>
              <a:t>” (</a:t>
            </a:r>
            <a:r>
              <a:rPr lang="tr-TR" i="1" dirty="0" smtClean="0"/>
              <a:t>C. W. </a:t>
            </a:r>
            <a:r>
              <a:rPr lang="tr-TR" i="1" dirty="0" err="1" smtClean="0"/>
              <a:t>Mills</a:t>
            </a:r>
            <a:r>
              <a:rPr lang="tr-TR" dirty="0" smtClean="0"/>
              <a:t>)</a:t>
            </a:r>
          </a:p>
          <a:p>
            <a:r>
              <a:rPr lang="tr-TR" dirty="0" smtClean="0"/>
              <a:t>Akademide geçerli </a:t>
            </a:r>
            <a:r>
              <a:rPr lang="tr-TR" dirty="0" err="1" smtClean="0"/>
              <a:t>saikler</a:t>
            </a:r>
            <a:r>
              <a:rPr lang="tr-TR" dirty="0" smtClean="0"/>
              <a:t> </a:t>
            </a:r>
            <a:r>
              <a:rPr lang="tr-TR" dirty="0" err="1" smtClean="0"/>
              <a:t>lügatı</a:t>
            </a:r>
            <a:r>
              <a:rPr lang="tr-TR" dirty="0" smtClean="0"/>
              <a:t>, akademisyenlerin kariyer beklentileriyle yayın yaptığını ima eder ve bu bazen “idealist” akademisyenin yayın yapmama mazereti olabilir.</a:t>
            </a:r>
          </a:p>
          <a:p>
            <a:r>
              <a:rPr lang="tr-TR" dirty="0" smtClean="0"/>
              <a:t>Bazı örnekler bu fikri destekliyor olabilir fakat böyle ahlakçı bir noktada mazeret aramak bizi bir yere vardırmaz.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“Akademik hayatın toplumsal organizasyonu”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Akademik dünya nasıl örgütlenmiştir?</a:t>
            </a:r>
          </a:p>
          <a:p>
            <a:endParaRPr lang="tr-TR" dirty="0" smtClean="0"/>
          </a:p>
          <a:p>
            <a:r>
              <a:rPr lang="tr-TR" dirty="0" smtClean="0"/>
              <a:t>Yazmak/yayın yapmak akademik dünyada nasıl bir yer kaplar?</a:t>
            </a:r>
          </a:p>
          <a:p>
            <a:endParaRPr lang="tr-TR" dirty="0" smtClean="0"/>
          </a:p>
          <a:p>
            <a:r>
              <a:rPr lang="tr-TR" dirty="0" smtClean="0"/>
              <a:t>Siz nasıl bir rol oynamak istiyorsunuz?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Tez savunması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Tez savunması, kısaca tezinizi jüri karşısında savunduğunuz kamuya açık bir toplantıdır.</a:t>
            </a:r>
          </a:p>
          <a:p>
            <a:endParaRPr lang="tr-TR" dirty="0" smtClean="0"/>
          </a:p>
          <a:p>
            <a:r>
              <a:rPr lang="tr-TR" dirty="0" smtClean="0"/>
              <a:t>Açık, saydam, denetlenebilir.</a:t>
            </a:r>
          </a:p>
          <a:p>
            <a:endParaRPr lang="tr-TR" dirty="0" smtClean="0"/>
          </a:p>
          <a:p>
            <a:r>
              <a:rPr lang="tr-TR" dirty="0" smtClean="0"/>
              <a:t>Öğrenciden tezine dair kısa bir sunum yapması beklenir.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Tez savunması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Jüri ile kavgaya tutuşmayın, eleştirileri olgunlukla karşılayın.</a:t>
            </a:r>
          </a:p>
          <a:p>
            <a:endParaRPr lang="tr-TR" dirty="0" smtClean="0"/>
          </a:p>
          <a:p>
            <a:r>
              <a:rPr lang="tr-TR" dirty="0" smtClean="0"/>
              <a:t>Eleştirilere karşı koşulsuz bir teslim bayrağı da çekmeyin, tezinizi savunun.</a:t>
            </a:r>
          </a:p>
          <a:p>
            <a:endParaRPr lang="tr-TR" dirty="0" smtClean="0"/>
          </a:p>
          <a:p>
            <a:r>
              <a:rPr lang="tr-TR" dirty="0" smtClean="0"/>
              <a:t>Sorulan soruyu iyi anladığınızı emin olun, konuyu bildiğiniz yere çekmek için çarpıtmayın.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Tez savunması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Tez jürisi tezin tezine katılmak zorunda değildir fakat bu tezi reddetmek için yeterli bir gerekçe olamaz.</a:t>
            </a:r>
          </a:p>
          <a:p>
            <a:r>
              <a:rPr lang="tr-TR" dirty="0" smtClean="0"/>
              <a:t>Bu noktada belirleyici olan tezin hangi politik çizgiye yakın durduğu vs değil; tutarlılığı, bir tezinin olup olmadığıdır.</a:t>
            </a:r>
          </a:p>
          <a:p>
            <a:r>
              <a:rPr lang="tr-TR" dirty="0" smtClean="0"/>
              <a:t>Tez kabul edilebilir, reddedilebilir ya da uzatma verilebilir.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	(</a:t>
            </a:r>
            <a:r>
              <a:rPr lang="tr-TR" dirty="0" err="1" smtClean="0"/>
              <a:t>Yalçınkaya</a:t>
            </a:r>
            <a:r>
              <a:rPr lang="tr-TR" dirty="0" smtClean="0"/>
              <a:t>, 2012: 282-286)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Kaynakça: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err="1" smtClean="0"/>
              <a:t>Becker</a:t>
            </a:r>
            <a:r>
              <a:rPr lang="tr-TR" dirty="0" smtClean="0"/>
              <a:t>, </a:t>
            </a:r>
            <a:r>
              <a:rPr lang="tr-TR" dirty="0" err="1" smtClean="0"/>
              <a:t>Howard</a:t>
            </a:r>
            <a:r>
              <a:rPr lang="tr-TR" dirty="0" smtClean="0"/>
              <a:t> S</a:t>
            </a:r>
            <a:r>
              <a:rPr lang="tr-TR" i="1" dirty="0" smtClean="0"/>
              <a:t>. </a:t>
            </a:r>
            <a:r>
              <a:rPr lang="tr-TR" i="1" smtClean="0"/>
              <a:t>(2013) </a:t>
            </a:r>
            <a:r>
              <a:rPr lang="tr-TR" i="1" dirty="0" smtClean="0"/>
              <a:t>Sosyal Bilimcinin Yazma Çilesi, Yazımın Sosyal Organizasyonu Kuramı.</a:t>
            </a:r>
            <a:r>
              <a:rPr lang="tr-TR" dirty="0" smtClean="0"/>
              <a:t> (Ş. Geniş, </a:t>
            </a:r>
            <a:r>
              <a:rPr lang="tr-TR" dirty="0" err="1" smtClean="0"/>
              <a:t>çev</a:t>
            </a:r>
            <a:r>
              <a:rPr lang="tr-TR" dirty="0" smtClean="0"/>
              <a:t>.) Ankara: </a:t>
            </a:r>
            <a:r>
              <a:rPr lang="tr-TR" dirty="0" err="1" smtClean="0"/>
              <a:t>Heretik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 </a:t>
            </a:r>
            <a:r>
              <a:rPr lang="tr-TR" dirty="0" err="1" smtClean="0"/>
              <a:t>Yalçınkaya</a:t>
            </a:r>
            <a:r>
              <a:rPr lang="tr-TR" dirty="0" smtClean="0"/>
              <a:t>, Ayhan (2012) </a:t>
            </a:r>
            <a:r>
              <a:rPr lang="tr-TR" i="1" dirty="0" smtClean="0"/>
              <a:t>Mazerete Mahal Yok Sosyal Bilimler Öğrencileri İçin </a:t>
            </a:r>
            <a:r>
              <a:rPr lang="tr-TR" i="1" dirty="0" err="1" smtClean="0"/>
              <a:t>Eğenceli</a:t>
            </a:r>
            <a:r>
              <a:rPr lang="tr-TR" i="1" dirty="0" smtClean="0"/>
              <a:t>(k) Bir Ödev, Lisansüstü Öğretim ve Tez </a:t>
            </a:r>
            <a:r>
              <a:rPr lang="tr-TR" i="1" dirty="0" err="1" smtClean="0"/>
              <a:t>Klavuzu</a:t>
            </a:r>
            <a:r>
              <a:rPr lang="tr-TR" i="1" dirty="0" smtClean="0"/>
              <a:t>. </a:t>
            </a:r>
            <a:r>
              <a:rPr lang="tr-TR" dirty="0" smtClean="0"/>
              <a:t>Ankara: Siyasal </a:t>
            </a:r>
            <a:r>
              <a:rPr lang="tr-TR" dirty="0" err="1" smtClean="0"/>
              <a:t>Kitabevi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254</Words>
  <Application>Microsoft Office PowerPoint</Application>
  <PresentationFormat>Ekran Gösterisi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Görücüye çıkarmak: tez jürisi</vt:lpstr>
      <vt:lpstr>Metni görücüye çıkarmak</vt:lpstr>
      <vt:lpstr>“Akademik hayatın toplumsal organizasyonu”</vt:lpstr>
      <vt:lpstr>“Akademik hayatın toplumsal organizasyonu”</vt:lpstr>
      <vt:lpstr>Tez savunması</vt:lpstr>
      <vt:lpstr>Tez savunması</vt:lpstr>
      <vt:lpstr>Tez savunması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Görücüye çıkarmak: tez jürisi</dc:title>
  <dc:creator>irem yilmaz</dc:creator>
  <cp:lastModifiedBy>iremyilmaz</cp:lastModifiedBy>
  <cp:revision>25</cp:revision>
  <dcterms:created xsi:type="dcterms:W3CDTF">2017-11-16T13:23:25Z</dcterms:created>
  <dcterms:modified xsi:type="dcterms:W3CDTF">2017-11-20T14:40:58Z</dcterms:modified>
</cp:coreProperties>
</file>