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sldIdLst>
    <p:sldId id="256" r:id="rId4"/>
    <p:sldId id="257" r:id="rId5"/>
    <p:sldId id="264" r:id="rId6"/>
    <p:sldId id="267" r:id="rId7"/>
    <p:sldId id="258" r:id="rId8"/>
    <p:sldId id="261" r:id="rId9"/>
    <p:sldId id="263" r:id="rId10"/>
    <p:sldId id="259" r:id="rId11"/>
    <p:sldId id="265" r:id="rId12"/>
    <p:sldId id="266"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FF18254-F3CF-4D0F-A453-1A778FB5FB0E}" type="slidenum">
              <a:rPr lang="tr-TR" altLang="tr-TR">
                <a:solidFill>
                  <a:srgbClr val="000000"/>
                </a:solidFill>
              </a:rPr>
              <a:pPr/>
              <a:t>‹#›</a:t>
            </a:fld>
            <a:endParaRPr lang="tr-TR" altLang="tr-TR">
              <a:solidFill>
                <a:srgbClr val="000000"/>
              </a:solidFill>
            </a:endParaRPr>
          </a:p>
        </p:txBody>
      </p:sp>
    </p:spTree>
    <p:extLst>
      <p:ext uri="{BB962C8B-B14F-4D97-AF65-F5344CB8AC3E}">
        <p14:creationId xmlns="" xmlns:p14="http://schemas.microsoft.com/office/powerpoint/2010/main" val="3051310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3A6942C-4725-40FB-8DEE-374EB558B71C}" type="slidenum">
              <a:rPr lang="tr-TR" altLang="tr-TR">
                <a:solidFill>
                  <a:srgbClr val="000000"/>
                </a:solidFill>
              </a:rPr>
              <a:pPr/>
              <a:t>‹#›</a:t>
            </a:fld>
            <a:endParaRPr lang="tr-TR" altLang="tr-TR">
              <a:solidFill>
                <a:srgbClr val="000000"/>
              </a:solidFill>
            </a:endParaRPr>
          </a:p>
        </p:txBody>
      </p:sp>
    </p:spTree>
    <p:extLst>
      <p:ext uri="{BB962C8B-B14F-4D97-AF65-F5344CB8AC3E}">
        <p14:creationId xmlns="" xmlns:p14="http://schemas.microsoft.com/office/powerpoint/2010/main" val="2626896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0A634A9-8799-4F4F-B4B2-BD7BE1DF8237}" type="slidenum">
              <a:rPr lang="tr-TR" altLang="tr-TR">
                <a:solidFill>
                  <a:srgbClr val="000000"/>
                </a:solidFill>
              </a:rPr>
              <a:pPr/>
              <a:t>‹#›</a:t>
            </a:fld>
            <a:endParaRPr lang="tr-TR" altLang="tr-TR">
              <a:solidFill>
                <a:srgbClr val="000000"/>
              </a:solidFill>
            </a:endParaRPr>
          </a:p>
        </p:txBody>
      </p:sp>
    </p:spTree>
    <p:extLst>
      <p:ext uri="{BB962C8B-B14F-4D97-AF65-F5344CB8AC3E}">
        <p14:creationId xmlns="" xmlns:p14="http://schemas.microsoft.com/office/powerpoint/2010/main" val="1355637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2E83FDF-0CC1-420F-A423-1BC624ABA170}" type="slidenum">
              <a:rPr lang="tr-TR" altLang="tr-TR">
                <a:solidFill>
                  <a:srgbClr val="000000"/>
                </a:solidFill>
              </a:rPr>
              <a:pPr/>
              <a:t>‹#›</a:t>
            </a:fld>
            <a:endParaRPr lang="tr-TR" altLang="tr-TR">
              <a:solidFill>
                <a:srgbClr val="000000"/>
              </a:solidFill>
            </a:endParaRPr>
          </a:p>
        </p:txBody>
      </p:sp>
    </p:spTree>
    <p:extLst>
      <p:ext uri="{BB962C8B-B14F-4D97-AF65-F5344CB8AC3E}">
        <p14:creationId xmlns="" xmlns:p14="http://schemas.microsoft.com/office/powerpoint/2010/main" val="155800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395CF71-44F9-4985-857C-5F5BA5912CE4}" type="slidenum">
              <a:rPr lang="tr-TR" altLang="tr-TR">
                <a:solidFill>
                  <a:srgbClr val="000000"/>
                </a:solidFill>
              </a:rPr>
              <a:pPr/>
              <a:t>‹#›</a:t>
            </a:fld>
            <a:endParaRPr lang="tr-TR" altLang="tr-TR">
              <a:solidFill>
                <a:srgbClr val="000000"/>
              </a:solidFill>
            </a:endParaRPr>
          </a:p>
        </p:txBody>
      </p:sp>
    </p:spTree>
    <p:extLst>
      <p:ext uri="{BB962C8B-B14F-4D97-AF65-F5344CB8AC3E}">
        <p14:creationId xmlns="" xmlns:p14="http://schemas.microsoft.com/office/powerpoint/2010/main" val="168137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490CDCE-F914-4BA9-8625-411DEE211C29}" type="slidenum">
              <a:rPr lang="tr-TR" altLang="tr-TR">
                <a:solidFill>
                  <a:srgbClr val="000000"/>
                </a:solidFill>
              </a:rPr>
              <a:pPr/>
              <a:t>‹#›</a:t>
            </a:fld>
            <a:endParaRPr lang="tr-TR" altLang="tr-TR">
              <a:solidFill>
                <a:srgbClr val="000000"/>
              </a:solidFill>
            </a:endParaRPr>
          </a:p>
        </p:txBody>
      </p:sp>
    </p:spTree>
    <p:extLst>
      <p:ext uri="{BB962C8B-B14F-4D97-AF65-F5344CB8AC3E}">
        <p14:creationId xmlns="" xmlns:p14="http://schemas.microsoft.com/office/powerpoint/2010/main" val="3159478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6004C15-80CC-4182-9B11-9C2A661DDCA2}" type="slidenum">
              <a:rPr lang="tr-TR" altLang="tr-TR">
                <a:solidFill>
                  <a:srgbClr val="000000"/>
                </a:solidFill>
              </a:rPr>
              <a:pPr/>
              <a:t>‹#›</a:t>
            </a:fld>
            <a:endParaRPr lang="tr-TR" altLang="tr-TR">
              <a:solidFill>
                <a:srgbClr val="000000"/>
              </a:solidFill>
            </a:endParaRPr>
          </a:p>
        </p:txBody>
      </p:sp>
    </p:spTree>
    <p:extLst>
      <p:ext uri="{BB962C8B-B14F-4D97-AF65-F5344CB8AC3E}">
        <p14:creationId xmlns="" xmlns:p14="http://schemas.microsoft.com/office/powerpoint/2010/main" val="1387228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66444D8-0E30-452D-86C8-A1A45FDC5F3E}" type="slidenum">
              <a:rPr lang="tr-TR" altLang="tr-TR">
                <a:solidFill>
                  <a:srgbClr val="000000"/>
                </a:solidFill>
              </a:rPr>
              <a:pPr/>
              <a:t>‹#›</a:t>
            </a:fld>
            <a:endParaRPr lang="tr-TR" altLang="tr-TR">
              <a:solidFill>
                <a:srgbClr val="000000"/>
              </a:solidFill>
            </a:endParaRPr>
          </a:p>
        </p:txBody>
      </p:sp>
    </p:spTree>
    <p:extLst>
      <p:ext uri="{BB962C8B-B14F-4D97-AF65-F5344CB8AC3E}">
        <p14:creationId xmlns="" xmlns:p14="http://schemas.microsoft.com/office/powerpoint/2010/main" val="1421508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938F4BB-3595-4E3D-8C55-C4526A7C466F}" type="slidenum">
              <a:rPr lang="tr-TR" altLang="tr-TR">
                <a:solidFill>
                  <a:srgbClr val="000000"/>
                </a:solidFill>
              </a:rPr>
              <a:pPr/>
              <a:t>‹#›</a:t>
            </a:fld>
            <a:endParaRPr lang="tr-TR" altLang="tr-TR">
              <a:solidFill>
                <a:srgbClr val="000000"/>
              </a:solidFill>
            </a:endParaRPr>
          </a:p>
        </p:txBody>
      </p:sp>
    </p:spTree>
    <p:extLst>
      <p:ext uri="{BB962C8B-B14F-4D97-AF65-F5344CB8AC3E}">
        <p14:creationId xmlns="" xmlns:p14="http://schemas.microsoft.com/office/powerpoint/2010/main" val="1245568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414286D-B016-41AC-946A-24BCE7EFEC72}" type="slidenum">
              <a:rPr lang="tr-TR" altLang="tr-TR">
                <a:solidFill>
                  <a:srgbClr val="000000"/>
                </a:solidFill>
              </a:rPr>
              <a:pPr/>
              <a:t>‹#›</a:t>
            </a:fld>
            <a:endParaRPr lang="tr-TR" altLang="tr-TR">
              <a:solidFill>
                <a:srgbClr val="000000"/>
              </a:solidFill>
            </a:endParaRPr>
          </a:p>
        </p:txBody>
      </p:sp>
    </p:spTree>
    <p:extLst>
      <p:ext uri="{BB962C8B-B14F-4D97-AF65-F5344CB8AC3E}">
        <p14:creationId xmlns="" xmlns:p14="http://schemas.microsoft.com/office/powerpoint/2010/main" val="2989054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D470A24-7879-427C-82FA-1376F420BDE3}" type="slidenum">
              <a:rPr lang="tr-TR" altLang="tr-TR">
                <a:solidFill>
                  <a:srgbClr val="000000"/>
                </a:solidFill>
              </a:rPr>
              <a:pPr/>
              <a:t>‹#›</a:t>
            </a:fld>
            <a:endParaRPr lang="tr-TR" altLang="tr-TR">
              <a:solidFill>
                <a:srgbClr val="000000"/>
              </a:solidFill>
            </a:endParaRPr>
          </a:p>
        </p:txBody>
      </p:sp>
    </p:spTree>
    <p:extLst>
      <p:ext uri="{BB962C8B-B14F-4D97-AF65-F5344CB8AC3E}">
        <p14:creationId xmlns="" xmlns:p14="http://schemas.microsoft.com/office/powerpoint/2010/main" val="3793011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EBF3C5A-B102-4828-8D4A-F9FFB7D4DAA5}" type="slidenum">
              <a:rPr lang="tr-TR" altLang="tr-TR">
                <a:solidFill>
                  <a:srgbClr val="000000"/>
                </a:solidFill>
              </a:rPr>
              <a:pPr/>
              <a:t>‹#›</a:t>
            </a:fld>
            <a:endParaRPr lang="tr-TR" altLang="tr-TR">
              <a:solidFill>
                <a:srgbClr val="000000"/>
              </a:solidFill>
            </a:endParaRPr>
          </a:p>
        </p:txBody>
      </p:sp>
    </p:spTree>
    <p:extLst>
      <p:ext uri="{BB962C8B-B14F-4D97-AF65-F5344CB8AC3E}">
        <p14:creationId xmlns="" xmlns:p14="http://schemas.microsoft.com/office/powerpoint/2010/main" val="99921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78BB7F3-A324-4638-B5ED-9974EDB069D7}" type="slidenum">
              <a:rPr lang="tr-TR" altLang="tr-TR">
                <a:solidFill>
                  <a:srgbClr val="000000"/>
                </a:solidFill>
              </a:rPr>
              <a:pPr/>
              <a:t>‹#›</a:t>
            </a:fld>
            <a:endParaRPr lang="tr-TR" altLang="tr-TR">
              <a:solidFill>
                <a:srgbClr val="000000"/>
              </a:solidFill>
            </a:endParaRPr>
          </a:p>
        </p:txBody>
      </p:sp>
    </p:spTree>
    <p:extLst>
      <p:ext uri="{BB962C8B-B14F-4D97-AF65-F5344CB8AC3E}">
        <p14:creationId xmlns="" xmlns:p14="http://schemas.microsoft.com/office/powerpoint/2010/main" val="3490993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FF18254-F3CF-4D0F-A453-1A778FB5FB0E}" type="slidenum">
              <a:rPr lang="tr-TR" altLang="tr-TR">
                <a:solidFill>
                  <a:srgbClr val="000000"/>
                </a:solidFill>
              </a:rPr>
              <a:pPr/>
              <a:t>‹#›</a:t>
            </a:fld>
            <a:endParaRPr lang="tr-TR" altLang="tr-TR">
              <a:solidFill>
                <a:srgbClr val="000000"/>
              </a:solidFill>
            </a:endParaRPr>
          </a:p>
        </p:txBody>
      </p:sp>
    </p:spTree>
    <p:extLst>
      <p:ext uri="{BB962C8B-B14F-4D97-AF65-F5344CB8AC3E}">
        <p14:creationId xmlns="" xmlns:p14="http://schemas.microsoft.com/office/powerpoint/2010/main" val="4227132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3A6942C-4725-40FB-8DEE-374EB558B71C}" type="slidenum">
              <a:rPr lang="tr-TR" altLang="tr-TR">
                <a:solidFill>
                  <a:srgbClr val="000000"/>
                </a:solidFill>
              </a:rPr>
              <a:pPr/>
              <a:t>‹#›</a:t>
            </a:fld>
            <a:endParaRPr lang="tr-TR" altLang="tr-TR">
              <a:solidFill>
                <a:srgbClr val="000000"/>
              </a:solidFill>
            </a:endParaRPr>
          </a:p>
        </p:txBody>
      </p:sp>
    </p:spTree>
    <p:extLst>
      <p:ext uri="{BB962C8B-B14F-4D97-AF65-F5344CB8AC3E}">
        <p14:creationId xmlns="" xmlns:p14="http://schemas.microsoft.com/office/powerpoint/2010/main" val="34752593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0A634A9-8799-4F4F-B4B2-BD7BE1DF8237}" type="slidenum">
              <a:rPr lang="tr-TR" altLang="tr-TR">
                <a:solidFill>
                  <a:srgbClr val="000000"/>
                </a:solidFill>
              </a:rPr>
              <a:pPr/>
              <a:t>‹#›</a:t>
            </a:fld>
            <a:endParaRPr lang="tr-TR" altLang="tr-TR">
              <a:solidFill>
                <a:srgbClr val="000000"/>
              </a:solidFill>
            </a:endParaRPr>
          </a:p>
        </p:txBody>
      </p:sp>
    </p:spTree>
    <p:extLst>
      <p:ext uri="{BB962C8B-B14F-4D97-AF65-F5344CB8AC3E}">
        <p14:creationId xmlns="" xmlns:p14="http://schemas.microsoft.com/office/powerpoint/2010/main" val="3839839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2E83FDF-0CC1-420F-A423-1BC624ABA170}" type="slidenum">
              <a:rPr lang="tr-TR" altLang="tr-TR">
                <a:solidFill>
                  <a:srgbClr val="000000"/>
                </a:solidFill>
              </a:rPr>
              <a:pPr/>
              <a:t>‹#›</a:t>
            </a:fld>
            <a:endParaRPr lang="tr-TR" altLang="tr-TR">
              <a:solidFill>
                <a:srgbClr val="000000"/>
              </a:solidFill>
            </a:endParaRPr>
          </a:p>
        </p:txBody>
      </p:sp>
    </p:spTree>
    <p:extLst>
      <p:ext uri="{BB962C8B-B14F-4D97-AF65-F5344CB8AC3E}">
        <p14:creationId xmlns="" xmlns:p14="http://schemas.microsoft.com/office/powerpoint/2010/main" val="3617553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395CF71-44F9-4985-857C-5F5BA5912CE4}" type="slidenum">
              <a:rPr lang="tr-TR" altLang="tr-TR">
                <a:solidFill>
                  <a:srgbClr val="000000"/>
                </a:solidFill>
              </a:rPr>
              <a:pPr/>
              <a:t>‹#›</a:t>
            </a:fld>
            <a:endParaRPr lang="tr-TR" altLang="tr-TR">
              <a:solidFill>
                <a:srgbClr val="000000"/>
              </a:solidFill>
            </a:endParaRPr>
          </a:p>
        </p:txBody>
      </p:sp>
    </p:spTree>
    <p:extLst>
      <p:ext uri="{BB962C8B-B14F-4D97-AF65-F5344CB8AC3E}">
        <p14:creationId xmlns="" xmlns:p14="http://schemas.microsoft.com/office/powerpoint/2010/main" val="4130856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490CDCE-F914-4BA9-8625-411DEE211C29}" type="slidenum">
              <a:rPr lang="tr-TR" altLang="tr-TR">
                <a:solidFill>
                  <a:srgbClr val="000000"/>
                </a:solidFill>
              </a:rPr>
              <a:pPr/>
              <a:t>‹#›</a:t>
            </a:fld>
            <a:endParaRPr lang="tr-TR" altLang="tr-TR">
              <a:solidFill>
                <a:srgbClr val="000000"/>
              </a:solidFill>
            </a:endParaRPr>
          </a:p>
        </p:txBody>
      </p:sp>
    </p:spTree>
    <p:extLst>
      <p:ext uri="{BB962C8B-B14F-4D97-AF65-F5344CB8AC3E}">
        <p14:creationId xmlns="" xmlns:p14="http://schemas.microsoft.com/office/powerpoint/2010/main" val="1485338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6004C15-80CC-4182-9B11-9C2A661DDCA2}" type="slidenum">
              <a:rPr lang="tr-TR" altLang="tr-TR">
                <a:solidFill>
                  <a:srgbClr val="000000"/>
                </a:solidFill>
              </a:rPr>
              <a:pPr/>
              <a:t>‹#›</a:t>
            </a:fld>
            <a:endParaRPr lang="tr-TR" altLang="tr-TR">
              <a:solidFill>
                <a:srgbClr val="000000"/>
              </a:solidFill>
            </a:endParaRPr>
          </a:p>
        </p:txBody>
      </p:sp>
    </p:spTree>
    <p:extLst>
      <p:ext uri="{BB962C8B-B14F-4D97-AF65-F5344CB8AC3E}">
        <p14:creationId xmlns="" xmlns:p14="http://schemas.microsoft.com/office/powerpoint/2010/main" val="2201874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66444D8-0E30-452D-86C8-A1A45FDC5F3E}" type="slidenum">
              <a:rPr lang="tr-TR" altLang="tr-TR">
                <a:solidFill>
                  <a:srgbClr val="000000"/>
                </a:solidFill>
              </a:rPr>
              <a:pPr/>
              <a:t>‹#›</a:t>
            </a:fld>
            <a:endParaRPr lang="tr-TR" altLang="tr-TR">
              <a:solidFill>
                <a:srgbClr val="000000"/>
              </a:solidFill>
            </a:endParaRPr>
          </a:p>
        </p:txBody>
      </p:sp>
    </p:spTree>
    <p:extLst>
      <p:ext uri="{BB962C8B-B14F-4D97-AF65-F5344CB8AC3E}">
        <p14:creationId xmlns="" xmlns:p14="http://schemas.microsoft.com/office/powerpoint/2010/main" val="7698700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938F4BB-3595-4E3D-8C55-C4526A7C466F}" type="slidenum">
              <a:rPr lang="tr-TR" altLang="tr-TR">
                <a:solidFill>
                  <a:srgbClr val="000000"/>
                </a:solidFill>
              </a:rPr>
              <a:pPr/>
              <a:t>‹#›</a:t>
            </a:fld>
            <a:endParaRPr lang="tr-TR" altLang="tr-TR">
              <a:solidFill>
                <a:srgbClr val="000000"/>
              </a:solidFill>
            </a:endParaRPr>
          </a:p>
        </p:txBody>
      </p:sp>
    </p:spTree>
    <p:extLst>
      <p:ext uri="{BB962C8B-B14F-4D97-AF65-F5344CB8AC3E}">
        <p14:creationId xmlns="" xmlns:p14="http://schemas.microsoft.com/office/powerpoint/2010/main" val="14336944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414286D-B016-41AC-946A-24BCE7EFEC72}" type="slidenum">
              <a:rPr lang="tr-TR" altLang="tr-TR">
                <a:solidFill>
                  <a:srgbClr val="000000"/>
                </a:solidFill>
              </a:rPr>
              <a:pPr/>
              <a:t>‹#›</a:t>
            </a:fld>
            <a:endParaRPr lang="tr-TR" altLang="tr-TR">
              <a:solidFill>
                <a:srgbClr val="000000"/>
              </a:solidFill>
            </a:endParaRPr>
          </a:p>
        </p:txBody>
      </p:sp>
    </p:spTree>
    <p:extLst>
      <p:ext uri="{BB962C8B-B14F-4D97-AF65-F5344CB8AC3E}">
        <p14:creationId xmlns="" xmlns:p14="http://schemas.microsoft.com/office/powerpoint/2010/main" val="2528420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D470A24-7879-427C-82FA-1376F420BDE3}" type="slidenum">
              <a:rPr lang="tr-TR" altLang="tr-TR">
                <a:solidFill>
                  <a:srgbClr val="000000"/>
                </a:solidFill>
              </a:rPr>
              <a:pPr/>
              <a:t>‹#›</a:t>
            </a:fld>
            <a:endParaRPr lang="tr-TR" altLang="tr-TR">
              <a:solidFill>
                <a:srgbClr val="000000"/>
              </a:solidFill>
            </a:endParaRPr>
          </a:p>
        </p:txBody>
      </p:sp>
    </p:spTree>
    <p:extLst>
      <p:ext uri="{BB962C8B-B14F-4D97-AF65-F5344CB8AC3E}">
        <p14:creationId xmlns="" xmlns:p14="http://schemas.microsoft.com/office/powerpoint/2010/main" val="13817452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EBF3C5A-B102-4828-8D4A-F9FFB7D4DAA5}" type="slidenum">
              <a:rPr lang="tr-TR" altLang="tr-TR">
                <a:solidFill>
                  <a:srgbClr val="000000"/>
                </a:solidFill>
              </a:rPr>
              <a:pPr/>
              <a:t>‹#›</a:t>
            </a:fld>
            <a:endParaRPr lang="tr-TR" altLang="tr-TR">
              <a:solidFill>
                <a:srgbClr val="000000"/>
              </a:solidFill>
            </a:endParaRPr>
          </a:p>
        </p:txBody>
      </p:sp>
    </p:spTree>
    <p:extLst>
      <p:ext uri="{BB962C8B-B14F-4D97-AF65-F5344CB8AC3E}">
        <p14:creationId xmlns="" xmlns:p14="http://schemas.microsoft.com/office/powerpoint/2010/main" val="23560798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78BB7F3-A324-4638-B5ED-9974EDB069D7}" type="slidenum">
              <a:rPr lang="tr-TR" altLang="tr-TR">
                <a:solidFill>
                  <a:srgbClr val="000000"/>
                </a:solidFill>
              </a:rPr>
              <a:pPr/>
              <a:t>‹#›</a:t>
            </a:fld>
            <a:endParaRPr lang="tr-TR" altLang="tr-TR">
              <a:solidFill>
                <a:srgbClr val="000000"/>
              </a:solidFill>
            </a:endParaRPr>
          </a:p>
        </p:txBody>
      </p:sp>
    </p:spTree>
    <p:extLst>
      <p:ext uri="{BB962C8B-B14F-4D97-AF65-F5344CB8AC3E}">
        <p14:creationId xmlns="" xmlns:p14="http://schemas.microsoft.com/office/powerpoint/2010/main" val="161776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05.02.2020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Arial" panose="020B0604020202020204" pitchFamily="34" charset="0"/>
              </a:defRPr>
            </a:lvl1pPr>
          </a:lstStyle>
          <a:p>
            <a:pPr fontAlgn="base">
              <a:spcBef>
                <a:spcPct val="0"/>
              </a:spcBef>
              <a:spcAft>
                <a:spcPct val="0"/>
              </a:spcAft>
              <a:defRPr/>
            </a:pPr>
            <a:endParaRPr lang="tr-TR" altLang="tr-T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Arial" panose="020B0604020202020204" pitchFamily="34" charset="0"/>
              </a:defRPr>
            </a:lvl1pPr>
          </a:lstStyle>
          <a:p>
            <a:pPr fontAlgn="base">
              <a:spcBef>
                <a:spcPct val="0"/>
              </a:spcBef>
              <a:spcAft>
                <a:spcPct val="0"/>
              </a:spcAft>
              <a:defRPr/>
            </a:pPr>
            <a:endParaRPr lang="tr-TR" altLang="tr-T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95D1EF43-CA62-42F0-A593-CDCD0116464F}" type="slidenum">
              <a:rPr lang="tr-TR" altLang="tr-TR" smtClean="0">
                <a:solidFill>
                  <a:srgbClr val="000000"/>
                </a:solidFill>
              </a:rPr>
              <a:pPr fontAlgn="base">
                <a:spcBef>
                  <a:spcPct val="0"/>
                </a:spcBef>
                <a:spcAft>
                  <a:spcPct val="0"/>
                </a:spcAft>
              </a:pPr>
              <a:t>‹#›</a:t>
            </a:fld>
            <a:endParaRPr lang="tr-TR" altLang="tr-TR" smtClean="0">
              <a:solidFill>
                <a:srgbClr val="000000"/>
              </a:solidFill>
            </a:endParaRPr>
          </a:p>
        </p:txBody>
      </p:sp>
    </p:spTree>
    <p:extLst>
      <p:ext uri="{BB962C8B-B14F-4D97-AF65-F5344CB8AC3E}">
        <p14:creationId xmlns="" xmlns:p14="http://schemas.microsoft.com/office/powerpoint/2010/main" val="2771599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Arial" panose="020B0604020202020204" pitchFamily="34" charset="0"/>
              </a:defRPr>
            </a:lvl1pPr>
          </a:lstStyle>
          <a:p>
            <a:pPr fontAlgn="base">
              <a:spcBef>
                <a:spcPct val="0"/>
              </a:spcBef>
              <a:spcAft>
                <a:spcPct val="0"/>
              </a:spcAft>
              <a:defRPr/>
            </a:pPr>
            <a:endParaRPr lang="tr-TR" altLang="tr-T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Arial" panose="020B0604020202020204" pitchFamily="34" charset="0"/>
              </a:defRPr>
            </a:lvl1pPr>
          </a:lstStyle>
          <a:p>
            <a:pPr fontAlgn="base">
              <a:spcBef>
                <a:spcPct val="0"/>
              </a:spcBef>
              <a:spcAft>
                <a:spcPct val="0"/>
              </a:spcAft>
              <a:defRPr/>
            </a:pPr>
            <a:endParaRPr lang="tr-TR" altLang="tr-T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95D1EF43-CA62-42F0-A593-CDCD0116464F}" type="slidenum">
              <a:rPr lang="tr-TR" altLang="tr-TR" smtClean="0">
                <a:solidFill>
                  <a:srgbClr val="000000"/>
                </a:solidFill>
              </a:rPr>
              <a:pPr fontAlgn="base">
                <a:spcBef>
                  <a:spcPct val="0"/>
                </a:spcBef>
                <a:spcAft>
                  <a:spcPct val="0"/>
                </a:spcAft>
              </a:pPr>
              <a:t>‹#›</a:t>
            </a:fld>
            <a:endParaRPr lang="tr-TR" altLang="tr-TR" smtClean="0">
              <a:solidFill>
                <a:srgbClr val="000000"/>
              </a:solidFill>
            </a:endParaRPr>
          </a:p>
        </p:txBody>
      </p:sp>
    </p:spTree>
    <p:extLst>
      <p:ext uri="{BB962C8B-B14F-4D97-AF65-F5344CB8AC3E}">
        <p14:creationId xmlns="" xmlns:p14="http://schemas.microsoft.com/office/powerpoint/2010/main" val="271873945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en-US" dirty="0" err="1">
                <a:solidFill>
                  <a:srgbClr val="000000"/>
                </a:solidFill>
                <a:latin typeface="Times New Roman"/>
                <a:ea typeface="Calibri"/>
              </a:rPr>
              <a:t>Karstik</a:t>
            </a:r>
            <a:r>
              <a:rPr lang="en-US" dirty="0">
                <a:solidFill>
                  <a:srgbClr val="000000"/>
                </a:solidFill>
                <a:latin typeface="Times New Roman"/>
                <a:ea typeface="Calibri"/>
              </a:rPr>
              <a:t> </a:t>
            </a:r>
            <a:r>
              <a:rPr lang="en-US" dirty="0" err="1">
                <a:solidFill>
                  <a:srgbClr val="000000"/>
                </a:solidFill>
                <a:latin typeface="Times New Roman"/>
                <a:ea typeface="Calibri"/>
              </a:rPr>
              <a:t>kayalar</a:t>
            </a:r>
            <a:endParaRPr lang="en-US" dirty="0"/>
          </a:p>
        </p:txBody>
      </p:sp>
      <p:sp>
        <p:nvSpPr>
          <p:cNvPr id="3" name="Alt Başlık 2"/>
          <p:cNvSpPr>
            <a:spLocks noGrp="1"/>
          </p:cNvSpPr>
          <p:nvPr>
            <p:ph type="subTitle" idx="1"/>
          </p:nvPr>
        </p:nvSpPr>
        <p:spPr/>
        <p:txBody>
          <a:bodyPr/>
          <a:lstStyle/>
          <a:p>
            <a:r>
              <a:rPr lang="tr-TR" dirty="0" smtClean="0">
                <a:solidFill>
                  <a:srgbClr val="FF0000"/>
                </a:solidFill>
              </a:rPr>
              <a:t>2. Hafta</a:t>
            </a:r>
            <a:endParaRPr lang="en-US" dirty="0">
              <a:solidFill>
                <a:srgbClr val="FF0000"/>
              </a:solidFill>
            </a:endParaRPr>
          </a:p>
        </p:txBody>
      </p:sp>
    </p:spTree>
    <p:extLst>
      <p:ext uri="{BB962C8B-B14F-4D97-AF65-F5344CB8AC3E}">
        <p14:creationId xmlns="" xmlns:p14="http://schemas.microsoft.com/office/powerpoint/2010/main" val="1486439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Masaüstü Bilgisayar Aralık 2012\Notbook\UD-D\jips\Acısu Platosu.jpg"/>
          <p:cNvPicPr>
            <a:picLocks noGrp="1" noChangeAspect="1" noChangeArrowheads="1"/>
          </p:cNvPicPr>
          <p:nvPr>
            <p:ph idx="1"/>
          </p:nvPr>
        </p:nvPicPr>
        <p:blipFill>
          <a:blip r:embed="rId2" cstate="print"/>
          <a:srcRect/>
          <a:stretch>
            <a:fillRect/>
          </a:stretch>
        </p:blipFill>
        <p:spPr bwMode="auto">
          <a:xfrm>
            <a:off x="107504" y="332656"/>
            <a:ext cx="9036496" cy="590730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988840"/>
            <a:ext cx="8229600" cy="3888432"/>
          </a:xfrm>
        </p:spPr>
        <p:txBody>
          <a:bodyPr>
            <a:normAutofit/>
          </a:bodyPr>
          <a:lstStyle/>
          <a:p>
            <a:pPr indent="342900" algn="just">
              <a:lnSpc>
                <a:spcPct val="150000"/>
              </a:lnSpc>
              <a:spcAft>
                <a:spcPts val="0"/>
              </a:spcAft>
            </a:pPr>
            <a:r>
              <a:rPr lang="tr-TR" sz="2400" dirty="0">
                <a:latin typeface="Times New Roman"/>
                <a:ea typeface="Times New Roman"/>
              </a:rPr>
              <a:t>Karstik kayaçların jeolojik özellikleri kabaca üç başlıkta toplanabilir. </a:t>
            </a:r>
            <a:r>
              <a:rPr lang="tr-TR" sz="2400" dirty="0" smtClean="0">
                <a:latin typeface="Times New Roman"/>
                <a:ea typeface="Times New Roman"/>
              </a:rPr>
              <a:t>Çözünebilir </a:t>
            </a:r>
            <a:r>
              <a:rPr lang="tr-TR" sz="2400" dirty="0">
                <a:latin typeface="Times New Roman"/>
                <a:ea typeface="Times New Roman"/>
              </a:rPr>
              <a:t>kaya </a:t>
            </a:r>
            <a:r>
              <a:rPr lang="tr-TR" sz="2400" dirty="0" smtClean="0">
                <a:latin typeface="Times New Roman"/>
                <a:ea typeface="Times New Roman"/>
              </a:rPr>
              <a:t>katmanlarının </a:t>
            </a:r>
            <a:r>
              <a:rPr lang="tr-TR" sz="2400" dirty="0">
                <a:latin typeface="Times New Roman"/>
                <a:ea typeface="Times New Roman"/>
              </a:rPr>
              <a:t>kalınlığı, stratigrafik-litolojik karakteri ve </a:t>
            </a:r>
            <a:r>
              <a:rPr lang="tr-TR" sz="2400" dirty="0" err="1">
                <a:latin typeface="Times New Roman"/>
                <a:ea typeface="Times New Roman"/>
              </a:rPr>
              <a:t>strüktüral</a:t>
            </a:r>
            <a:r>
              <a:rPr lang="tr-TR" sz="2400" dirty="0">
                <a:latin typeface="Times New Roman"/>
                <a:ea typeface="Times New Roman"/>
              </a:rPr>
              <a:t>-tektonik yapıları. </a:t>
            </a:r>
            <a:r>
              <a:rPr lang="tr-TR" sz="2400" dirty="0" smtClean="0">
                <a:latin typeface="Times New Roman"/>
                <a:ea typeface="Times New Roman"/>
              </a:rPr>
              <a:t>Çözünebilir </a:t>
            </a:r>
            <a:r>
              <a:rPr lang="tr-TR" sz="2400" dirty="0">
                <a:latin typeface="Times New Roman"/>
                <a:ea typeface="Times New Roman"/>
              </a:rPr>
              <a:t>kayalarının dizilerinin kalınlığı karst gelişim alanını ve sınırını belirler.</a:t>
            </a:r>
            <a:endParaRPr lang="en-US" sz="2400" dirty="0">
              <a:latin typeface="Times New Roman"/>
              <a:ea typeface="Times New Roman"/>
            </a:endParaRPr>
          </a:p>
          <a:p>
            <a:endParaRPr lang="en-US" dirty="0"/>
          </a:p>
        </p:txBody>
      </p:sp>
    </p:spTree>
    <p:extLst>
      <p:ext uri="{BB962C8B-B14F-4D97-AF65-F5344CB8AC3E}">
        <p14:creationId xmlns="" xmlns:p14="http://schemas.microsoft.com/office/powerpoint/2010/main" val="2006454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2400" dirty="0" smtClean="0">
                <a:latin typeface="Times New Roman"/>
                <a:ea typeface="Times New Roman"/>
              </a:rPr>
              <a:t>Stratigrafik ve litolojik karakter kaya tipi litolojik karakter, tane boyu, aksesuar mineral ve çeşitli litolojilerin stratigrafik karışımından oluşan bir ailedir. Karstik kayalar karbonatlı kayalar, </a:t>
            </a:r>
            <a:r>
              <a:rPr lang="tr-TR" sz="2400" dirty="0" err="1" smtClean="0">
                <a:latin typeface="Times New Roman"/>
                <a:ea typeface="Times New Roman"/>
              </a:rPr>
              <a:t>evaporitler</a:t>
            </a:r>
            <a:r>
              <a:rPr lang="tr-TR" sz="2400" dirty="0" smtClean="0">
                <a:latin typeface="Times New Roman"/>
                <a:ea typeface="Times New Roman"/>
              </a:rPr>
              <a:t> ve silisli kayalar olmak üzere üç ana gruba ayrılabilir. Kireçtaşı, dolomit, jips ve tuz dört önemli karstik kayadır. Bunlar arasında en yaygın olarak görülen karbonatlı kayalardır. Karbonatlı kayalar kendi içersinde kireçtaşı, dolomit gibi kayaları barındırır. Yeryüzünde en aygın olarak görülen karstik kaya kireçtaşı olup aynı zamanda karstın en iyi geliştiği ve en yaygın olduğu kaya türüdür. </a:t>
            </a:r>
            <a:endParaRPr lang="en-US" sz="2400" dirty="0" smtClean="0">
              <a:latin typeface="Times New Roman"/>
              <a:ea typeface="Times New Roman"/>
            </a:endParaRPr>
          </a:p>
          <a:p>
            <a:endParaRPr lang="tr-T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7" name="Picture 3"/>
          <p:cNvPicPr>
            <a:picLocks noGrp="1" noChangeAspect="1" noChangeArrowheads="1"/>
          </p:cNvPicPr>
          <p:nvPr>
            <p:ph idx="1"/>
          </p:nvPr>
        </p:nvPicPr>
        <p:blipFill>
          <a:blip r:embed="rId2" cstate="print"/>
          <a:srcRect/>
          <a:stretch>
            <a:fillRect/>
          </a:stretch>
        </p:blipFill>
        <p:spPr bwMode="auto">
          <a:xfrm>
            <a:off x="457200" y="2658231"/>
            <a:ext cx="8229600" cy="24099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fontScale="70000" lnSpcReduction="20000"/>
          </a:bodyPr>
          <a:lstStyle/>
          <a:p>
            <a:pPr indent="0" algn="just">
              <a:lnSpc>
                <a:spcPct val="150000"/>
              </a:lnSpc>
              <a:spcAft>
                <a:spcPts val="0"/>
              </a:spcAft>
              <a:buNone/>
            </a:pPr>
            <a:r>
              <a:rPr lang="tr-TR" b="1" dirty="0" smtClean="0">
                <a:solidFill>
                  <a:srgbClr val="000000"/>
                </a:solidFill>
                <a:latin typeface="Times New Roman"/>
                <a:ea typeface="Times New Roman"/>
              </a:rPr>
              <a:t>Karbonat kayalar</a:t>
            </a:r>
          </a:p>
          <a:p>
            <a:pPr indent="342900" algn="just">
              <a:lnSpc>
                <a:spcPct val="150000"/>
              </a:lnSpc>
              <a:spcAft>
                <a:spcPts val="0"/>
              </a:spcAft>
            </a:pPr>
            <a:r>
              <a:rPr lang="tr-TR" dirty="0" smtClean="0">
                <a:solidFill>
                  <a:srgbClr val="000000"/>
                </a:solidFill>
                <a:latin typeface="Times New Roman"/>
                <a:ea typeface="Times New Roman"/>
              </a:rPr>
              <a:t>Bünyesinde </a:t>
            </a:r>
            <a:r>
              <a:rPr lang="tr-TR" dirty="0">
                <a:solidFill>
                  <a:srgbClr val="000000"/>
                </a:solidFill>
                <a:latin typeface="Times New Roman"/>
                <a:ea typeface="Times New Roman"/>
              </a:rPr>
              <a:t>%50 den fazla karbonat içeren kayalara karbonatlı kayalar denir. Karbonatlar yeryüzünde en çok bulunan </a:t>
            </a:r>
            <a:r>
              <a:rPr lang="tr-TR" dirty="0" err="1">
                <a:solidFill>
                  <a:srgbClr val="000000"/>
                </a:solidFill>
                <a:latin typeface="Times New Roman"/>
                <a:ea typeface="Times New Roman"/>
              </a:rPr>
              <a:t>sedimanter</a:t>
            </a:r>
            <a:r>
              <a:rPr lang="tr-TR" dirty="0">
                <a:solidFill>
                  <a:srgbClr val="000000"/>
                </a:solidFill>
                <a:latin typeface="Times New Roman"/>
                <a:ea typeface="Times New Roman"/>
              </a:rPr>
              <a:t> kayalardır. Dünya üzerinde karbonat kayalar karaların yaklaşık % 20 sini Türkiye’de ise yüzölçümünün yaklaşık %20 si den fazlasını kaplar. Karbonat kayalar fiziksel, biyolojik-</a:t>
            </a:r>
            <a:r>
              <a:rPr lang="tr-TR" dirty="0" err="1">
                <a:solidFill>
                  <a:srgbClr val="000000"/>
                </a:solidFill>
                <a:latin typeface="Times New Roman"/>
                <a:ea typeface="Times New Roman"/>
              </a:rPr>
              <a:t>biyokiyasal</a:t>
            </a:r>
            <a:r>
              <a:rPr lang="tr-TR" dirty="0">
                <a:solidFill>
                  <a:srgbClr val="000000"/>
                </a:solidFill>
                <a:latin typeface="Times New Roman"/>
                <a:ea typeface="Times New Roman"/>
              </a:rPr>
              <a:t> yollarla oluşur. Kalınlıkları çok değişkendir. Örneğin Toroslarda karbonat platformunun kalınlığı 1000 m den fazladır. Karbonat kayalar günümüzde ılıman ve tropikal denizlerde oluşmakta ve bilinen en eski tabaka 3.3x10</a:t>
            </a:r>
            <a:r>
              <a:rPr lang="tr-TR" baseline="30000" dirty="0">
                <a:solidFill>
                  <a:srgbClr val="000000"/>
                </a:solidFill>
                <a:latin typeface="Times New Roman"/>
                <a:ea typeface="Times New Roman"/>
              </a:rPr>
              <a:t>9</a:t>
            </a:r>
            <a:r>
              <a:rPr lang="tr-TR" dirty="0">
                <a:solidFill>
                  <a:srgbClr val="000000"/>
                </a:solidFill>
                <a:latin typeface="Times New Roman"/>
                <a:ea typeface="Times New Roman"/>
              </a:rPr>
              <a:t> yaşındadır (Ford </a:t>
            </a:r>
            <a:r>
              <a:rPr lang="tr-TR" dirty="0" err="1">
                <a:solidFill>
                  <a:srgbClr val="000000"/>
                </a:solidFill>
                <a:latin typeface="Times New Roman"/>
                <a:ea typeface="Times New Roman"/>
              </a:rPr>
              <a:t>and</a:t>
            </a:r>
            <a:r>
              <a:rPr lang="tr-TR" dirty="0">
                <a:solidFill>
                  <a:srgbClr val="000000"/>
                </a:solidFill>
                <a:latin typeface="Times New Roman"/>
                <a:ea typeface="Times New Roman"/>
              </a:rPr>
              <a:t> Williams, 1989). Karbonat kayalar ağırlığının %50 den fazlası karbonat mineralinden oluşur.</a:t>
            </a:r>
            <a:endParaRPr lang="en-US" dirty="0">
              <a:latin typeface="Times New Roman"/>
              <a:ea typeface="Times New Roman"/>
            </a:endParaRPr>
          </a:p>
          <a:p>
            <a:endParaRPr lang="en-US" dirty="0"/>
          </a:p>
        </p:txBody>
      </p:sp>
    </p:spTree>
    <p:extLst>
      <p:ext uri="{BB962C8B-B14F-4D97-AF65-F5344CB8AC3E}">
        <p14:creationId xmlns="" xmlns:p14="http://schemas.microsoft.com/office/powerpoint/2010/main" val="3165338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DSC0000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228600"/>
            <a:ext cx="8915400" cy="668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Metin kutusu 2"/>
          <p:cNvSpPr txBox="1"/>
          <p:nvPr/>
        </p:nvSpPr>
        <p:spPr>
          <a:xfrm>
            <a:off x="509836" y="6165304"/>
            <a:ext cx="8352928" cy="369332"/>
          </a:xfrm>
          <a:prstGeom prst="rect">
            <a:avLst/>
          </a:prstGeom>
          <a:noFill/>
        </p:spPr>
        <p:txBody>
          <a:bodyPr wrap="square" rtlCol="0">
            <a:spAutoFit/>
          </a:bodyPr>
          <a:lstStyle/>
          <a:p>
            <a:r>
              <a:rPr lang="tr-TR" dirty="0" smtClean="0">
                <a:solidFill>
                  <a:schemeClr val="bg1"/>
                </a:solidFill>
              </a:rPr>
              <a:t>Kireçtaşı katmanları, Toros Dağları</a:t>
            </a:r>
            <a:endParaRPr lang="en-US" dirty="0">
              <a:solidFill>
                <a:schemeClr val="bg1"/>
              </a:solidFill>
            </a:endParaRPr>
          </a:p>
        </p:txBody>
      </p:sp>
    </p:spTree>
    <p:extLst>
      <p:ext uri="{BB962C8B-B14F-4D97-AF65-F5344CB8AC3E}">
        <p14:creationId xmlns="" xmlns:p14="http://schemas.microsoft.com/office/powerpoint/2010/main" val="3527381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IMG_008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905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Metin kutusu 3"/>
          <p:cNvSpPr txBox="1"/>
          <p:nvPr/>
        </p:nvSpPr>
        <p:spPr>
          <a:xfrm>
            <a:off x="395536" y="5341858"/>
            <a:ext cx="8352928" cy="369332"/>
          </a:xfrm>
          <a:prstGeom prst="rect">
            <a:avLst/>
          </a:prstGeom>
          <a:noFill/>
        </p:spPr>
        <p:txBody>
          <a:bodyPr wrap="square" rtlCol="0">
            <a:spAutoFit/>
          </a:bodyPr>
          <a:lstStyle/>
          <a:p>
            <a:r>
              <a:rPr lang="tr-TR" dirty="0" smtClean="0">
                <a:solidFill>
                  <a:schemeClr val="bg1"/>
                </a:solidFill>
              </a:rPr>
              <a:t>Kireçtaşı katmanları, Toros Dağları</a:t>
            </a:r>
            <a:endParaRPr lang="en-US" dirty="0">
              <a:solidFill>
                <a:schemeClr val="bg1"/>
              </a:solidFill>
            </a:endParaRPr>
          </a:p>
        </p:txBody>
      </p:sp>
    </p:spTree>
    <p:extLst>
      <p:ext uri="{BB962C8B-B14F-4D97-AF65-F5344CB8AC3E}">
        <p14:creationId xmlns="" xmlns:p14="http://schemas.microsoft.com/office/powerpoint/2010/main" val="4257457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fontScale="70000" lnSpcReduction="20000"/>
          </a:bodyPr>
          <a:lstStyle/>
          <a:p>
            <a:pPr indent="0" algn="just">
              <a:lnSpc>
                <a:spcPct val="150000"/>
              </a:lnSpc>
              <a:spcAft>
                <a:spcPts val="0"/>
              </a:spcAft>
              <a:buNone/>
            </a:pPr>
            <a:r>
              <a:rPr lang="tr-TR" b="1" dirty="0" err="1">
                <a:latin typeface="Times New Roman"/>
                <a:ea typeface="Times New Roman"/>
              </a:rPr>
              <a:t>Evaporitler</a:t>
            </a:r>
            <a:endParaRPr lang="en-US" dirty="0">
              <a:latin typeface="Times New Roman"/>
              <a:ea typeface="Times New Roman"/>
            </a:endParaRPr>
          </a:p>
          <a:p>
            <a:pPr indent="342900" algn="just">
              <a:lnSpc>
                <a:spcPct val="150000"/>
              </a:lnSpc>
              <a:spcAft>
                <a:spcPts val="0"/>
              </a:spcAft>
            </a:pPr>
            <a:r>
              <a:rPr lang="tr-TR" dirty="0" err="1">
                <a:latin typeface="Times New Roman"/>
                <a:ea typeface="Times New Roman"/>
              </a:rPr>
              <a:t>Evaporitler</a:t>
            </a:r>
            <a:r>
              <a:rPr lang="tr-TR" dirty="0">
                <a:latin typeface="Times New Roman"/>
                <a:ea typeface="Times New Roman"/>
              </a:rPr>
              <a:t> sudan buharlaşmaya bağlı olarak doğrudan meydana gelen çökelmeyle oluşan </a:t>
            </a:r>
            <a:r>
              <a:rPr lang="tr-TR" dirty="0" smtClean="0">
                <a:latin typeface="Times New Roman"/>
                <a:ea typeface="Times New Roman"/>
              </a:rPr>
              <a:t>kayaları </a:t>
            </a:r>
            <a:r>
              <a:rPr lang="tr-TR" dirty="0">
                <a:latin typeface="Times New Roman"/>
                <a:ea typeface="Times New Roman"/>
              </a:rPr>
              <a:t>kapsar. </a:t>
            </a:r>
            <a:r>
              <a:rPr lang="tr-TR" dirty="0" err="1">
                <a:latin typeface="Times New Roman"/>
                <a:ea typeface="Times New Roman"/>
              </a:rPr>
              <a:t>Evaporitler</a:t>
            </a:r>
            <a:r>
              <a:rPr lang="tr-TR" dirty="0">
                <a:latin typeface="Times New Roman"/>
                <a:ea typeface="Times New Roman"/>
              </a:rPr>
              <a:t> karbonatlara göre daha az alan kaplarlar. </a:t>
            </a:r>
            <a:r>
              <a:rPr lang="tr-TR" dirty="0" err="1">
                <a:latin typeface="Times New Roman"/>
                <a:ea typeface="Times New Roman"/>
              </a:rPr>
              <a:t>Karstlaşma</a:t>
            </a:r>
            <a:r>
              <a:rPr lang="tr-TR" dirty="0">
                <a:latin typeface="Times New Roman"/>
                <a:ea typeface="Times New Roman"/>
              </a:rPr>
              <a:t> açısından en önemli </a:t>
            </a:r>
            <a:r>
              <a:rPr lang="tr-TR" dirty="0" err="1">
                <a:latin typeface="Times New Roman"/>
                <a:ea typeface="Times New Roman"/>
              </a:rPr>
              <a:t>evaporit</a:t>
            </a:r>
            <a:r>
              <a:rPr lang="tr-TR" dirty="0">
                <a:latin typeface="Times New Roman"/>
                <a:ea typeface="Times New Roman"/>
              </a:rPr>
              <a:t> kayaları jips, anhidrit ve </a:t>
            </a:r>
            <a:r>
              <a:rPr lang="tr-TR" dirty="0" err="1">
                <a:latin typeface="Times New Roman"/>
                <a:ea typeface="Times New Roman"/>
              </a:rPr>
              <a:t>halittir</a:t>
            </a:r>
            <a:r>
              <a:rPr lang="tr-TR" dirty="0">
                <a:latin typeface="Times New Roman"/>
                <a:ea typeface="Times New Roman"/>
              </a:rPr>
              <a:t> (</a:t>
            </a:r>
            <a:r>
              <a:rPr lang="tr-TR" dirty="0" err="1">
                <a:latin typeface="Times New Roman"/>
                <a:ea typeface="Times New Roman"/>
              </a:rPr>
              <a:t>kayatuzu</a:t>
            </a:r>
            <a:r>
              <a:rPr lang="tr-TR" dirty="0">
                <a:latin typeface="Times New Roman"/>
                <a:ea typeface="Times New Roman"/>
              </a:rPr>
              <a:t>) Bazen yüzlerce metre kalınlığa ulaşabilirler. </a:t>
            </a:r>
            <a:r>
              <a:rPr lang="tr-TR" dirty="0" err="1">
                <a:latin typeface="Times New Roman"/>
                <a:ea typeface="Times New Roman"/>
              </a:rPr>
              <a:t>Türkiyenin</a:t>
            </a:r>
            <a:r>
              <a:rPr lang="tr-TR" dirty="0">
                <a:latin typeface="Times New Roman"/>
                <a:ea typeface="Times New Roman"/>
              </a:rPr>
              <a:t> en önemli </a:t>
            </a:r>
            <a:r>
              <a:rPr lang="tr-TR" dirty="0" err="1">
                <a:latin typeface="Times New Roman"/>
                <a:ea typeface="Times New Roman"/>
              </a:rPr>
              <a:t>evaporit</a:t>
            </a:r>
            <a:r>
              <a:rPr lang="tr-TR" dirty="0">
                <a:latin typeface="Times New Roman"/>
                <a:ea typeface="Times New Roman"/>
              </a:rPr>
              <a:t> formasyonlarının bulunduğu Sivas çevresinde jips formasyonunun kalınlığı 700 </a:t>
            </a:r>
            <a:r>
              <a:rPr lang="tr-TR" dirty="0" smtClean="0">
                <a:latin typeface="Times New Roman"/>
                <a:ea typeface="Times New Roman"/>
              </a:rPr>
              <a:t>m’ </a:t>
            </a:r>
            <a:r>
              <a:rPr lang="tr-TR" dirty="0" err="1">
                <a:latin typeface="Times New Roman"/>
                <a:ea typeface="Times New Roman"/>
              </a:rPr>
              <a:t>yi</a:t>
            </a:r>
            <a:r>
              <a:rPr lang="tr-TR" dirty="0">
                <a:latin typeface="Times New Roman"/>
                <a:ea typeface="Times New Roman"/>
              </a:rPr>
              <a:t> bulmaktadır. </a:t>
            </a:r>
            <a:r>
              <a:rPr lang="tr-TR" dirty="0" err="1">
                <a:latin typeface="Times New Roman"/>
                <a:ea typeface="Times New Roman"/>
              </a:rPr>
              <a:t>Evaporit</a:t>
            </a:r>
            <a:r>
              <a:rPr lang="tr-TR" dirty="0">
                <a:latin typeface="Times New Roman"/>
                <a:ea typeface="Times New Roman"/>
              </a:rPr>
              <a:t> kayalar yeryüzünde %25 oranında bulunur. Deniz suyunda homojen veya heterojen tortulanmayla oluşur. Lagün ve </a:t>
            </a:r>
            <a:r>
              <a:rPr lang="tr-TR" dirty="0" err="1">
                <a:latin typeface="Times New Roman"/>
                <a:ea typeface="Times New Roman"/>
              </a:rPr>
              <a:t>sabkhalar</a:t>
            </a:r>
            <a:r>
              <a:rPr lang="tr-TR" dirty="0">
                <a:latin typeface="Times New Roman"/>
                <a:ea typeface="Times New Roman"/>
              </a:rPr>
              <a:t> baskın oluşum alanlarıdır.</a:t>
            </a:r>
            <a:endParaRPr lang="en-US" dirty="0">
              <a:latin typeface="Times New Roman"/>
              <a:ea typeface="Times New Roman"/>
            </a:endParaRPr>
          </a:p>
          <a:p>
            <a:endParaRPr lang="en-US" dirty="0"/>
          </a:p>
        </p:txBody>
      </p:sp>
    </p:spTree>
    <p:extLst>
      <p:ext uri="{BB962C8B-B14F-4D97-AF65-F5344CB8AC3E}">
        <p14:creationId xmlns="" xmlns:p14="http://schemas.microsoft.com/office/powerpoint/2010/main" val="2952176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asaüstü Bilgisayar Aralık 2012\Notbook\UD-D\jips\Image2.jpg"/>
          <p:cNvPicPr>
            <a:picLocks noGrp="1" noChangeAspect="1" noChangeArrowheads="1"/>
          </p:cNvPicPr>
          <p:nvPr>
            <p:ph idx="1"/>
          </p:nvPr>
        </p:nvPicPr>
        <p:blipFill>
          <a:blip r:embed="rId2" cstate="print"/>
          <a:srcRect/>
          <a:stretch>
            <a:fillRect/>
          </a:stretch>
        </p:blipFill>
        <p:spPr bwMode="auto">
          <a:xfrm>
            <a:off x="117582" y="908720"/>
            <a:ext cx="8774898" cy="5820086"/>
          </a:xfrm>
          <a:prstGeom prst="rect">
            <a:avLst/>
          </a:prstGeom>
          <a:noFill/>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318</Words>
  <Application>Microsoft Office PowerPoint</Application>
  <PresentationFormat>Ekran Gösterisi (4:3)</PresentationFormat>
  <Paragraphs>10</Paragraphs>
  <Slides>10</Slides>
  <Notes>0</Notes>
  <HiddenSlides>0</HiddenSlides>
  <MMClips>0</MMClips>
  <ScaleCrop>false</ScaleCrop>
  <HeadingPairs>
    <vt:vector size="4" baseType="variant">
      <vt:variant>
        <vt:lpstr>Tema</vt:lpstr>
      </vt:variant>
      <vt:variant>
        <vt:i4>3</vt:i4>
      </vt:variant>
      <vt:variant>
        <vt:lpstr>Slayt Başlıkları</vt:lpstr>
      </vt:variant>
      <vt:variant>
        <vt:i4>10</vt:i4>
      </vt:variant>
    </vt:vector>
  </HeadingPairs>
  <TitlesOfParts>
    <vt:vector size="13" baseType="lpstr">
      <vt:lpstr>Ofis Teması</vt:lpstr>
      <vt:lpstr>Varsayılan Tasarım</vt:lpstr>
      <vt:lpstr>1_Varsayılan Tasarım</vt:lpstr>
      <vt:lpstr>Karstik kayalar</vt:lpstr>
      <vt:lpstr>Slayt 2</vt:lpstr>
      <vt:lpstr>Slayt 3</vt:lpstr>
      <vt:lpstr>Slayt 4</vt:lpstr>
      <vt:lpstr>Slayt 5</vt:lpstr>
      <vt:lpstr>Slayt 6</vt:lpstr>
      <vt:lpstr>Slayt 7</vt:lpstr>
      <vt:lpstr>Slayt 8</vt:lpstr>
      <vt:lpstr>Slayt 9</vt:lpstr>
      <vt:lpstr>Slayt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Karstik kayalar</dc:title>
  <dc:creator>Kullanıcı</dc:creator>
  <cp:lastModifiedBy>-</cp:lastModifiedBy>
  <cp:revision>6</cp:revision>
  <dcterms:created xsi:type="dcterms:W3CDTF">2020-01-29T14:54:11Z</dcterms:created>
  <dcterms:modified xsi:type="dcterms:W3CDTF">2020-02-05T09:35:50Z</dcterms:modified>
</cp:coreProperties>
</file>