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2" r:id="rId3"/>
    <p:sldId id="259" r:id="rId4"/>
    <p:sldId id="294" r:id="rId5"/>
    <p:sldId id="262" r:id="rId6"/>
    <p:sldId id="261" r:id="rId7"/>
    <p:sldId id="291" r:id="rId8"/>
    <p:sldId id="265" r:id="rId9"/>
    <p:sldId id="290"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E8EE"/>
    <a:srgbClr val="552579"/>
    <a:srgbClr val="FAE3A4"/>
    <a:srgbClr val="D9FEBE"/>
    <a:srgbClr val="FBC2A3"/>
    <a:srgbClr val="A2F4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B5B3C83-5775-46EB-A62D-BC3598FE9048}" type="datetimeFigureOut">
              <a:rPr lang="tr-TR" smtClean="0"/>
              <a:pPr/>
              <a:t>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E5A8A8E-8E6C-4539-9979-8AF97E18181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5000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5B3C83-5775-46EB-A62D-BC3598FE9048}" type="datetimeFigureOut">
              <a:rPr lang="tr-TR" smtClean="0"/>
              <a:pPr/>
              <a:t>20.2.2018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5A8A8E-8E6C-4539-9979-8AF97E18181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50000">
              <a:schemeClr val="tx2">
                <a:lumMod val="60000"/>
                <a:lumOff val="4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2420888"/>
            <a:ext cx="8229600" cy="857256"/>
          </a:xfrm>
        </p:spPr>
        <p:txBody>
          <a:bodyPr/>
          <a:lstStyle/>
          <a:p>
            <a:pPr>
              <a:buNone/>
            </a:pPr>
            <a:r>
              <a:rPr lang="tr-TR" dirty="0" smtClean="0">
                <a:latin typeface="Arial" panose="020B0604020202020204" pitchFamily="34" charset="0"/>
                <a:cs typeface="Arial" panose="020B0604020202020204" pitchFamily="34" charset="0"/>
              </a:rPr>
              <a:t>               </a:t>
            </a:r>
            <a:r>
              <a:rPr lang="tr-TR" sz="3600" b="1" dirty="0" smtClean="0">
                <a:latin typeface="Arial" panose="020B0604020202020204" pitchFamily="34" charset="0"/>
                <a:cs typeface="Arial" panose="020B0604020202020204" pitchFamily="34" charset="0"/>
              </a:rPr>
              <a:t>İKNA EDİCİ İLETİŞİM </a:t>
            </a:r>
            <a:endParaRPr lang="tr-TR" sz="36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C000"/>
            </a:gs>
            <a:gs pos="50000">
              <a:srgbClr val="A2F4F2"/>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35696" y="2326824"/>
            <a:ext cx="5547524" cy="4525963"/>
          </a:xfrm>
        </p:spPr>
        <p:txBody>
          <a:bodyPr/>
          <a:lstStyle/>
          <a:p>
            <a:pPr lvl="0">
              <a:buNone/>
            </a:pPr>
            <a:r>
              <a:rPr lang="tr-TR" b="1" dirty="0" smtClean="0">
                <a:latin typeface="Arial" panose="020B0604020202020204" pitchFamily="34" charset="0"/>
                <a:ea typeface="Times New Roman" pitchFamily="18" charset="0"/>
                <a:cs typeface="Arial" panose="020B0604020202020204" pitchFamily="34" charset="0"/>
              </a:rPr>
              <a:t>     1-Bilinçli niyet, </a:t>
            </a:r>
          </a:p>
          <a:p>
            <a:pPr lvl="0">
              <a:buNone/>
            </a:pPr>
            <a:r>
              <a:rPr lang="tr-TR" b="1" dirty="0" smtClean="0">
                <a:latin typeface="Arial" panose="020B0604020202020204" pitchFamily="34" charset="0"/>
                <a:ea typeface="Times New Roman" pitchFamily="18" charset="0"/>
                <a:cs typeface="Arial" panose="020B0604020202020204" pitchFamily="34" charset="0"/>
              </a:rPr>
              <a:t>     2-Davranış değiştirme</a:t>
            </a:r>
          </a:p>
          <a:p>
            <a:pPr lvl="0">
              <a:buNone/>
            </a:pPr>
            <a:r>
              <a:rPr lang="tr-TR" b="1" dirty="0" smtClean="0">
                <a:latin typeface="Arial" panose="020B0604020202020204" pitchFamily="34" charset="0"/>
                <a:ea typeface="Times New Roman" pitchFamily="18" charset="0"/>
                <a:cs typeface="Arial" panose="020B0604020202020204" pitchFamily="34" charset="0"/>
              </a:rPr>
              <a:t>     3-Mesaj nakli </a:t>
            </a:r>
            <a:endParaRPr lang="tr-TR" b="1" dirty="0" smtClean="0">
              <a:latin typeface="Arial" panose="020B0604020202020204" pitchFamily="34" charset="0"/>
              <a:cs typeface="Arial" panose="020B0604020202020204" pitchFamily="34" charset="0"/>
            </a:endParaRPr>
          </a:p>
          <a:p>
            <a:endParaRPr lang="tr-TR" b="1" dirty="0">
              <a:latin typeface="Arial" panose="020B0604020202020204" pitchFamily="34" charset="0"/>
              <a:cs typeface="Arial" panose="020B0604020202020204" pitchFamily="34" charset="0"/>
            </a:endParaRPr>
          </a:p>
        </p:txBody>
      </p:sp>
      <p:sp>
        <p:nvSpPr>
          <p:cNvPr id="4" name="3 Dikdörtgen"/>
          <p:cNvSpPr/>
          <p:nvPr/>
        </p:nvSpPr>
        <p:spPr>
          <a:xfrm>
            <a:off x="1835696" y="1412776"/>
            <a:ext cx="4844531" cy="523220"/>
          </a:xfrm>
          <a:prstGeom prst="rect">
            <a:avLst/>
          </a:prstGeom>
        </p:spPr>
        <p:txBody>
          <a:bodyPr wrap="none">
            <a:spAutoFit/>
          </a:bodyPr>
          <a:lstStyle/>
          <a:p>
            <a:r>
              <a:rPr lang="tr-TR" sz="2800" b="1" dirty="0" smtClean="0">
                <a:latin typeface="Arial" panose="020B0604020202020204" pitchFamily="34" charset="0"/>
                <a:ea typeface="Times New Roman" pitchFamily="18" charset="0"/>
                <a:cs typeface="Arial" panose="020B0604020202020204" pitchFamily="34" charset="0"/>
              </a:rPr>
              <a:t>İKNANIN ÜÇ TEMEL ÖĞESİ</a:t>
            </a:r>
            <a:endParaRPr lang="tr-TR" sz="28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827584" y="1268760"/>
            <a:ext cx="767350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İkna kuramı üzerine çalışan Jean </a:t>
            </a:r>
            <a:r>
              <a:rPr kumimoji="0" lang="tr-TR" sz="2000" b="1" i="0" u="none" strike="noStrike" cap="none" normalizeH="0" baseline="0" dirty="0" err="1" smtClean="0">
                <a:ln>
                  <a:noFill/>
                </a:ln>
                <a:solidFill>
                  <a:schemeClr val="tx1"/>
                </a:solidFill>
                <a:effectLst/>
                <a:latin typeface="Arial" panose="020B0604020202020204" pitchFamily="34" charset="0"/>
                <a:ea typeface="Times New Roman" pitchFamily="18" charset="0"/>
                <a:cs typeface="Arial" panose="020B0604020202020204" pitchFamily="34" charset="0"/>
              </a:rPr>
              <a:t>Kapferer</a:t>
            </a:r>
            <a:r>
              <a:rPr kumimoji="0" lang="tr-TR" sz="2000" b="1" i="0" u="none" strike="noStrike" cap="none" normalizeH="0" baseline="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 ikna sürecinin 6 aşamasını şu şekilde özetler:</a:t>
            </a:r>
            <a:endParaRPr kumimoji="0" lang="tr-TR" sz="20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tr-TR" sz="2000" b="1" dirty="0" smtClean="0">
                <a:latin typeface="Arial" panose="020B0604020202020204" pitchFamily="34" charset="0"/>
                <a:ea typeface="Times New Roman" pitchFamily="18" charset="0"/>
                <a:cs typeface="Arial" panose="020B0604020202020204" pitchFamily="34" charset="0"/>
              </a:rPr>
              <a:t>1-</a:t>
            </a:r>
            <a:r>
              <a:rPr kumimoji="0" lang="tr-TR" sz="2000" b="1" i="0" u="none" strike="noStrike" cap="none" normalizeH="0" baseline="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 ileti sunumu oluşturmaktadır. İkna açısından bu aşamada önemli olan hedefin ilgisini çekmektir. Sunulan iletiyle, hedef kitlenin ilgisi çekilemediği takdirde  </a:t>
            </a:r>
            <a:r>
              <a:rPr kumimoji="0" lang="tr-TR" sz="2000" b="1" i="0" u="none" strike="noStrike" cap="none" normalizeH="0" baseline="0" dirty="0" err="1" smtClean="0">
                <a:ln>
                  <a:noFill/>
                </a:ln>
                <a:solidFill>
                  <a:schemeClr val="tx1"/>
                </a:solidFill>
                <a:effectLst/>
                <a:latin typeface="Arial" panose="020B0604020202020204" pitchFamily="34" charset="0"/>
                <a:ea typeface="Times New Roman" pitchFamily="18" charset="0"/>
                <a:cs typeface="Arial" panose="020B0604020202020204" pitchFamily="34" charset="0"/>
              </a:rPr>
              <a:t>iknanın</a:t>
            </a:r>
            <a:r>
              <a:rPr kumimoji="0" lang="tr-TR" sz="2000" b="1" i="0" u="none" strike="noStrike" cap="none" normalizeH="0" baseline="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 gerçekleşmesi ihtimali yoktur. </a:t>
            </a:r>
          </a:p>
          <a:p>
            <a:pPr marL="0" marR="0" lvl="0" indent="0" algn="l" defTabSz="914400" rtl="0" eaLnBrk="0" fontAlgn="base" latinLnBrk="0" hangingPunct="0">
              <a:lnSpc>
                <a:spcPct val="100000"/>
              </a:lnSpc>
              <a:spcBef>
                <a:spcPct val="0"/>
              </a:spcBef>
              <a:spcAft>
                <a:spcPct val="0"/>
              </a:spcAft>
              <a:buClrTx/>
              <a:buSzTx/>
              <a:buFontTx/>
              <a:buNone/>
              <a:tabLst/>
            </a:pPr>
            <a:r>
              <a:rPr lang="tr-TR" sz="2000" b="1" dirty="0" smtClean="0">
                <a:latin typeface="Arial" panose="020B0604020202020204" pitchFamily="34" charset="0"/>
                <a:ea typeface="Times New Roman" pitchFamily="18" charset="0"/>
                <a:cs typeface="Arial" panose="020B0604020202020204" pitchFamily="34" charset="0"/>
              </a:rPr>
              <a:t>2-</a:t>
            </a:r>
            <a:r>
              <a:rPr kumimoji="0" lang="tr-TR" sz="2000" b="1" i="0" u="none" strike="noStrike" cap="none" normalizeH="0" baseline="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iletiye dikkat edilmesini sağlama</a:t>
            </a:r>
            <a:r>
              <a:rPr kumimoji="0" lang="tr-TR" sz="2000" b="1" i="0" u="none" strike="noStrike" cap="none" normalizeH="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 </a:t>
            </a:r>
            <a:r>
              <a:rPr lang="tr-TR" sz="2000" b="1" dirty="0" smtClean="0">
                <a:latin typeface="Arial" panose="020B0604020202020204" pitchFamily="34" charset="0"/>
                <a:ea typeface="Times New Roman" pitchFamily="18" charset="0"/>
                <a:cs typeface="Arial" panose="020B0604020202020204" pitchFamily="34" charset="0"/>
              </a:rPr>
              <a:t>a</a:t>
            </a:r>
            <a:r>
              <a:rPr kumimoji="0" lang="tr-TR" sz="2000" b="1" i="0" u="none" strike="noStrike" cap="none" normalizeH="0" baseline="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şamasında amaç, olabildiğince fazla sayıda kişiyi uyarmak ya da onlar tarafından tercihi, seçilmeyi sağlamaktır.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3-Kavrama</a:t>
            </a:r>
            <a:r>
              <a:rPr kumimoji="0" lang="tr-TR" sz="2000" b="1" i="0" u="none" strike="noStrike" cap="none" normalizeH="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 </a:t>
            </a:r>
            <a:r>
              <a:rPr kumimoji="0" lang="tr-TR" sz="2000" b="1" i="0" u="none" strike="noStrike" cap="none" normalizeH="0" baseline="0" dirty="0" smtClean="0">
                <a:ln>
                  <a:noFill/>
                </a:ln>
                <a:solidFill>
                  <a:schemeClr val="tx1"/>
                </a:solidFill>
                <a:effectLst/>
                <a:latin typeface="Arial" panose="020B0604020202020204" pitchFamily="34" charset="0"/>
                <a:ea typeface="Times New Roman" pitchFamily="18" charset="0"/>
                <a:cs typeface="Arial" panose="020B0604020202020204" pitchFamily="34" charset="0"/>
              </a:rPr>
              <a:t>önem kazanmaktadır. İletinin, hedef kitlenin ilgisini çekmesi ve dikkatleri üzerine toplaması yeterli değildir. Kendini kavratması da gereklidir. Bu aşamada kişi, ilgisini ve dikkatini çeken iletinin görsel veya işitsel olarak anlamını çözümleyebilmelidir.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99592" y="1700808"/>
            <a:ext cx="7272808" cy="4525963"/>
          </a:xfrm>
        </p:spPr>
        <p:txBody>
          <a:bodyPr>
            <a:normAutofit/>
          </a:bodyPr>
          <a:lstStyle/>
          <a:p>
            <a:pPr marL="0" lvl="0" indent="0" eaLnBrk="0" fontAlgn="base" hangingPunct="0">
              <a:spcBef>
                <a:spcPct val="0"/>
              </a:spcBef>
              <a:spcAft>
                <a:spcPct val="0"/>
              </a:spcAft>
              <a:buNone/>
            </a:pPr>
            <a:r>
              <a:rPr lang="tr-TR" sz="2000" b="1" dirty="0" smtClean="0">
                <a:latin typeface="Arial" panose="020B0604020202020204" pitchFamily="34" charset="0"/>
                <a:ea typeface="Times New Roman" pitchFamily="18" charset="0"/>
                <a:cs typeface="Arial" panose="020B0604020202020204" pitchFamily="34" charset="0"/>
              </a:rPr>
              <a:t>4- İçeriğin kabul ya da reddedilmesini kapsamaktadır. </a:t>
            </a:r>
          </a:p>
          <a:p>
            <a:pPr marL="0" lvl="0" indent="0" eaLnBrk="0" fontAlgn="base" hangingPunct="0">
              <a:spcBef>
                <a:spcPct val="0"/>
              </a:spcBef>
              <a:spcAft>
                <a:spcPct val="0"/>
              </a:spcAft>
              <a:buNone/>
            </a:pPr>
            <a:r>
              <a:rPr lang="tr-TR" sz="2000" b="1" dirty="0" smtClean="0">
                <a:latin typeface="Arial" panose="020B0604020202020204" pitchFamily="34" charset="0"/>
                <a:ea typeface="Times New Roman" pitchFamily="18" charset="0"/>
                <a:cs typeface="Arial" panose="020B0604020202020204" pitchFamily="34" charset="0"/>
              </a:rPr>
              <a:t>5-Bir önceki aşamada alınan ‘kanaat’ doğrultusunda yeni bir karar ya da tutumun biçimlenmesi durumunu kapsamaktadır. Bu aşamada önemli olan yeni tutum ya da kanaatlerin sürekliliğidir. Çünkü ileti sunumu sonrası sağlanan değişim geçicidir ve hedef kitle bir süre sonra eski tutumuna geri dönmektedir. </a:t>
            </a:r>
          </a:p>
          <a:p>
            <a:pPr marL="0" lvl="0" indent="0" eaLnBrk="0" fontAlgn="base" hangingPunct="0">
              <a:spcBef>
                <a:spcPct val="0"/>
              </a:spcBef>
              <a:spcAft>
                <a:spcPct val="0"/>
              </a:spcAft>
              <a:buNone/>
            </a:pPr>
            <a:r>
              <a:rPr lang="tr-TR" sz="2000" b="1" dirty="0" smtClean="0">
                <a:latin typeface="Arial" panose="020B0604020202020204" pitchFamily="34" charset="0"/>
                <a:ea typeface="Times New Roman" pitchFamily="18" charset="0"/>
                <a:cs typeface="Arial" panose="020B0604020202020204" pitchFamily="34" charset="0"/>
              </a:rPr>
              <a:t>6-İkna sürecinin altıncı aşaması ise harekettir. Bu son aşama sonucunda bir davranış oluşmaktadır.</a:t>
            </a:r>
            <a:endParaRPr lang="tr-TR" sz="2000" b="1" dirty="0" smtClean="0">
              <a:latin typeface="Arial" panose="020B0604020202020204" pitchFamily="34" charset="0"/>
              <a:cs typeface="Arial" panose="020B0604020202020204" pitchFamily="34" charset="0"/>
            </a:endParaRPr>
          </a:p>
          <a:p>
            <a:endParaRPr lang="tr-TR" sz="20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908720"/>
            <a:ext cx="5286412" cy="3643314"/>
          </a:xfrm>
        </p:spPr>
        <p:txBody>
          <a:bodyPr>
            <a:noAutofit/>
          </a:bodyPr>
          <a:lstStyle/>
          <a:p>
            <a:pPr>
              <a:buNone/>
            </a:pPr>
            <a:r>
              <a:rPr lang="tr-TR" sz="2400" b="1" dirty="0" smtClean="0">
                <a:latin typeface="Arial" panose="020B0604020202020204" pitchFamily="34" charset="0"/>
                <a:cs typeface="Arial" panose="020B0604020202020204" pitchFamily="34" charset="0"/>
              </a:rPr>
              <a:t>      İKNA</a:t>
            </a:r>
            <a:r>
              <a:rPr lang="tr-TR" sz="2400" b="1" dirty="0">
                <a:latin typeface="Arial" panose="020B0604020202020204" pitchFamily="34" charset="0"/>
                <a:cs typeface="Arial" panose="020B0604020202020204" pitchFamily="34" charset="0"/>
              </a:rPr>
              <a:t/>
            </a:r>
            <a:br>
              <a:rPr lang="tr-TR" sz="2400" b="1" dirty="0">
                <a:latin typeface="Arial" panose="020B0604020202020204" pitchFamily="34" charset="0"/>
                <a:cs typeface="Arial" panose="020B0604020202020204" pitchFamily="34" charset="0"/>
              </a:rPr>
            </a:br>
            <a:r>
              <a:rPr lang="tr-TR" sz="2400" b="1" dirty="0">
                <a:latin typeface="Arial" panose="020B0604020202020204" pitchFamily="34" charset="0"/>
                <a:cs typeface="Arial" panose="020B0604020202020204" pitchFamily="34" charset="0"/>
              </a:rPr>
              <a:t/>
            </a:r>
            <a:br>
              <a:rPr lang="tr-TR" sz="2400" b="1" dirty="0">
                <a:latin typeface="Arial" panose="020B0604020202020204" pitchFamily="34" charset="0"/>
                <a:cs typeface="Arial" panose="020B0604020202020204" pitchFamily="34" charset="0"/>
              </a:rPr>
            </a:br>
            <a:r>
              <a:rPr lang="tr-TR" sz="2400" b="1" dirty="0" err="1">
                <a:latin typeface="Arial" panose="020B0604020202020204" pitchFamily="34" charset="0"/>
                <a:cs typeface="Arial" panose="020B0604020202020204" pitchFamily="34" charset="0"/>
              </a:rPr>
              <a:t>İknaya</a:t>
            </a:r>
            <a:r>
              <a:rPr lang="tr-TR" sz="2400" b="1" dirty="0">
                <a:latin typeface="Arial" panose="020B0604020202020204" pitchFamily="34" charset="0"/>
                <a:cs typeface="Arial" panose="020B0604020202020204" pitchFamily="34" charset="0"/>
              </a:rPr>
              <a:t> ilişkin birçok tanım yapılmaktadır. </a:t>
            </a:r>
            <a:endParaRPr lang="tr-TR" sz="2400" b="1" dirty="0" smtClean="0">
              <a:latin typeface="Arial" panose="020B0604020202020204" pitchFamily="34" charset="0"/>
              <a:cs typeface="Arial" panose="020B0604020202020204" pitchFamily="34" charset="0"/>
            </a:endParaRPr>
          </a:p>
          <a:p>
            <a:pPr>
              <a:buNone/>
            </a:pPr>
            <a:r>
              <a:rPr lang="tr-TR" sz="2400" b="1" dirty="0" smtClean="0">
                <a:latin typeface="Arial" panose="020B0604020202020204" pitchFamily="34" charset="0"/>
                <a:cs typeface="Arial" panose="020B0604020202020204" pitchFamily="34" charset="0"/>
              </a:rPr>
              <a:t>     </a:t>
            </a:r>
            <a:r>
              <a:rPr lang="tr-TR" sz="2400" b="1" dirty="0" err="1" smtClean="0">
                <a:latin typeface="Arial" panose="020B0604020202020204" pitchFamily="34" charset="0"/>
                <a:cs typeface="Arial" panose="020B0604020202020204" pitchFamily="34" charset="0"/>
              </a:rPr>
              <a:t>Brembeck</a:t>
            </a:r>
            <a:r>
              <a:rPr lang="tr-TR" sz="2400" b="1" dirty="0" smtClean="0">
                <a:latin typeface="Arial" panose="020B0604020202020204" pitchFamily="34" charset="0"/>
                <a:cs typeface="Arial" panose="020B0604020202020204" pitchFamily="34" charset="0"/>
              </a:rPr>
              <a:t> </a:t>
            </a:r>
            <a:r>
              <a:rPr lang="tr-TR" sz="2400" b="1" dirty="0">
                <a:latin typeface="Arial" panose="020B0604020202020204" pitchFamily="34" charset="0"/>
                <a:cs typeface="Arial" panose="020B0604020202020204" pitchFamily="34" charset="0"/>
              </a:rPr>
              <a:t>ve </a:t>
            </a:r>
            <a:r>
              <a:rPr lang="tr-TR" sz="2400" b="1" dirty="0" err="1">
                <a:latin typeface="Arial" panose="020B0604020202020204" pitchFamily="34" charset="0"/>
                <a:cs typeface="Arial" panose="020B0604020202020204" pitchFamily="34" charset="0"/>
              </a:rPr>
              <a:t>Howell'e</a:t>
            </a:r>
            <a:r>
              <a:rPr lang="tr-TR" sz="2400" b="1" dirty="0">
                <a:latin typeface="Arial" panose="020B0604020202020204" pitchFamily="34" charset="0"/>
                <a:cs typeface="Arial" panose="020B0604020202020204" pitchFamily="34" charset="0"/>
              </a:rPr>
              <a:t> </a:t>
            </a:r>
            <a:r>
              <a:rPr lang="tr-TR" sz="2400" b="1" dirty="0" smtClean="0">
                <a:latin typeface="Arial" panose="020B0604020202020204" pitchFamily="34" charset="0"/>
                <a:cs typeface="Arial" panose="020B0604020202020204" pitchFamily="34" charset="0"/>
              </a:rPr>
              <a:t>göre </a:t>
            </a:r>
            <a:r>
              <a:rPr lang="tr-TR" sz="2400" b="1" dirty="0">
                <a:latin typeface="Arial" panose="020B0604020202020204" pitchFamily="34" charset="0"/>
                <a:cs typeface="Arial" panose="020B0604020202020204" pitchFamily="34" charset="0"/>
              </a:rPr>
              <a:t>ikna "önceden belirlenmiş sonuçlara ulaşmak amacıyla, bilinçli olarak, insan güdülerinin manipülasyonu yoluyla düşünce ve eylemlerin değiştirilmesi </a:t>
            </a:r>
            <a:r>
              <a:rPr lang="tr-TR" sz="2400" b="1" dirty="0" err="1">
                <a:latin typeface="Arial" panose="020B0604020202020204" pitchFamily="34" charset="0"/>
                <a:cs typeface="Arial" panose="020B0604020202020204" pitchFamily="34" charset="0"/>
              </a:rPr>
              <a:t>girişimi"dir</a:t>
            </a:r>
            <a:r>
              <a:rPr lang="tr-TR" sz="2400" b="1" dirty="0">
                <a:latin typeface="Arial" panose="020B0604020202020204" pitchFamily="34" charset="0"/>
                <a:cs typeface="Arial" panose="020B0604020202020204" pitchFamily="34" charset="0"/>
              </a:rPr>
              <a:t>. </a:t>
            </a:r>
            <a:br>
              <a:rPr lang="tr-TR" sz="2400" b="1"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p:txBody>
      </p:sp>
      <p:pic>
        <p:nvPicPr>
          <p:cNvPr id="9218" name="Picture 2" descr="C:\Documents and Settings\saba\Desktop\ikna\ik22.jpg"/>
          <p:cNvPicPr>
            <a:picLocks noChangeAspect="1" noChangeArrowheads="1"/>
          </p:cNvPicPr>
          <p:nvPr/>
        </p:nvPicPr>
        <p:blipFill>
          <a:blip r:embed="rId2"/>
          <a:srcRect/>
          <a:stretch>
            <a:fillRect/>
          </a:stretch>
        </p:blipFill>
        <p:spPr bwMode="auto">
          <a:xfrm>
            <a:off x="6000760" y="1357298"/>
            <a:ext cx="2286000" cy="1962150"/>
          </a:xfrm>
          <a:prstGeom prst="rect">
            <a:avLst/>
          </a:prstGeom>
          <a:noFill/>
          <a:effectLst>
            <a:glow rad="139700">
              <a:schemeClr val="accent4">
                <a:satMod val="175000"/>
                <a:alpha val="40000"/>
              </a:schemeClr>
            </a:glo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50000">
              <a:schemeClr val="accent3">
                <a:lumMod val="60000"/>
                <a:lumOff val="4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99592" y="1772816"/>
            <a:ext cx="7143800" cy="3143272"/>
          </a:xfrm>
        </p:spPr>
        <p:txBody>
          <a:bodyPr>
            <a:noAutofit/>
          </a:bodyPr>
          <a:lstStyle/>
          <a:p>
            <a:pPr>
              <a:buNone/>
            </a:pPr>
            <a:r>
              <a:rPr lang="tr-TR" b="1" dirty="0" smtClean="0">
                <a:latin typeface="Arial" panose="020B0604020202020204" pitchFamily="34" charset="0"/>
                <a:cs typeface="Arial" panose="020B0604020202020204" pitchFamily="34" charset="0"/>
              </a:rPr>
              <a:t>    İkna </a:t>
            </a:r>
            <a:r>
              <a:rPr lang="tr-TR" b="1" dirty="0">
                <a:latin typeface="Arial" panose="020B0604020202020204" pitchFamily="34" charset="0"/>
                <a:cs typeface="Arial" panose="020B0604020202020204" pitchFamily="34" charset="0"/>
              </a:rPr>
              <a:t>edici iletişim, bir birey, düşünce ya da olaya ilişkin tutum değişimi yaratmak amacıyla gerçekleştirilen iletişim olarak tanımlanabilir.</a:t>
            </a:r>
            <a:br>
              <a:rPr lang="tr-TR" b="1" dirty="0">
                <a:latin typeface="Arial" panose="020B0604020202020204" pitchFamily="34" charset="0"/>
                <a:cs typeface="Arial" panose="020B0604020202020204" pitchFamily="34" charset="0"/>
              </a:rPr>
            </a:br>
            <a:r>
              <a:rPr lang="tr-TR" sz="2000" b="1" dirty="0">
                <a:latin typeface="Arial" panose="020B0604020202020204" pitchFamily="34" charset="0"/>
                <a:cs typeface="Arial" panose="020B0604020202020204" pitchFamily="34" charset="0"/>
              </a:rPr>
              <a:t/>
            </a:r>
            <a:br>
              <a:rPr lang="tr-TR" sz="2000" b="1" dirty="0">
                <a:latin typeface="Arial" panose="020B0604020202020204" pitchFamily="34" charset="0"/>
                <a:cs typeface="Arial" panose="020B0604020202020204" pitchFamily="34" charset="0"/>
              </a:rPr>
            </a:br>
            <a:endParaRPr lang="tr-TR" sz="20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71600" y="764704"/>
            <a:ext cx="6500858" cy="4525963"/>
          </a:xfrm>
        </p:spPr>
        <p:txBody>
          <a:bodyPr>
            <a:noAutofit/>
          </a:bodyPr>
          <a:lstStyle/>
          <a:p>
            <a:pPr>
              <a:buNone/>
            </a:pPr>
            <a:r>
              <a:rPr lang="tr-TR" sz="2400" b="1" dirty="0" smtClean="0">
                <a:latin typeface="Arial" panose="020B0604020202020204" pitchFamily="34" charset="0"/>
                <a:cs typeface="Arial" panose="020B0604020202020204" pitchFamily="34" charset="0"/>
              </a:rPr>
              <a:t>      TEMEL İKNA TEKNİKLERİ VE ETKİLERİ</a:t>
            </a:r>
            <a:br>
              <a:rPr lang="tr-TR" sz="2400" b="1" dirty="0" smtClean="0">
                <a:latin typeface="Arial" panose="020B0604020202020204" pitchFamily="34" charset="0"/>
                <a:cs typeface="Arial" panose="020B0604020202020204" pitchFamily="34" charset="0"/>
              </a:rPr>
            </a:br>
            <a:r>
              <a:rPr lang="tr-TR" sz="2400" b="1" dirty="0" smtClean="0">
                <a:latin typeface="Arial" panose="020B0604020202020204" pitchFamily="34" charset="0"/>
                <a:cs typeface="Arial" panose="020B0604020202020204" pitchFamily="34" charset="0"/>
              </a:rPr>
              <a:t/>
            </a:r>
            <a:br>
              <a:rPr lang="tr-TR" sz="2400" b="1" dirty="0" smtClean="0">
                <a:latin typeface="Arial" panose="020B0604020202020204" pitchFamily="34" charset="0"/>
                <a:cs typeface="Arial" panose="020B0604020202020204" pitchFamily="34" charset="0"/>
              </a:rPr>
            </a:br>
            <a:r>
              <a:rPr lang="tr-TR" sz="2400" b="1" dirty="0" smtClean="0">
                <a:latin typeface="Arial" panose="020B0604020202020204" pitchFamily="34" charset="0"/>
                <a:cs typeface="Arial" panose="020B0604020202020204" pitchFamily="34" charset="0"/>
              </a:rPr>
              <a:t>Gerek iş yaşamında, gerekse günlük yaşamda bilinçli ya da bilinçsizce birçok farklı ikna tekniği kullanırız. İkna edici olabilmek için, elimizdeki bilgiyi ve kanıtları iyi yapılandırmalı, örgütlemeli, kontrol değişkenlerini dikkate almalı, aynı zamanda, dış görünüşümüze, konuşma tarzımıza ve beden dilimize kadar kendimizle ve iletişim bağlamıyla ilgili birçok faktörü de göz önünde bulundurmalıyız.</a:t>
            </a:r>
            <a:endParaRPr lang="tr-TR" sz="24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60000"/>
                <a:lumOff val="40000"/>
              </a:schemeClr>
            </a:gs>
            <a:gs pos="5000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3648" y="2060848"/>
            <a:ext cx="6768752" cy="4525963"/>
          </a:xfrm>
        </p:spPr>
        <p:txBody>
          <a:bodyPr>
            <a:noAutofit/>
          </a:bodyPr>
          <a:lstStyle/>
          <a:p>
            <a:pPr>
              <a:buNone/>
            </a:pPr>
            <a:r>
              <a:rPr lang="tr-TR" sz="2400" b="1" dirty="0" smtClean="0">
                <a:latin typeface="Arial" panose="020B0604020202020204" pitchFamily="34" charset="0"/>
                <a:cs typeface="Arial" panose="020B0604020202020204" pitchFamily="34" charset="0"/>
              </a:rPr>
              <a:t>     1-Önce </a:t>
            </a:r>
            <a:r>
              <a:rPr lang="tr-TR" sz="2400" b="1" dirty="0">
                <a:latin typeface="Arial" panose="020B0604020202020204" pitchFamily="34" charset="0"/>
                <a:cs typeface="Arial" panose="020B0604020202020204" pitchFamily="34" charset="0"/>
              </a:rPr>
              <a:t>küçük sonra büyük rica tekniği</a:t>
            </a:r>
            <a:br>
              <a:rPr lang="tr-TR" sz="2400" b="1" dirty="0">
                <a:latin typeface="Arial" panose="020B0604020202020204" pitchFamily="34" charset="0"/>
                <a:cs typeface="Arial" panose="020B0604020202020204" pitchFamily="34" charset="0"/>
              </a:rPr>
            </a:br>
            <a:r>
              <a:rPr lang="tr-TR" sz="2400" b="1" dirty="0" smtClean="0">
                <a:latin typeface="Arial" panose="020B0604020202020204" pitchFamily="34" charset="0"/>
                <a:cs typeface="Arial" panose="020B0604020202020204" pitchFamily="34" charset="0"/>
              </a:rPr>
              <a:t>2-Önce </a:t>
            </a:r>
            <a:r>
              <a:rPr lang="tr-TR" sz="2400" b="1" dirty="0">
                <a:latin typeface="Arial" panose="020B0604020202020204" pitchFamily="34" charset="0"/>
                <a:cs typeface="Arial" panose="020B0604020202020204" pitchFamily="34" charset="0"/>
              </a:rPr>
              <a:t>büyük sonra küçük rica tekniği</a:t>
            </a:r>
            <a:br>
              <a:rPr lang="tr-TR" sz="2400" b="1" dirty="0">
                <a:latin typeface="Arial" panose="020B0604020202020204" pitchFamily="34" charset="0"/>
                <a:cs typeface="Arial" panose="020B0604020202020204" pitchFamily="34" charset="0"/>
              </a:rPr>
            </a:br>
            <a:r>
              <a:rPr lang="tr-TR" sz="2400" b="1" dirty="0" smtClean="0">
                <a:latin typeface="Arial" panose="020B0604020202020204" pitchFamily="34" charset="0"/>
                <a:cs typeface="Arial" panose="020B0604020202020204" pitchFamily="34" charset="0"/>
              </a:rPr>
              <a:t>3-Gitgide </a:t>
            </a:r>
            <a:r>
              <a:rPr lang="tr-TR" sz="2400" b="1" dirty="0">
                <a:latin typeface="Arial" panose="020B0604020202020204" pitchFamily="34" charset="0"/>
                <a:cs typeface="Arial" panose="020B0604020202020204" pitchFamily="34" charset="0"/>
              </a:rPr>
              <a:t>artan ricalar tekniği</a:t>
            </a:r>
            <a:br>
              <a:rPr lang="tr-TR" sz="2400" b="1" dirty="0">
                <a:latin typeface="Arial" panose="020B0604020202020204" pitchFamily="34" charset="0"/>
                <a:cs typeface="Arial" panose="020B0604020202020204" pitchFamily="34" charset="0"/>
              </a:rPr>
            </a:br>
            <a:r>
              <a:rPr lang="tr-TR" sz="2400" b="1" dirty="0" smtClean="0">
                <a:latin typeface="Arial" panose="020B0604020202020204" pitchFamily="34" charset="0"/>
                <a:cs typeface="Arial" panose="020B0604020202020204" pitchFamily="34" charset="0"/>
              </a:rPr>
              <a:t>4-Sadece </a:t>
            </a:r>
            <a:r>
              <a:rPr lang="tr-TR" sz="2400" b="1" dirty="0">
                <a:latin typeface="Arial" panose="020B0604020202020204" pitchFamily="34" charset="0"/>
                <a:cs typeface="Arial" panose="020B0604020202020204" pitchFamily="34" charset="0"/>
              </a:rPr>
              <a:t>o değil veya satışı tatlandırma tekniği</a:t>
            </a:r>
            <a:br>
              <a:rPr lang="tr-TR" sz="2400" b="1" dirty="0">
                <a:latin typeface="Arial" panose="020B0604020202020204" pitchFamily="34" charset="0"/>
                <a:cs typeface="Arial" panose="020B0604020202020204" pitchFamily="34" charset="0"/>
              </a:rPr>
            </a:br>
            <a:r>
              <a:rPr lang="tr-TR" sz="2400" b="1" dirty="0" smtClean="0">
                <a:latin typeface="Arial" panose="020B0604020202020204" pitchFamily="34" charset="0"/>
                <a:cs typeface="Arial" panose="020B0604020202020204" pitchFamily="34" charset="0"/>
              </a:rPr>
              <a:t>5-"Evet- </a:t>
            </a:r>
            <a:r>
              <a:rPr lang="tr-TR" sz="2400" b="1" dirty="0">
                <a:latin typeface="Arial" panose="020B0604020202020204" pitchFamily="34" charset="0"/>
                <a:cs typeface="Arial" panose="020B0604020202020204" pitchFamily="34" charset="0"/>
              </a:rPr>
              <a:t>evet </a:t>
            </a:r>
            <a:r>
              <a:rPr lang="tr-TR" sz="2400" b="1" dirty="0" smtClean="0">
                <a:latin typeface="Arial" panose="020B0604020202020204" pitchFamily="34" charset="0"/>
                <a:cs typeface="Arial" panose="020B0604020202020204" pitchFamily="34" charset="0"/>
              </a:rPr>
              <a:t>tekniği“</a:t>
            </a:r>
          </a:p>
          <a:p>
            <a:pPr>
              <a:buNone/>
            </a:pPr>
            <a:r>
              <a:rPr lang="tr-TR" sz="2400" b="1" dirty="0" smtClean="0">
                <a:latin typeface="Arial" panose="020B0604020202020204" pitchFamily="34" charset="0"/>
                <a:cs typeface="Arial" panose="020B0604020202020204" pitchFamily="34" charset="0"/>
              </a:rPr>
              <a:t>     6-"Acaba</a:t>
            </a:r>
            <a:r>
              <a:rPr lang="tr-TR" sz="2400" b="1" dirty="0">
                <a:latin typeface="Arial" panose="020B0604020202020204" pitchFamily="34" charset="0"/>
                <a:cs typeface="Arial" panose="020B0604020202020204" pitchFamily="34" charset="0"/>
              </a:rPr>
              <a:t>" değil "</a:t>
            </a:r>
            <a:r>
              <a:rPr lang="tr-TR" sz="2400" b="1" dirty="0" smtClean="0">
                <a:latin typeface="Arial" panose="020B0604020202020204" pitchFamily="34" charset="0"/>
                <a:cs typeface="Arial" panose="020B0604020202020204" pitchFamily="34" charset="0"/>
              </a:rPr>
              <a:t>hangi" </a:t>
            </a:r>
            <a:r>
              <a:rPr lang="tr-TR" sz="2400" b="1" dirty="0">
                <a:latin typeface="Arial" panose="020B0604020202020204" pitchFamily="34" charset="0"/>
                <a:cs typeface="Arial" panose="020B0604020202020204" pitchFamily="34" charset="0"/>
              </a:rPr>
              <a:t>tekniği</a:t>
            </a:r>
            <a:br>
              <a:rPr lang="tr-TR" sz="2400" b="1" dirty="0">
                <a:latin typeface="Arial" panose="020B0604020202020204" pitchFamily="34" charset="0"/>
                <a:cs typeface="Arial" panose="020B0604020202020204" pitchFamily="34" charset="0"/>
              </a:rPr>
            </a:br>
            <a:r>
              <a:rPr lang="tr-TR" sz="2400" b="1" dirty="0" smtClean="0">
                <a:latin typeface="Arial" panose="020B0604020202020204" pitchFamily="34" charset="0"/>
                <a:cs typeface="Arial" panose="020B0604020202020204" pitchFamily="34" charset="0"/>
              </a:rPr>
              <a:t>7-Soruya </a:t>
            </a:r>
            <a:r>
              <a:rPr lang="tr-TR" sz="2400" b="1" dirty="0">
                <a:latin typeface="Arial" panose="020B0604020202020204" pitchFamily="34" charset="0"/>
                <a:cs typeface="Arial" panose="020B0604020202020204" pitchFamily="34" charset="0"/>
              </a:rPr>
              <a:t>soruyla yanıt verme tekniği</a:t>
            </a:r>
            <a:br>
              <a:rPr lang="tr-TR" sz="2400" b="1" dirty="0">
                <a:latin typeface="Arial" panose="020B0604020202020204" pitchFamily="34" charset="0"/>
                <a:cs typeface="Arial" panose="020B0604020202020204" pitchFamily="34" charset="0"/>
              </a:rPr>
            </a:br>
            <a:r>
              <a:rPr lang="tr-TR" sz="2400" b="1" dirty="0" smtClean="0">
                <a:latin typeface="Arial" panose="020B0604020202020204" pitchFamily="34" charset="0"/>
                <a:cs typeface="Arial" panose="020B0604020202020204" pitchFamily="34" charset="0"/>
              </a:rPr>
              <a:t>8-Yer </a:t>
            </a:r>
            <a:r>
              <a:rPr lang="tr-TR" sz="2400" b="1" dirty="0">
                <a:latin typeface="Arial" panose="020B0604020202020204" pitchFamily="34" charset="0"/>
                <a:cs typeface="Arial" panose="020B0604020202020204" pitchFamily="34" charset="0"/>
              </a:rPr>
              <a:t>etme tekniği</a:t>
            </a:r>
            <a:br>
              <a:rPr lang="tr-TR" sz="2400" b="1" dirty="0">
                <a:latin typeface="Arial" panose="020B0604020202020204" pitchFamily="34" charset="0"/>
                <a:cs typeface="Arial" panose="020B0604020202020204" pitchFamily="34" charset="0"/>
              </a:rPr>
            </a:br>
            <a:r>
              <a:rPr lang="tr-TR" sz="2400" b="1" dirty="0" smtClean="0">
                <a:latin typeface="Arial" panose="020B0604020202020204" pitchFamily="34" charset="0"/>
                <a:cs typeface="Arial" panose="020B0604020202020204" pitchFamily="34" charset="0"/>
              </a:rPr>
              <a:t>9-Borca </a:t>
            </a:r>
            <a:r>
              <a:rPr lang="tr-TR" sz="2400" b="1" dirty="0">
                <a:latin typeface="Arial" panose="020B0604020202020204" pitchFamily="34" charset="0"/>
                <a:cs typeface="Arial" panose="020B0604020202020204" pitchFamily="34" charset="0"/>
              </a:rPr>
              <a:t>sokma tekniği</a:t>
            </a:r>
            <a:br>
              <a:rPr lang="tr-TR" sz="2400" b="1" dirty="0">
                <a:latin typeface="Arial" panose="020B0604020202020204" pitchFamily="34" charset="0"/>
                <a:cs typeface="Arial" panose="020B0604020202020204" pitchFamily="34" charset="0"/>
              </a:rPr>
            </a:br>
            <a:endParaRPr lang="tr-TR" sz="2400" b="1" dirty="0">
              <a:latin typeface="Arial" panose="020B0604020202020204" pitchFamily="34" charset="0"/>
              <a:cs typeface="Arial" panose="020B0604020202020204" pitchFamily="34" charset="0"/>
            </a:endParaRPr>
          </a:p>
        </p:txBody>
      </p:sp>
      <p:sp>
        <p:nvSpPr>
          <p:cNvPr id="4" name="3 Dikdörtgen"/>
          <p:cNvSpPr/>
          <p:nvPr/>
        </p:nvSpPr>
        <p:spPr>
          <a:xfrm>
            <a:off x="2267744" y="1124744"/>
            <a:ext cx="3979616" cy="461665"/>
          </a:xfrm>
          <a:prstGeom prst="rect">
            <a:avLst/>
          </a:prstGeom>
        </p:spPr>
        <p:txBody>
          <a:bodyPr wrap="none">
            <a:spAutoFit/>
          </a:bodyPr>
          <a:lstStyle/>
          <a:p>
            <a:r>
              <a:rPr lang="tr-TR" sz="2400" b="1" dirty="0" smtClean="0">
                <a:latin typeface="Arial" panose="020B0604020202020204" pitchFamily="34" charset="0"/>
                <a:cs typeface="Arial" panose="020B0604020202020204" pitchFamily="34" charset="0"/>
              </a:rPr>
              <a:t>TEMEL İKNA TEKNİKLERİ</a:t>
            </a:r>
            <a:endParaRPr lang="tr-TR" sz="2400" dirty="0">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50000">
              <a:schemeClr val="bg1">
                <a:lumMod val="50000"/>
              </a:schemeClr>
            </a:gs>
            <a:gs pos="100000">
              <a:srgbClr val="FAE3A4"/>
            </a:gs>
          </a:gsLst>
          <a:lin ang="5400000" scaled="0"/>
          <a:tileRect/>
        </a:gra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124744"/>
            <a:ext cx="8229600" cy="4000528"/>
          </a:xfrm>
        </p:spPr>
        <p:txBody>
          <a:bodyPr>
            <a:normAutofit/>
          </a:bodyPr>
          <a:lstStyle/>
          <a:p>
            <a:pPr>
              <a:buNone/>
            </a:pPr>
            <a:r>
              <a:rPr lang="tr-TR" b="1" dirty="0" smtClean="0">
                <a:latin typeface="Arial" panose="020B0604020202020204" pitchFamily="34" charset="0"/>
                <a:cs typeface="Arial" panose="020B0604020202020204" pitchFamily="34" charset="0"/>
              </a:rPr>
              <a:t>     İletişim </a:t>
            </a:r>
            <a:r>
              <a:rPr lang="tr-TR" b="1" dirty="0">
                <a:latin typeface="Arial" panose="020B0604020202020204" pitchFamily="34" charset="0"/>
                <a:cs typeface="Arial" panose="020B0604020202020204" pitchFamily="34" charset="0"/>
              </a:rPr>
              <a:t>çalışmaları, doğası gereği, kuramsal birikim yanında "uygulamaya dönük" bir bakış açısına da gereksinim duymaktadır. </a:t>
            </a:r>
            <a:endParaRPr lang="tr-TR" b="1" dirty="0" smtClean="0">
              <a:latin typeface="Arial" panose="020B0604020202020204" pitchFamily="34" charset="0"/>
              <a:cs typeface="Arial" panose="020B0604020202020204" pitchFamily="34" charset="0"/>
            </a:endParaRPr>
          </a:p>
          <a:p>
            <a:pPr>
              <a:buNone/>
            </a:pPr>
            <a:r>
              <a:rPr lang="tr-TR" b="1" dirty="0" smtClean="0">
                <a:latin typeface="Arial" panose="020B0604020202020204" pitchFamily="34" charset="0"/>
                <a:cs typeface="Arial" panose="020B0604020202020204" pitchFamily="34" charset="0"/>
              </a:rPr>
              <a:t>    İletişimin </a:t>
            </a:r>
            <a:r>
              <a:rPr lang="tr-TR" b="1" dirty="0">
                <a:latin typeface="Arial" panose="020B0604020202020204" pitchFamily="34" charset="0"/>
                <a:cs typeface="Arial" panose="020B0604020202020204" pitchFamily="34" charset="0"/>
              </a:rPr>
              <a:t>asıl </a:t>
            </a:r>
            <a:r>
              <a:rPr lang="tr-TR" b="1" dirty="0" smtClean="0">
                <a:latin typeface="Arial" panose="020B0604020202020204" pitchFamily="34" charset="0"/>
                <a:cs typeface="Arial" panose="020B0604020202020204" pitchFamily="34" charset="0"/>
              </a:rPr>
              <a:t>hedefi </a:t>
            </a:r>
            <a:r>
              <a:rPr lang="tr-TR" b="1" dirty="0">
                <a:latin typeface="Arial" panose="020B0604020202020204" pitchFamily="34" charset="0"/>
                <a:cs typeface="Arial" panose="020B0604020202020204" pitchFamily="34" charset="0"/>
              </a:rPr>
              <a:t>tutum oluşturmak, </a:t>
            </a:r>
            <a:r>
              <a:rPr lang="tr-TR" b="1" dirty="0" smtClean="0">
                <a:latin typeface="Arial" panose="020B0604020202020204" pitchFamily="34" charset="0"/>
                <a:cs typeface="Arial" panose="020B0604020202020204" pitchFamily="34" charset="0"/>
              </a:rPr>
              <a:t>tutum </a:t>
            </a:r>
            <a:r>
              <a:rPr lang="tr-TR" b="1" dirty="0">
                <a:latin typeface="Arial" panose="020B0604020202020204" pitchFamily="34" charset="0"/>
                <a:cs typeface="Arial" panose="020B0604020202020204" pitchFamily="34" charset="0"/>
              </a:rPr>
              <a:t>değişimi yaratmak, ikna sürecini </a:t>
            </a:r>
            <a:r>
              <a:rPr lang="tr-TR" b="1" dirty="0" smtClean="0">
                <a:latin typeface="Arial" panose="020B0604020202020204" pitchFamily="34" charset="0"/>
                <a:cs typeface="Arial" panose="020B0604020202020204" pitchFamily="34" charset="0"/>
              </a:rPr>
              <a:t> oluşturmak ve hızlandırmaktır.</a:t>
            </a:r>
            <a:endParaRPr lang="tr-TR"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270</TotalTime>
  <Words>268</Words>
  <Application>Microsoft Office PowerPoint</Application>
  <PresentationFormat>Ekran Gösterisi (4:3)</PresentationFormat>
  <Paragraphs>21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saglık bilimleri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ankara üniversitesi</dc:creator>
  <cp:lastModifiedBy>saba</cp:lastModifiedBy>
  <cp:revision>50</cp:revision>
  <dcterms:created xsi:type="dcterms:W3CDTF">2012-04-03T12:56:48Z</dcterms:created>
  <dcterms:modified xsi:type="dcterms:W3CDTF">2018-02-20T14:43:10Z</dcterms:modified>
</cp:coreProperties>
</file>