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59" r:id="rId3"/>
    <p:sldId id="273" r:id="rId4"/>
    <p:sldId id="270" r:id="rId5"/>
    <p:sldId id="268" r:id="rId6"/>
    <p:sldId id="274" r:id="rId7"/>
    <p:sldId id="269" r:id="rId8"/>
    <p:sldId id="276" r:id="rId9"/>
    <p:sldId id="275" r:id="rId10"/>
    <p:sldId id="284" r:id="rId11"/>
    <p:sldId id="285" r:id="rId12"/>
    <p:sldId id="286" r:id="rId13"/>
    <p:sldId id="277" r:id="rId14"/>
    <p:sldId id="278" r:id="rId15"/>
    <p:sldId id="279"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4" d="100"/>
          <a:sy n="44" d="100"/>
        </p:scale>
        <p:origin x="60" y="8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06E92E-698A-493A-98A6-48E7B378C01B}"/>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0467959-14A6-4691-861F-D039FB7E5A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AFC8FD63-1CD3-4CA3-946D-70CBC17B9377}"/>
              </a:ext>
            </a:extLst>
          </p:cNvPr>
          <p:cNvSpPr>
            <a:spLocks noGrp="1"/>
          </p:cNvSpPr>
          <p:nvPr>
            <p:ph type="dt" sz="half" idx="10"/>
          </p:nvPr>
        </p:nvSpPr>
        <p:spPr/>
        <p:txBody>
          <a:bodyPr/>
          <a:lstStyle/>
          <a:p>
            <a:fld id="{12B2DD27-50F6-402D-B71F-E3F885F76557}" type="datetimeFigureOut">
              <a:rPr lang="tr-TR" smtClean="0"/>
              <a:t>5.05.2020</a:t>
            </a:fld>
            <a:endParaRPr lang="tr-TR"/>
          </a:p>
        </p:txBody>
      </p:sp>
      <p:sp>
        <p:nvSpPr>
          <p:cNvPr id="5" name="Alt Bilgi Yer Tutucusu 4">
            <a:extLst>
              <a:ext uri="{FF2B5EF4-FFF2-40B4-BE49-F238E27FC236}">
                <a16:creationId xmlns:a16="http://schemas.microsoft.com/office/drawing/2014/main" id="{D66FDBCF-2486-4D16-8734-2DCD674B902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4E7381B-47B9-4DA8-A04A-7B01A2319AC5}"/>
              </a:ext>
            </a:extLst>
          </p:cNvPr>
          <p:cNvSpPr>
            <a:spLocks noGrp="1"/>
          </p:cNvSpPr>
          <p:nvPr>
            <p:ph type="sldNum" sz="quarter" idx="12"/>
          </p:nvPr>
        </p:nvSpPr>
        <p:spPr/>
        <p:txBody>
          <a:bodyPr/>
          <a:lstStyle/>
          <a:p>
            <a:fld id="{CAB712C3-B7C0-49A1-81FF-1B42531FF8A5}" type="slidenum">
              <a:rPr lang="tr-TR" smtClean="0"/>
              <a:t>‹#›</a:t>
            </a:fld>
            <a:endParaRPr lang="tr-TR"/>
          </a:p>
        </p:txBody>
      </p:sp>
    </p:spTree>
    <p:extLst>
      <p:ext uri="{BB962C8B-B14F-4D97-AF65-F5344CB8AC3E}">
        <p14:creationId xmlns:p14="http://schemas.microsoft.com/office/powerpoint/2010/main" val="3703541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D3FE47-936A-4863-BE5B-2F4F94FE41A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3FF4734-385C-4CE2-B097-7143D42DB1C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7192AF3-83E6-404A-9595-8878198AE38C}"/>
              </a:ext>
            </a:extLst>
          </p:cNvPr>
          <p:cNvSpPr>
            <a:spLocks noGrp="1"/>
          </p:cNvSpPr>
          <p:nvPr>
            <p:ph type="dt" sz="half" idx="10"/>
          </p:nvPr>
        </p:nvSpPr>
        <p:spPr/>
        <p:txBody>
          <a:bodyPr/>
          <a:lstStyle/>
          <a:p>
            <a:fld id="{12B2DD27-50F6-402D-B71F-E3F885F76557}" type="datetimeFigureOut">
              <a:rPr lang="tr-TR" smtClean="0"/>
              <a:t>5.05.2020</a:t>
            </a:fld>
            <a:endParaRPr lang="tr-TR"/>
          </a:p>
        </p:txBody>
      </p:sp>
      <p:sp>
        <p:nvSpPr>
          <p:cNvPr id="5" name="Alt Bilgi Yer Tutucusu 4">
            <a:extLst>
              <a:ext uri="{FF2B5EF4-FFF2-40B4-BE49-F238E27FC236}">
                <a16:creationId xmlns:a16="http://schemas.microsoft.com/office/drawing/2014/main" id="{0F6C5CC7-1ED1-45E9-9AAC-E90BCD86E5E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74AE27C-2E1D-41EE-B8A5-C12684B5B0C1}"/>
              </a:ext>
            </a:extLst>
          </p:cNvPr>
          <p:cNvSpPr>
            <a:spLocks noGrp="1"/>
          </p:cNvSpPr>
          <p:nvPr>
            <p:ph type="sldNum" sz="quarter" idx="12"/>
          </p:nvPr>
        </p:nvSpPr>
        <p:spPr/>
        <p:txBody>
          <a:bodyPr/>
          <a:lstStyle/>
          <a:p>
            <a:fld id="{CAB712C3-B7C0-49A1-81FF-1B42531FF8A5}" type="slidenum">
              <a:rPr lang="tr-TR" smtClean="0"/>
              <a:t>‹#›</a:t>
            </a:fld>
            <a:endParaRPr lang="tr-TR"/>
          </a:p>
        </p:txBody>
      </p:sp>
    </p:spTree>
    <p:extLst>
      <p:ext uri="{BB962C8B-B14F-4D97-AF65-F5344CB8AC3E}">
        <p14:creationId xmlns:p14="http://schemas.microsoft.com/office/powerpoint/2010/main" val="948501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FB231CBC-6508-401F-8575-21030563066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BFCEC6E-E44B-44CA-9884-25688271F87D}"/>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68648A9-070F-4C0F-B74D-BE21E0E922A5}"/>
              </a:ext>
            </a:extLst>
          </p:cNvPr>
          <p:cNvSpPr>
            <a:spLocks noGrp="1"/>
          </p:cNvSpPr>
          <p:nvPr>
            <p:ph type="dt" sz="half" idx="10"/>
          </p:nvPr>
        </p:nvSpPr>
        <p:spPr/>
        <p:txBody>
          <a:bodyPr/>
          <a:lstStyle/>
          <a:p>
            <a:fld id="{12B2DD27-50F6-402D-B71F-E3F885F76557}" type="datetimeFigureOut">
              <a:rPr lang="tr-TR" smtClean="0"/>
              <a:t>5.05.2020</a:t>
            </a:fld>
            <a:endParaRPr lang="tr-TR"/>
          </a:p>
        </p:txBody>
      </p:sp>
      <p:sp>
        <p:nvSpPr>
          <p:cNvPr id="5" name="Alt Bilgi Yer Tutucusu 4">
            <a:extLst>
              <a:ext uri="{FF2B5EF4-FFF2-40B4-BE49-F238E27FC236}">
                <a16:creationId xmlns:a16="http://schemas.microsoft.com/office/drawing/2014/main" id="{F5CA3FDA-D914-41DE-B1EE-697310AFD3B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BE72E1A-CB88-4852-BB66-7ADC266282C7}"/>
              </a:ext>
            </a:extLst>
          </p:cNvPr>
          <p:cNvSpPr>
            <a:spLocks noGrp="1"/>
          </p:cNvSpPr>
          <p:nvPr>
            <p:ph type="sldNum" sz="quarter" idx="12"/>
          </p:nvPr>
        </p:nvSpPr>
        <p:spPr/>
        <p:txBody>
          <a:bodyPr/>
          <a:lstStyle/>
          <a:p>
            <a:fld id="{CAB712C3-B7C0-49A1-81FF-1B42531FF8A5}" type="slidenum">
              <a:rPr lang="tr-TR" smtClean="0"/>
              <a:t>‹#›</a:t>
            </a:fld>
            <a:endParaRPr lang="tr-TR"/>
          </a:p>
        </p:txBody>
      </p:sp>
    </p:spTree>
    <p:extLst>
      <p:ext uri="{BB962C8B-B14F-4D97-AF65-F5344CB8AC3E}">
        <p14:creationId xmlns:p14="http://schemas.microsoft.com/office/powerpoint/2010/main" val="2922676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77C296-3503-42F5-8A1F-7ECE2BABE4F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AD8E398-043D-4A2D-9531-5DCC1B4CD13A}"/>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DF18F0B-F1FB-4B4B-8F93-8EC86C16AD4B}"/>
              </a:ext>
            </a:extLst>
          </p:cNvPr>
          <p:cNvSpPr>
            <a:spLocks noGrp="1"/>
          </p:cNvSpPr>
          <p:nvPr>
            <p:ph type="dt" sz="half" idx="10"/>
          </p:nvPr>
        </p:nvSpPr>
        <p:spPr/>
        <p:txBody>
          <a:bodyPr/>
          <a:lstStyle/>
          <a:p>
            <a:fld id="{12B2DD27-50F6-402D-B71F-E3F885F76557}" type="datetimeFigureOut">
              <a:rPr lang="tr-TR" smtClean="0"/>
              <a:t>5.05.2020</a:t>
            </a:fld>
            <a:endParaRPr lang="tr-TR"/>
          </a:p>
        </p:txBody>
      </p:sp>
      <p:sp>
        <p:nvSpPr>
          <p:cNvPr id="5" name="Alt Bilgi Yer Tutucusu 4">
            <a:extLst>
              <a:ext uri="{FF2B5EF4-FFF2-40B4-BE49-F238E27FC236}">
                <a16:creationId xmlns:a16="http://schemas.microsoft.com/office/drawing/2014/main" id="{E030FA8F-2B8D-403B-9DFA-2B2398C57B1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714B4E2-764F-4C61-92E0-A115A1E6C278}"/>
              </a:ext>
            </a:extLst>
          </p:cNvPr>
          <p:cNvSpPr>
            <a:spLocks noGrp="1"/>
          </p:cNvSpPr>
          <p:nvPr>
            <p:ph type="sldNum" sz="quarter" idx="12"/>
          </p:nvPr>
        </p:nvSpPr>
        <p:spPr/>
        <p:txBody>
          <a:bodyPr/>
          <a:lstStyle/>
          <a:p>
            <a:fld id="{CAB712C3-B7C0-49A1-81FF-1B42531FF8A5}" type="slidenum">
              <a:rPr lang="tr-TR" smtClean="0"/>
              <a:t>‹#›</a:t>
            </a:fld>
            <a:endParaRPr lang="tr-TR"/>
          </a:p>
        </p:txBody>
      </p:sp>
    </p:spTree>
    <p:extLst>
      <p:ext uri="{BB962C8B-B14F-4D97-AF65-F5344CB8AC3E}">
        <p14:creationId xmlns:p14="http://schemas.microsoft.com/office/powerpoint/2010/main" val="2928998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DAB878-E461-4B3B-B9B6-7836F35126F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F4A8385-8E1C-4ED9-86BD-47CD1C95F7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6FCA398-4CDE-4C13-887B-B8DD9F20894D}"/>
              </a:ext>
            </a:extLst>
          </p:cNvPr>
          <p:cNvSpPr>
            <a:spLocks noGrp="1"/>
          </p:cNvSpPr>
          <p:nvPr>
            <p:ph type="dt" sz="half" idx="10"/>
          </p:nvPr>
        </p:nvSpPr>
        <p:spPr/>
        <p:txBody>
          <a:bodyPr/>
          <a:lstStyle/>
          <a:p>
            <a:fld id="{12B2DD27-50F6-402D-B71F-E3F885F76557}" type="datetimeFigureOut">
              <a:rPr lang="tr-TR" smtClean="0"/>
              <a:t>5.05.2020</a:t>
            </a:fld>
            <a:endParaRPr lang="tr-TR"/>
          </a:p>
        </p:txBody>
      </p:sp>
      <p:sp>
        <p:nvSpPr>
          <p:cNvPr id="5" name="Alt Bilgi Yer Tutucusu 4">
            <a:extLst>
              <a:ext uri="{FF2B5EF4-FFF2-40B4-BE49-F238E27FC236}">
                <a16:creationId xmlns:a16="http://schemas.microsoft.com/office/drawing/2014/main" id="{6739FD17-6EE3-4102-873D-C8CA6185516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76144B7-A157-4800-BD53-CBE3AB3D7418}"/>
              </a:ext>
            </a:extLst>
          </p:cNvPr>
          <p:cNvSpPr>
            <a:spLocks noGrp="1"/>
          </p:cNvSpPr>
          <p:nvPr>
            <p:ph type="sldNum" sz="quarter" idx="12"/>
          </p:nvPr>
        </p:nvSpPr>
        <p:spPr/>
        <p:txBody>
          <a:bodyPr/>
          <a:lstStyle/>
          <a:p>
            <a:fld id="{CAB712C3-B7C0-49A1-81FF-1B42531FF8A5}" type="slidenum">
              <a:rPr lang="tr-TR" smtClean="0"/>
              <a:t>‹#›</a:t>
            </a:fld>
            <a:endParaRPr lang="tr-TR"/>
          </a:p>
        </p:txBody>
      </p:sp>
    </p:spTree>
    <p:extLst>
      <p:ext uri="{BB962C8B-B14F-4D97-AF65-F5344CB8AC3E}">
        <p14:creationId xmlns:p14="http://schemas.microsoft.com/office/powerpoint/2010/main" val="1708988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0F1B24-1842-453F-A6C4-0DBC8D72550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8C9571C-8428-40B4-8865-EA29E1C4BB12}"/>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2A09778-593F-4416-9ED0-5EBC3A6A792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79BEDADB-B074-4070-B9A9-DE2952B4364A}"/>
              </a:ext>
            </a:extLst>
          </p:cNvPr>
          <p:cNvSpPr>
            <a:spLocks noGrp="1"/>
          </p:cNvSpPr>
          <p:nvPr>
            <p:ph type="dt" sz="half" idx="10"/>
          </p:nvPr>
        </p:nvSpPr>
        <p:spPr/>
        <p:txBody>
          <a:bodyPr/>
          <a:lstStyle/>
          <a:p>
            <a:fld id="{12B2DD27-50F6-402D-B71F-E3F885F76557}" type="datetimeFigureOut">
              <a:rPr lang="tr-TR" smtClean="0"/>
              <a:t>5.05.2020</a:t>
            </a:fld>
            <a:endParaRPr lang="tr-TR"/>
          </a:p>
        </p:txBody>
      </p:sp>
      <p:sp>
        <p:nvSpPr>
          <p:cNvPr id="6" name="Alt Bilgi Yer Tutucusu 5">
            <a:extLst>
              <a:ext uri="{FF2B5EF4-FFF2-40B4-BE49-F238E27FC236}">
                <a16:creationId xmlns:a16="http://schemas.microsoft.com/office/drawing/2014/main" id="{79F251B9-61E9-4B77-BFC6-9240B1AC57B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3ACFAE1-A920-455F-90E3-F98ED80E789B}"/>
              </a:ext>
            </a:extLst>
          </p:cNvPr>
          <p:cNvSpPr>
            <a:spLocks noGrp="1"/>
          </p:cNvSpPr>
          <p:nvPr>
            <p:ph type="sldNum" sz="quarter" idx="12"/>
          </p:nvPr>
        </p:nvSpPr>
        <p:spPr/>
        <p:txBody>
          <a:bodyPr/>
          <a:lstStyle/>
          <a:p>
            <a:fld id="{CAB712C3-B7C0-49A1-81FF-1B42531FF8A5}" type="slidenum">
              <a:rPr lang="tr-TR" smtClean="0"/>
              <a:t>‹#›</a:t>
            </a:fld>
            <a:endParaRPr lang="tr-TR"/>
          </a:p>
        </p:txBody>
      </p:sp>
    </p:spTree>
    <p:extLst>
      <p:ext uri="{BB962C8B-B14F-4D97-AF65-F5344CB8AC3E}">
        <p14:creationId xmlns:p14="http://schemas.microsoft.com/office/powerpoint/2010/main" val="1456604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5C6843-2CBC-4AD1-BE23-C53182ABCA9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477D183-6E4C-473B-8429-DDE6E3AC99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ABDB5218-6FB8-4420-837D-7285EE1FC670}"/>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B4D23912-83E0-4E86-BD74-DE29E18738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4E6EE74-CCAD-4563-802B-49461FF8435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A7DBB0C6-A118-4227-B1D9-2A6D72AE3C08}"/>
              </a:ext>
            </a:extLst>
          </p:cNvPr>
          <p:cNvSpPr>
            <a:spLocks noGrp="1"/>
          </p:cNvSpPr>
          <p:nvPr>
            <p:ph type="dt" sz="half" idx="10"/>
          </p:nvPr>
        </p:nvSpPr>
        <p:spPr/>
        <p:txBody>
          <a:bodyPr/>
          <a:lstStyle/>
          <a:p>
            <a:fld id="{12B2DD27-50F6-402D-B71F-E3F885F76557}" type="datetimeFigureOut">
              <a:rPr lang="tr-TR" smtClean="0"/>
              <a:t>5.05.2020</a:t>
            </a:fld>
            <a:endParaRPr lang="tr-TR"/>
          </a:p>
        </p:txBody>
      </p:sp>
      <p:sp>
        <p:nvSpPr>
          <p:cNvPr id="8" name="Alt Bilgi Yer Tutucusu 7">
            <a:extLst>
              <a:ext uri="{FF2B5EF4-FFF2-40B4-BE49-F238E27FC236}">
                <a16:creationId xmlns:a16="http://schemas.microsoft.com/office/drawing/2014/main" id="{6BC82EFD-F1FE-403C-8416-9633D71C979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0226D90-5DBB-434C-86E5-2D801FF3EDE7}"/>
              </a:ext>
            </a:extLst>
          </p:cNvPr>
          <p:cNvSpPr>
            <a:spLocks noGrp="1"/>
          </p:cNvSpPr>
          <p:nvPr>
            <p:ph type="sldNum" sz="quarter" idx="12"/>
          </p:nvPr>
        </p:nvSpPr>
        <p:spPr/>
        <p:txBody>
          <a:bodyPr/>
          <a:lstStyle/>
          <a:p>
            <a:fld id="{CAB712C3-B7C0-49A1-81FF-1B42531FF8A5}" type="slidenum">
              <a:rPr lang="tr-TR" smtClean="0"/>
              <a:t>‹#›</a:t>
            </a:fld>
            <a:endParaRPr lang="tr-TR"/>
          </a:p>
        </p:txBody>
      </p:sp>
    </p:spTree>
    <p:extLst>
      <p:ext uri="{BB962C8B-B14F-4D97-AF65-F5344CB8AC3E}">
        <p14:creationId xmlns:p14="http://schemas.microsoft.com/office/powerpoint/2010/main" val="2008932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0CC9E6-1992-4283-A524-0D9055AE246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C0B495B-1901-424D-B45E-281C933586CA}"/>
              </a:ext>
            </a:extLst>
          </p:cNvPr>
          <p:cNvSpPr>
            <a:spLocks noGrp="1"/>
          </p:cNvSpPr>
          <p:nvPr>
            <p:ph type="dt" sz="half" idx="10"/>
          </p:nvPr>
        </p:nvSpPr>
        <p:spPr/>
        <p:txBody>
          <a:bodyPr/>
          <a:lstStyle/>
          <a:p>
            <a:fld id="{12B2DD27-50F6-402D-B71F-E3F885F76557}" type="datetimeFigureOut">
              <a:rPr lang="tr-TR" smtClean="0"/>
              <a:t>5.05.2020</a:t>
            </a:fld>
            <a:endParaRPr lang="tr-TR"/>
          </a:p>
        </p:txBody>
      </p:sp>
      <p:sp>
        <p:nvSpPr>
          <p:cNvPr id="4" name="Alt Bilgi Yer Tutucusu 3">
            <a:extLst>
              <a:ext uri="{FF2B5EF4-FFF2-40B4-BE49-F238E27FC236}">
                <a16:creationId xmlns:a16="http://schemas.microsoft.com/office/drawing/2014/main" id="{0D95489D-1BC2-4B94-A5D3-BAA2C6533EF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6F2522C-D4A0-4ED0-93EC-504A2BE6BD25}"/>
              </a:ext>
            </a:extLst>
          </p:cNvPr>
          <p:cNvSpPr>
            <a:spLocks noGrp="1"/>
          </p:cNvSpPr>
          <p:nvPr>
            <p:ph type="sldNum" sz="quarter" idx="12"/>
          </p:nvPr>
        </p:nvSpPr>
        <p:spPr/>
        <p:txBody>
          <a:bodyPr/>
          <a:lstStyle/>
          <a:p>
            <a:fld id="{CAB712C3-B7C0-49A1-81FF-1B42531FF8A5}" type="slidenum">
              <a:rPr lang="tr-TR" smtClean="0"/>
              <a:t>‹#›</a:t>
            </a:fld>
            <a:endParaRPr lang="tr-TR"/>
          </a:p>
        </p:txBody>
      </p:sp>
    </p:spTree>
    <p:extLst>
      <p:ext uri="{BB962C8B-B14F-4D97-AF65-F5344CB8AC3E}">
        <p14:creationId xmlns:p14="http://schemas.microsoft.com/office/powerpoint/2010/main" val="80306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CD6006B-C4FD-4482-83E5-FE04AB30ACB8}"/>
              </a:ext>
            </a:extLst>
          </p:cNvPr>
          <p:cNvSpPr>
            <a:spLocks noGrp="1"/>
          </p:cNvSpPr>
          <p:nvPr>
            <p:ph type="dt" sz="half" idx="10"/>
          </p:nvPr>
        </p:nvSpPr>
        <p:spPr/>
        <p:txBody>
          <a:bodyPr/>
          <a:lstStyle/>
          <a:p>
            <a:fld id="{12B2DD27-50F6-402D-B71F-E3F885F76557}" type="datetimeFigureOut">
              <a:rPr lang="tr-TR" smtClean="0"/>
              <a:t>5.05.2020</a:t>
            </a:fld>
            <a:endParaRPr lang="tr-TR"/>
          </a:p>
        </p:txBody>
      </p:sp>
      <p:sp>
        <p:nvSpPr>
          <p:cNvPr id="3" name="Alt Bilgi Yer Tutucusu 2">
            <a:extLst>
              <a:ext uri="{FF2B5EF4-FFF2-40B4-BE49-F238E27FC236}">
                <a16:creationId xmlns:a16="http://schemas.microsoft.com/office/drawing/2014/main" id="{720A8071-55C5-4490-B422-90E0FBEDDD3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3A23A1A2-EA51-404D-B4A2-48CF87A6BC2F}"/>
              </a:ext>
            </a:extLst>
          </p:cNvPr>
          <p:cNvSpPr>
            <a:spLocks noGrp="1"/>
          </p:cNvSpPr>
          <p:nvPr>
            <p:ph type="sldNum" sz="quarter" idx="12"/>
          </p:nvPr>
        </p:nvSpPr>
        <p:spPr/>
        <p:txBody>
          <a:bodyPr/>
          <a:lstStyle/>
          <a:p>
            <a:fld id="{CAB712C3-B7C0-49A1-81FF-1B42531FF8A5}" type="slidenum">
              <a:rPr lang="tr-TR" smtClean="0"/>
              <a:t>‹#›</a:t>
            </a:fld>
            <a:endParaRPr lang="tr-TR"/>
          </a:p>
        </p:txBody>
      </p:sp>
    </p:spTree>
    <p:extLst>
      <p:ext uri="{BB962C8B-B14F-4D97-AF65-F5344CB8AC3E}">
        <p14:creationId xmlns:p14="http://schemas.microsoft.com/office/powerpoint/2010/main" val="3557416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205F82-AD8B-4EAD-AB0B-379A0136F7E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67F9714-1E33-46B2-9E99-C82E36518A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C1A49073-EB1A-4C01-9F54-766DEB5C3C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DDF1B23-F96C-4C98-A551-50BA2FBBF7BF}"/>
              </a:ext>
            </a:extLst>
          </p:cNvPr>
          <p:cNvSpPr>
            <a:spLocks noGrp="1"/>
          </p:cNvSpPr>
          <p:nvPr>
            <p:ph type="dt" sz="half" idx="10"/>
          </p:nvPr>
        </p:nvSpPr>
        <p:spPr/>
        <p:txBody>
          <a:bodyPr/>
          <a:lstStyle/>
          <a:p>
            <a:fld id="{12B2DD27-50F6-402D-B71F-E3F885F76557}" type="datetimeFigureOut">
              <a:rPr lang="tr-TR" smtClean="0"/>
              <a:t>5.05.2020</a:t>
            </a:fld>
            <a:endParaRPr lang="tr-TR"/>
          </a:p>
        </p:txBody>
      </p:sp>
      <p:sp>
        <p:nvSpPr>
          <p:cNvPr id="6" name="Alt Bilgi Yer Tutucusu 5">
            <a:extLst>
              <a:ext uri="{FF2B5EF4-FFF2-40B4-BE49-F238E27FC236}">
                <a16:creationId xmlns:a16="http://schemas.microsoft.com/office/drawing/2014/main" id="{FEE17FA5-CAFA-4EFE-BAEE-7A4F7BBF22D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A1CB886-2BC3-4E95-9154-9A91B992D5A2}"/>
              </a:ext>
            </a:extLst>
          </p:cNvPr>
          <p:cNvSpPr>
            <a:spLocks noGrp="1"/>
          </p:cNvSpPr>
          <p:nvPr>
            <p:ph type="sldNum" sz="quarter" idx="12"/>
          </p:nvPr>
        </p:nvSpPr>
        <p:spPr/>
        <p:txBody>
          <a:bodyPr/>
          <a:lstStyle/>
          <a:p>
            <a:fld id="{CAB712C3-B7C0-49A1-81FF-1B42531FF8A5}" type="slidenum">
              <a:rPr lang="tr-TR" smtClean="0"/>
              <a:t>‹#›</a:t>
            </a:fld>
            <a:endParaRPr lang="tr-TR"/>
          </a:p>
        </p:txBody>
      </p:sp>
    </p:spTree>
    <p:extLst>
      <p:ext uri="{BB962C8B-B14F-4D97-AF65-F5344CB8AC3E}">
        <p14:creationId xmlns:p14="http://schemas.microsoft.com/office/powerpoint/2010/main" val="3947656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746B2B-B2A7-4735-B23D-E3A2D0428E9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9F5C49E-0D04-449F-B0A9-145D0DC180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6F1FCD7-666D-4BE4-B536-37ACF4932B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791B316-A9E8-4F16-8E07-3E13E636AC7C}"/>
              </a:ext>
            </a:extLst>
          </p:cNvPr>
          <p:cNvSpPr>
            <a:spLocks noGrp="1"/>
          </p:cNvSpPr>
          <p:nvPr>
            <p:ph type="dt" sz="half" idx="10"/>
          </p:nvPr>
        </p:nvSpPr>
        <p:spPr/>
        <p:txBody>
          <a:bodyPr/>
          <a:lstStyle/>
          <a:p>
            <a:fld id="{12B2DD27-50F6-402D-B71F-E3F885F76557}" type="datetimeFigureOut">
              <a:rPr lang="tr-TR" smtClean="0"/>
              <a:t>5.05.2020</a:t>
            </a:fld>
            <a:endParaRPr lang="tr-TR"/>
          </a:p>
        </p:txBody>
      </p:sp>
      <p:sp>
        <p:nvSpPr>
          <p:cNvPr id="6" name="Alt Bilgi Yer Tutucusu 5">
            <a:extLst>
              <a:ext uri="{FF2B5EF4-FFF2-40B4-BE49-F238E27FC236}">
                <a16:creationId xmlns:a16="http://schemas.microsoft.com/office/drawing/2014/main" id="{D0440CBD-E0B7-4A4A-A87D-1B4DF50C3A0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B1A5387-4FA6-482B-B470-46913BD7B21C}"/>
              </a:ext>
            </a:extLst>
          </p:cNvPr>
          <p:cNvSpPr>
            <a:spLocks noGrp="1"/>
          </p:cNvSpPr>
          <p:nvPr>
            <p:ph type="sldNum" sz="quarter" idx="12"/>
          </p:nvPr>
        </p:nvSpPr>
        <p:spPr/>
        <p:txBody>
          <a:bodyPr/>
          <a:lstStyle/>
          <a:p>
            <a:fld id="{CAB712C3-B7C0-49A1-81FF-1B42531FF8A5}" type="slidenum">
              <a:rPr lang="tr-TR" smtClean="0"/>
              <a:t>‹#›</a:t>
            </a:fld>
            <a:endParaRPr lang="tr-TR"/>
          </a:p>
        </p:txBody>
      </p:sp>
    </p:spTree>
    <p:extLst>
      <p:ext uri="{BB962C8B-B14F-4D97-AF65-F5344CB8AC3E}">
        <p14:creationId xmlns:p14="http://schemas.microsoft.com/office/powerpoint/2010/main" val="2704178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DFE53BE-8B0F-4C2A-A300-1E3F1822E7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2D7D16B-986F-4844-9FBC-E616832A0E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C517349-258B-4C1C-8CB0-64A9194EF3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B2DD27-50F6-402D-B71F-E3F885F76557}" type="datetimeFigureOut">
              <a:rPr lang="tr-TR" smtClean="0"/>
              <a:t>5.05.2020</a:t>
            </a:fld>
            <a:endParaRPr lang="tr-TR"/>
          </a:p>
        </p:txBody>
      </p:sp>
      <p:sp>
        <p:nvSpPr>
          <p:cNvPr id="5" name="Alt Bilgi Yer Tutucusu 4">
            <a:extLst>
              <a:ext uri="{FF2B5EF4-FFF2-40B4-BE49-F238E27FC236}">
                <a16:creationId xmlns:a16="http://schemas.microsoft.com/office/drawing/2014/main" id="{79072C70-A1F2-4A8C-8BF6-C55FDD8EB4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18131B4-90A1-4821-827C-8E9E4F0C32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B712C3-B7C0-49A1-81FF-1B42531FF8A5}" type="slidenum">
              <a:rPr lang="tr-TR" smtClean="0"/>
              <a:t>‹#›</a:t>
            </a:fld>
            <a:endParaRPr lang="tr-TR"/>
          </a:p>
        </p:txBody>
      </p:sp>
    </p:spTree>
    <p:extLst>
      <p:ext uri="{BB962C8B-B14F-4D97-AF65-F5344CB8AC3E}">
        <p14:creationId xmlns:p14="http://schemas.microsoft.com/office/powerpoint/2010/main" val="13203929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88B28AF-D70A-4C7A-B369-62948E156CF5}"/>
              </a:ext>
            </a:extLst>
          </p:cNvPr>
          <p:cNvSpPr>
            <a:spLocks noGrp="1"/>
          </p:cNvSpPr>
          <p:nvPr>
            <p:ph type="ctrTitle"/>
          </p:nvPr>
        </p:nvSpPr>
        <p:spPr/>
        <p:txBody>
          <a:bodyPr>
            <a:normAutofit fontScale="90000"/>
          </a:bodyPr>
          <a:lstStyle/>
          <a:p>
            <a:br>
              <a:rPr lang="tr-TR" dirty="0"/>
            </a:br>
            <a:br>
              <a:rPr lang="tr-TR" dirty="0"/>
            </a:br>
            <a:r>
              <a:rPr lang="tr-TR" sz="4000" dirty="0"/>
              <a:t>ÖRGÜTSEL DAVRANIŞ</a:t>
            </a:r>
            <a:br>
              <a:rPr lang="tr-TR" sz="4000" dirty="0"/>
            </a:br>
            <a:r>
              <a:rPr lang="tr-TR" sz="4000" dirty="0"/>
              <a:t>ADMYO</a:t>
            </a:r>
            <a:br>
              <a:rPr lang="tr-TR" sz="4000" dirty="0"/>
            </a:br>
            <a:r>
              <a:rPr lang="tr-TR" sz="4000" dirty="0"/>
              <a:t>2019-2020 BAHAR DÖNEMİ</a:t>
            </a:r>
            <a:br>
              <a:rPr lang="tr-TR" sz="4000" dirty="0"/>
            </a:br>
            <a:r>
              <a:rPr lang="tr-TR" sz="4000" dirty="0"/>
              <a:t>Doç. Dr. Sonay BAYRAMOĞLU ÖZUĞURLU</a:t>
            </a:r>
          </a:p>
        </p:txBody>
      </p:sp>
      <p:sp>
        <p:nvSpPr>
          <p:cNvPr id="3" name="Alt Başlık 2">
            <a:extLst>
              <a:ext uri="{FF2B5EF4-FFF2-40B4-BE49-F238E27FC236}">
                <a16:creationId xmlns:a16="http://schemas.microsoft.com/office/drawing/2014/main" id="{C6EC4A73-4607-4C50-8BD0-C8B6B47E1577}"/>
              </a:ext>
            </a:extLst>
          </p:cNvPr>
          <p:cNvSpPr>
            <a:spLocks noGrp="1"/>
          </p:cNvSpPr>
          <p:nvPr>
            <p:ph type="subTitle" idx="1"/>
          </p:nvPr>
        </p:nvSpPr>
        <p:spPr/>
        <p:txBody>
          <a:bodyPr/>
          <a:lstStyle/>
          <a:p>
            <a:r>
              <a:rPr lang="tr-TR" dirty="0"/>
              <a:t>9. HAFTA</a:t>
            </a:r>
          </a:p>
          <a:p>
            <a:r>
              <a:rPr lang="tr-TR" dirty="0"/>
              <a:t>ATIF TEORİSİ VE KARAR </a:t>
            </a:r>
          </a:p>
          <a:p>
            <a:endParaRPr lang="tr-TR" dirty="0"/>
          </a:p>
        </p:txBody>
      </p:sp>
    </p:spTree>
    <p:extLst>
      <p:ext uri="{BB962C8B-B14F-4D97-AF65-F5344CB8AC3E}">
        <p14:creationId xmlns:p14="http://schemas.microsoft.com/office/powerpoint/2010/main" val="4143958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AE9372-83B6-4F92-9E36-E7474A2725A6}"/>
              </a:ext>
            </a:extLst>
          </p:cNvPr>
          <p:cNvSpPr>
            <a:spLocks noGrp="1"/>
          </p:cNvSpPr>
          <p:nvPr>
            <p:ph type="title"/>
          </p:nvPr>
        </p:nvSpPr>
        <p:spPr/>
        <p:txBody>
          <a:bodyPr/>
          <a:lstStyle/>
          <a:p>
            <a:r>
              <a:rPr lang="tr-TR" dirty="0"/>
              <a:t>Sınırlı rasyonellik</a:t>
            </a:r>
            <a:endParaRPr lang="en-CA" dirty="0"/>
          </a:p>
        </p:txBody>
      </p:sp>
      <p:sp>
        <p:nvSpPr>
          <p:cNvPr id="3" name="İçerik Yer Tutucusu 2">
            <a:extLst>
              <a:ext uri="{FF2B5EF4-FFF2-40B4-BE49-F238E27FC236}">
                <a16:creationId xmlns:a16="http://schemas.microsoft.com/office/drawing/2014/main" id="{5E2E4D1C-FFBC-438C-956D-77B9FBDB8AFA}"/>
              </a:ext>
            </a:extLst>
          </p:cNvPr>
          <p:cNvSpPr>
            <a:spLocks noGrp="1"/>
          </p:cNvSpPr>
          <p:nvPr>
            <p:ph idx="1"/>
          </p:nvPr>
        </p:nvSpPr>
        <p:spPr/>
        <p:txBody>
          <a:bodyPr>
            <a:normAutofit fontScale="92500"/>
          </a:bodyPr>
          <a:lstStyle/>
          <a:p>
            <a:pPr marL="0" indent="0">
              <a:buNone/>
            </a:pPr>
            <a:r>
              <a:rPr lang="tr-TR" dirty="0"/>
              <a:t>Sınırlı rasyonellik: Problemin her boyutunu değerlendirmeyen, sadece </a:t>
            </a:r>
            <a:r>
              <a:rPr lang="tr-TR" dirty="0" err="1"/>
              <a:t>öenmli</a:t>
            </a:r>
            <a:r>
              <a:rPr lang="tr-TR" dirty="0"/>
              <a:t> özelliklerini dikkate alan basitleştirilmiş bir modeldir.</a:t>
            </a:r>
          </a:p>
          <a:p>
            <a:pPr marL="0" indent="0">
              <a:buNone/>
            </a:pPr>
            <a:endParaRPr lang="tr-TR" dirty="0"/>
          </a:p>
          <a:p>
            <a:pPr marL="0" indent="0">
              <a:buNone/>
            </a:pPr>
            <a:r>
              <a:rPr lang="tr-TR" dirty="0"/>
              <a:t>Problemi tanımla. Kriter ve alternatiflere çalış. </a:t>
            </a:r>
          </a:p>
          <a:p>
            <a:pPr marL="0" indent="0">
              <a:buNone/>
            </a:pPr>
            <a:r>
              <a:rPr lang="tr-TR" dirty="0"/>
              <a:t>Ancak kriter listemiz geniş ve ayrıntılı olmaktan çok, bulması kolay olan bilenen kriterlerden meydana getiririz. </a:t>
            </a:r>
          </a:p>
          <a:p>
            <a:pPr marL="0" indent="0">
              <a:buNone/>
            </a:pPr>
            <a:r>
              <a:rPr lang="tr-TR" dirty="0"/>
              <a:t>Bu kriterleri gözden geçirme süreci de detaylı değildir. Mevcut seçimimizden çok az farklı alternatiflere </a:t>
            </a:r>
            <a:r>
              <a:rPr lang="tr-TR" dirty="0" err="1"/>
              <a:t>odaklanırız.Bilinen</a:t>
            </a:r>
            <a:r>
              <a:rPr lang="tr-TR" dirty="0"/>
              <a:t> ve önceden denenmiş yollara takip ederek, kabul edilebilir bir «makul» olanı bulmaya çalışırız. Kısacası «kabul edilebilir» bir karar bulmak bizim için yeterlidir.</a:t>
            </a:r>
          </a:p>
          <a:p>
            <a:endParaRPr lang="en-CA" dirty="0"/>
          </a:p>
        </p:txBody>
      </p:sp>
    </p:spTree>
    <p:extLst>
      <p:ext uri="{BB962C8B-B14F-4D97-AF65-F5344CB8AC3E}">
        <p14:creationId xmlns:p14="http://schemas.microsoft.com/office/powerpoint/2010/main" val="1302203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F96AABB-6FB2-49B4-BA58-2525606455A6}"/>
              </a:ext>
            </a:extLst>
          </p:cNvPr>
          <p:cNvSpPr>
            <a:spLocks noGrp="1"/>
          </p:cNvSpPr>
          <p:nvPr>
            <p:ph type="title"/>
          </p:nvPr>
        </p:nvSpPr>
        <p:spPr/>
        <p:txBody>
          <a:bodyPr>
            <a:normAutofit/>
          </a:bodyPr>
          <a:lstStyle/>
          <a:p>
            <a:r>
              <a:rPr lang="tr-TR" dirty="0"/>
              <a:t>Sezgi</a:t>
            </a:r>
            <a:endParaRPr lang="en-CA" dirty="0"/>
          </a:p>
        </p:txBody>
      </p:sp>
      <p:sp>
        <p:nvSpPr>
          <p:cNvPr id="3" name="İçerik Yer Tutucusu 2">
            <a:extLst>
              <a:ext uri="{FF2B5EF4-FFF2-40B4-BE49-F238E27FC236}">
                <a16:creationId xmlns:a16="http://schemas.microsoft.com/office/drawing/2014/main" id="{F23B2A60-118E-49DA-918B-9D061F53851E}"/>
              </a:ext>
            </a:extLst>
          </p:cNvPr>
          <p:cNvSpPr>
            <a:spLocks noGrp="1"/>
          </p:cNvSpPr>
          <p:nvPr>
            <p:ph idx="1"/>
          </p:nvPr>
        </p:nvSpPr>
        <p:spPr/>
        <p:txBody>
          <a:bodyPr/>
          <a:lstStyle/>
          <a:p>
            <a:pPr marL="0" indent="0">
              <a:buNone/>
            </a:pPr>
            <a:r>
              <a:rPr lang="tr-TR" dirty="0"/>
              <a:t>Sezgi: deneyimlerimizin damıtılmasıyla yaratılan bilinçdışı bir süreçtir.</a:t>
            </a:r>
          </a:p>
        </p:txBody>
      </p:sp>
    </p:spTree>
    <p:extLst>
      <p:ext uri="{BB962C8B-B14F-4D97-AF65-F5344CB8AC3E}">
        <p14:creationId xmlns:p14="http://schemas.microsoft.com/office/powerpoint/2010/main" val="2300718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42EEFB-F2DB-4F66-A5E7-BC6AB5B0C27C}"/>
              </a:ext>
            </a:extLst>
          </p:cNvPr>
          <p:cNvSpPr>
            <a:spLocks noGrp="1"/>
          </p:cNvSpPr>
          <p:nvPr>
            <p:ph type="title"/>
          </p:nvPr>
        </p:nvSpPr>
        <p:spPr/>
        <p:txBody>
          <a:bodyPr/>
          <a:lstStyle/>
          <a:p>
            <a:r>
              <a:rPr lang="tr-TR" dirty="0"/>
              <a:t>Hangi durumda hangi karar alma modelini kullanmalıyım?</a:t>
            </a:r>
            <a:endParaRPr lang="en-CA" dirty="0"/>
          </a:p>
        </p:txBody>
      </p:sp>
      <p:graphicFrame>
        <p:nvGraphicFramePr>
          <p:cNvPr id="4" name="Tablo 4">
            <a:extLst>
              <a:ext uri="{FF2B5EF4-FFF2-40B4-BE49-F238E27FC236}">
                <a16:creationId xmlns:a16="http://schemas.microsoft.com/office/drawing/2014/main" id="{13B8CC98-EDC0-4CEE-B984-640A71CF9219}"/>
              </a:ext>
            </a:extLst>
          </p:cNvPr>
          <p:cNvGraphicFramePr>
            <a:graphicFrameLocks noGrp="1"/>
          </p:cNvGraphicFramePr>
          <p:nvPr>
            <p:ph idx="1"/>
            <p:extLst>
              <p:ext uri="{D42A27DB-BD31-4B8C-83A1-F6EECF244321}">
                <p14:modId xmlns:p14="http://schemas.microsoft.com/office/powerpoint/2010/main" val="3608007989"/>
              </p:ext>
            </p:extLst>
          </p:nvPr>
        </p:nvGraphicFramePr>
        <p:xfrm>
          <a:off x="838200" y="1825625"/>
          <a:ext cx="10515600" cy="457708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256271421"/>
                    </a:ext>
                  </a:extLst>
                </a:gridCol>
                <a:gridCol w="5257800">
                  <a:extLst>
                    <a:ext uri="{9D8B030D-6E8A-4147-A177-3AD203B41FA5}">
                      <a16:colId xmlns:a16="http://schemas.microsoft.com/office/drawing/2014/main" val="3552482209"/>
                    </a:ext>
                  </a:extLst>
                </a:gridCol>
              </a:tblGrid>
              <a:tr h="370840">
                <a:tc>
                  <a:txBody>
                    <a:bodyPr/>
                    <a:lstStyle/>
                    <a:p>
                      <a:r>
                        <a:rPr lang="tr-TR" dirty="0"/>
                        <a:t>Karar alma modeli</a:t>
                      </a:r>
                      <a:endParaRPr lang="en-CA" dirty="0"/>
                    </a:p>
                  </a:txBody>
                  <a:tcPr/>
                </a:tc>
                <a:tc>
                  <a:txBody>
                    <a:bodyPr/>
                    <a:lstStyle/>
                    <a:p>
                      <a:r>
                        <a:rPr lang="tr-TR" dirty="0"/>
                        <a:t>Bu modeli kullanabileceğiniz durumlar</a:t>
                      </a:r>
                      <a:endParaRPr lang="en-CA" dirty="0"/>
                    </a:p>
                  </a:txBody>
                  <a:tcPr/>
                </a:tc>
                <a:extLst>
                  <a:ext uri="{0D108BD9-81ED-4DB2-BD59-A6C34878D82A}">
                    <a16:rowId xmlns:a16="http://schemas.microsoft.com/office/drawing/2014/main" val="2358569120"/>
                  </a:ext>
                </a:extLst>
              </a:tr>
              <a:tr h="370840">
                <a:tc>
                  <a:txBody>
                    <a:bodyPr/>
                    <a:lstStyle/>
                    <a:p>
                      <a:r>
                        <a:rPr lang="tr-TR" dirty="0"/>
                        <a:t>Rasyonel</a:t>
                      </a:r>
                      <a:endParaRPr lang="en-CA" dirty="0"/>
                    </a:p>
                  </a:txBody>
                  <a:tcPr/>
                </a:tc>
                <a:tc>
                  <a:txBody>
                    <a:bodyPr/>
                    <a:lstStyle/>
                    <a:p>
                      <a:r>
                        <a:rPr lang="tr-TR" dirty="0"/>
                        <a:t>Alternatifler hakkında bilginiz bulunmaktadır; bu bilgi yeterli ve niteliklidir.</a:t>
                      </a:r>
                    </a:p>
                    <a:p>
                      <a:r>
                        <a:rPr lang="tr-TR" dirty="0"/>
                        <a:t>Karar önemlidir.</a:t>
                      </a:r>
                    </a:p>
                    <a:p>
                      <a:r>
                        <a:rPr lang="tr-TR" dirty="0"/>
                        <a:t>Elinizden gelenin en iyisini yapmayı istiyorsunuz.</a:t>
                      </a:r>
                      <a:endParaRPr lang="en-CA" dirty="0"/>
                    </a:p>
                  </a:txBody>
                  <a:tcPr/>
                </a:tc>
                <a:extLst>
                  <a:ext uri="{0D108BD9-81ED-4DB2-BD59-A6C34878D82A}">
                    <a16:rowId xmlns:a16="http://schemas.microsoft.com/office/drawing/2014/main" val="154034769"/>
                  </a:ext>
                </a:extLst>
              </a:tr>
              <a:tr h="370840">
                <a:tc>
                  <a:txBody>
                    <a:bodyPr/>
                    <a:lstStyle/>
                    <a:p>
                      <a:r>
                        <a:rPr lang="tr-TR" dirty="0"/>
                        <a:t>Sınırlı Rasyonellik</a:t>
                      </a:r>
                      <a:endParaRPr lang="en-CA" dirty="0"/>
                    </a:p>
                  </a:txBody>
                  <a:tcPr/>
                </a:tc>
                <a:tc>
                  <a:txBody>
                    <a:bodyPr/>
                    <a:lstStyle/>
                    <a:p>
                      <a:r>
                        <a:rPr lang="tr-TR" dirty="0"/>
                        <a:t>Az sayıda kriter belirlenmiştir.</a:t>
                      </a:r>
                    </a:p>
                    <a:p>
                      <a:r>
                        <a:rPr lang="tr-TR" dirty="0"/>
                        <a:t>Bu karara çok fazla zaman harcamak istemiyorsunuz.</a:t>
                      </a:r>
                    </a:p>
                    <a:p>
                      <a:r>
                        <a:rPr lang="tr-TR" dirty="0"/>
                        <a:t>Elinizden gelenin en </a:t>
                      </a:r>
                      <a:r>
                        <a:rPr lang="tr-TR" dirty="0" err="1"/>
                        <a:t>iyiisini</a:t>
                      </a:r>
                      <a:r>
                        <a:rPr lang="tr-TR" dirty="0"/>
                        <a:t> yapmaya uğraşmıyorsunuz.</a:t>
                      </a:r>
                      <a:endParaRPr lang="en-CA" dirty="0"/>
                    </a:p>
                  </a:txBody>
                  <a:tcPr/>
                </a:tc>
                <a:extLst>
                  <a:ext uri="{0D108BD9-81ED-4DB2-BD59-A6C34878D82A}">
                    <a16:rowId xmlns:a16="http://schemas.microsoft.com/office/drawing/2014/main" val="2658604542"/>
                  </a:ext>
                </a:extLst>
              </a:tr>
              <a:tr h="370840">
                <a:tc>
                  <a:txBody>
                    <a:bodyPr/>
                    <a:lstStyle/>
                    <a:p>
                      <a:r>
                        <a:rPr lang="tr-TR" dirty="0"/>
                        <a:t>Sezgisel</a:t>
                      </a:r>
                      <a:endParaRPr lang="en-CA" dirty="0"/>
                    </a:p>
                  </a:txBody>
                  <a:tcPr/>
                </a:tc>
                <a:tc>
                  <a:txBody>
                    <a:bodyPr/>
                    <a:lstStyle/>
                    <a:p>
                      <a:r>
                        <a:rPr lang="tr-TR" dirty="0"/>
                        <a:t>Amaçlar belirsizdir.</a:t>
                      </a:r>
                    </a:p>
                    <a:p>
                      <a:r>
                        <a:rPr lang="tr-TR" dirty="0"/>
                        <a:t>Zaman yetersiz ve analiz yapmak çok maliyetli olabilir.</a:t>
                      </a:r>
                    </a:p>
                    <a:p>
                      <a:r>
                        <a:rPr lang="tr-TR" dirty="0"/>
                        <a:t>Problemi daha önce yaşadığınız için deneyimlisiniz.</a:t>
                      </a:r>
                    </a:p>
                  </a:txBody>
                  <a:tcPr/>
                </a:tc>
                <a:extLst>
                  <a:ext uri="{0D108BD9-81ED-4DB2-BD59-A6C34878D82A}">
                    <a16:rowId xmlns:a16="http://schemas.microsoft.com/office/drawing/2014/main" val="4106519182"/>
                  </a:ext>
                </a:extLst>
              </a:tr>
              <a:tr h="370840">
                <a:tc>
                  <a:txBody>
                    <a:bodyPr/>
                    <a:lstStyle/>
                    <a:p>
                      <a:r>
                        <a:rPr lang="tr-TR" dirty="0"/>
                        <a:t>Yaratıcı</a:t>
                      </a:r>
                      <a:endParaRPr lang="en-CA" dirty="0"/>
                    </a:p>
                  </a:txBody>
                  <a:tcPr/>
                </a:tc>
                <a:tc>
                  <a:txBody>
                    <a:bodyPr/>
                    <a:lstStyle/>
                    <a:p>
                      <a:r>
                        <a:rPr lang="tr-TR" dirty="0"/>
                        <a:t>Problemin çözümleri </a:t>
                      </a:r>
                      <a:r>
                        <a:rPr lang="tr-TR" dirty="0" err="1"/>
                        <a:t>belirszdir</a:t>
                      </a:r>
                      <a:r>
                        <a:rPr lang="tr-TR" dirty="0"/>
                        <a:t>.</a:t>
                      </a:r>
                    </a:p>
                    <a:p>
                      <a:r>
                        <a:rPr lang="tr-TR" dirty="0"/>
                        <a:t>Yeni çözümlerin  oluşturulması gerekmektedir.</a:t>
                      </a:r>
                    </a:p>
                    <a:p>
                      <a:r>
                        <a:rPr lang="tr-TR" dirty="0"/>
                        <a:t>Bu konuya odaklanacak yeterince </a:t>
                      </a:r>
                      <a:r>
                        <a:rPr lang="tr-TR" dirty="0" err="1"/>
                        <a:t>vaktınız</a:t>
                      </a:r>
                      <a:r>
                        <a:rPr lang="tr-TR" dirty="0"/>
                        <a:t> bulunmaktadır</a:t>
                      </a:r>
                      <a:endParaRPr lang="en-CA" dirty="0"/>
                    </a:p>
                  </a:txBody>
                  <a:tcPr/>
                </a:tc>
                <a:extLst>
                  <a:ext uri="{0D108BD9-81ED-4DB2-BD59-A6C34878D82A}">
                    <a16:rowId xmlns:a16="http://schemas.microsoft.com/office/drawing/2014/main" val="2828642179"/>
                  </a:ext>
                </a:extLst>
              </a:tr>
            </a:tbl>
          </a:graphicData>
        </a:graphic>
      </p:graphicFrame>
    </p:spTree>
    <p:extLst>
      <p:ext uri="{BB962C8B-B14F-4D97-AF65-F5344CB8AC3E}">
        <p14:creationId xmlns:p14="http://schemas.microsoft.com/office/powerpoint/2010/main" val="3748865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AA6CF2B-1D85-48AC-A6EB-29C3B223D43C}"/>
              </a:ext>
            </a:extLst>
          </p:cNvPr>
          <p:cNvSpPr>
            <a:spLocks noGrp="1"/>
          </p:cNvSpPr>
          <p:nvPr>
            <p:ph type="title"/>
          </p:nvPr>
        </p:nvSpPr>
        <p:spPr>
          <a:xfrm>
            <a:off x="838200" y="266652"/>
            <a:ext cx="10515600" cy="1325563"/>
          </a:xfrm>
        </p:spPr>
        <p:txBody>
          <a:bodyPr/>
          <a:lstStyle/>
          <a:p>
            <a:r>
              <a:rPr lang="tr-TR" dirty="0"/>
              <a:t>Karar almada sık sık karşılaşılan önyargılar ve yanılgılar</a:t>
            </a:r>
          </a:p>
        </p:txBody>
      </p:sp>
      <p:sp>
        <p:nvSpPr>
          <p:cNvPr id="3" name="İçerik Yer Tutucusu 2">
            <a:extLst>
              <a:ext uri="{FF2B5EF4-FFF2-40B4-BE49-F238E27FC236}">
                <a16:creationId xmlns:a16="http://schemas.microsoft.com/office/drawing/2014/main" id="{2CE28D76-1D1B-403D-A02A-E8F0A84136AA}"/>
              </a:ext>
            </a:extLst>
          </p:cNvPr>
          <p:cNvSpPr>
            <a:spLocks noGrp="1"/>
          </p:cNvSpPr>
          <p:nvPr>
            <p:ph idx="1"/>
          </p:nvPr>
        </p:nvSpPr>
        <p:spPr>
          <a:xfrm>
            <a:off x="709568" y="1592214"/>
            <a:ext cx="7868375" cy="4692471"/>
          </a:xfrm>
        </p:spPr>
        <p:txBody>
          <a:bodyPr>
            <a:normAutofit fontScale="92500" lnSpcReduction="10000"/>
          </a:bodyPr>
          <a:lstStyle/>
          <a:p>
            <a:r>
              <a:rPr lang="tr-TR" b="1" dirty="0"/>
              <a:t>Aşırı güven: </a:t>
            </a:r>
            <a:r>
              <a:rPr lang="tr-TR" dirty="0"/>
              <a:t>Aşırı güven, karar alma sürecinde ciddi hatalar yapılmasına yol açar.  Yöneticiler ve çalışanlar, bir konu hakkında bilgilendikçe ağırı güven gösterme eğilimleri azalır.                                                                                                     </a:t>
            </a:r>
          </a:p>
          <a:p>
            <a:pPr marL="0" indent="0">
              <a:buNone/>
            </a:pPr>
            <a:r>
              <a:rPr lang="tr-TR" b="1" dirty="0" err="1"/>
              <a:t>Çıpalama</a:t>
            </a:r>
            <a:r>
              <a:rPr lang="tr-TR" b="1" dirty="0"/>
              <a:t> yanılgısı</a:t>
            </a:r>
            <a:r>
              <a:rPr lang="tr-TR" dirty="0"/>
              <a:t>: İlk gelen bilgiye takılı kalarak sonradan gelen bilgilere yeterli derecede uyum sağlamama durumu. Pazarlığın olduğu her ortamda </a:t>
            </a:r>
            <a:r>
              <a:rPr lang="tr-TR" dirty="0" err="1"/>
              <a:t>çıpalama</a:t>
            </a:r>
            <a:r>
              <a:rPr lang="tr-TR" dirty="0"/>
              <a:t> da vardır. Birisi bir rakam </a:t>
            </a:r>
            <a:r>
              <a:rPr lang="tr-TR" dirty="0" err="1"/>
              <a:t>telafüz</a:t>
            </a:r>
            <a:r>
              <a:rPr lang="tr-TR" dirty="0"/>
              <a:t> ettiğinde sizin o rakamı görmezden gelmeniz zorlaşır. İş görüşmenizde, eski işinizdeki maaşınız sorulduğunda vereceğiniz cevap, maaş teklifini </a:t>
            </a:r>
            <a:r>
              <a:rPr lang="tr-TR" dirty="0" err="1"/>
              <a:t>çıpalayacaktır</a:t>
            </a:r>
            <a:r>
              <a:rPr lang="tr-TR" dirty="0"/>
              <a:t>.</a:t>
            </a:r>
          </a:p>
          <a:p>
            <a:pPr marL="0" indent="0">
              <a:buNone/>
            </a:pPr>
            <a:r>
              <a:rPr lang="tr-TR" dirty="0"/>
              <a:t>«Çıtayı gerçekçi bir şekilde mümkün olduğunca yukarıya çakın».</a:t>
            </a:r>
          </a:p>
          <a:p>
            <a:pPr marL="0" indent="0">
              <a:buNone/>
            </a:pPr>
            <a:endParaRPr lang="tr-TR" dirty="0"/>
          </a:p>
        </p:txBody>
      </p:sp>
      <p:pic>
        <p:nvPicPr>
          <p:cNvPr id="1028" name="Picture 4" descr="Ä°lgili resim">
            <a:extLst>
              <a:ext uri="{FF2B5EF4-FFF2-40B4-BE49-F238E27FC236}">
                <a16:creationId xmlns:a16="http://schemas.microsoft.com/office/drawing/2014/main" id="{C1FE4B5E-FAB1-4E91-81CB-0BF1548B68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8991" y="929433"/>
            <a:ext cx="3716266" cy="2278965"/>
          </a:xfrm>
          <a:prstGeom prst="rect">
            <a:avLst/>
          </a:prstGeom>
          <a:noFill/>
          <a:extLst>
            <a:ext uri="{909E8E84-426E-40DD-AFC4-6F175D3DCCD1}">
              <a14:hiddenFill xmlns:a14="http://schemas.microsoft.com/office/drawing/2010/main">
                <a:solidFill>
                  <a:srgbClr val="FFFFFF"/>
                </a:solidFill>
              </a14:hiddenFill>
            </a:ext>
          </a:extLst>
        </p:spPr>
      </p:pic>
      <p:pic>
        <p:nvPicPr>
          <p:cNvPr id="4" name="Resim 3">
            <a:extLst>
              <a:ext uri="{FF2B5EF4-FFF2-40B4-BE49-F238E27FC236}">
                <a16:creationId xmlns:a16="http://schemas.microsoft.com/office/drawing/2014/main" id="{995F02C5-33BD-4D1D-8925-3BCFE899BAAE}"/>
              </a:ext>
            </a:extLst>
          </p:cNvPr>
          <p:cNvPicPr>
            <a:picLocks noChangeAspect="1"/>
          </p:cNvPicPr>
          <p:nvPr/>
        </p:nvPicPr>
        <p:blipFill>
          <a:blip r:embed="rId3"/>
          <a:stretch>
            <a:fillRect/>
          </a:stretch>
        </p:blipFill>
        <p:spPr>
          <a:xfrm>
            <a:off x="8364201" y="4312383"/>
            <a:ext cx="3581056" cy="2278965"/>
          </a:xfrm>
          <a:prstGeom prst="rect">
            <a:avLst/>
          </a:prstGeom>
        </p:spPr>
      </p:pic>
    </p:spTree>
    <p:extLst>
      <p:ext uri="{BB962C8B-B14F-4D97-AF65-F5344CB8AC3E}">
        <p14:creationId xmlns:p14="http://schemas.microsoft.com/office/powerpoint/2010/main" val="3510076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505B324-CCDF-4E28-A1E5-3E89DDC8B3D7}"/>
              </a:ext>
            </a:extLst>
          </p:cNvPr>
          <p:cNvSpPr>
            <a:spLocks noGrp="1"/>
          </p:cNvSpPr>
          <p:nvPr>
            <p:ph type="title"/>
          </p:nvPr>
        </p:nvSpPr>
        <p:spPr/>
        <p:txBody>
          <a:bodyPr/>
          <a:lstStyle/>
          <a:p>
            <a:r>
              <a:rPr lang="tr-TR" dirty="0"/>
              <a:t>Karar almada sık sık karşılaşılan önyargılar ve yanılgılar</a:t>
            </a:r>
          </a:p>
        </p:txBody>
      </p:sp>
      <p:sp>
        <p:nvSpPr>
          <p:cNvPr id="3" name="İçerik Yer Tutucusu 2">
            <a:extLst>
              <a:ext uri="{FF2B5EF4-FFF2-40B4-BE49-F238E27FC236}">
                <a16:creationId xmlns:a16="http://schemas.microsoft.com/office/drawing/2014/main" id="{E4076FA4-DDDD-4FF8-BBA3-3CE296E84A99}"/>
              </a:ext>
            </a:extLst>
          </p:cNvPr>
          <p:cNvSpPr>
            <a:spLocks noGrp="1"/>
          </p:cNvSpPr>
          <p:nvPr>
            <p:ph idx="1"/>
          </p:nvPr>
        </p:nvSpPr>
        <p:spPr/>
        <p:txBody>
          <a:bodyPr/>
          <a:lstStyle/>
          <a:p>
            <a:pPr marL="0" indent="0">
              <a:buNone/>
            </a:pPr>
            <a:r>
              <a:rPr lang="tr-TR" b="1" dirty="0"/>
              <a:t>Doğrulama yanılgısı</a:t>
            </a:r>
            <a:r>
              <a:rPr lang="tr-TR" dirty="0"/>
              <a:t>: Duymak istediğimiz şeyleri söyleyenleri duyar, diğerlerini duymazdan geliriz. </a:t>
            </a:r>
          </a:p>
          <a:p>
            <a:pPr marL="0" indent="0">
              <a:buNone/>
            </a:pPr>
            <a:r>
              <a:rPr lang="tr-TR" b="1" dirty="0"/>
              <a:t>Bulunabilirlik yanılgısı</a:t>
            </a:r>
            <a:r>
              <a:rPr lang="tr-TR" dirty="0"/>
              <a:t>: Yargılarımızı bulunabilen bilgiyle temellendiririz. Özellikle duyguları harekete geçiren olaylar daha canlıdır ve hafızada daha kolay kalır. Biz de genellikle aklımızda kalan bilgilerle karar veririz. </a:t>
            </a:r>
          </a:p>
          <a:p>
            <a:pPr marL="0" indent="0">
              <a:buNone/>
            </a:pPr>
            <a:r>
              <a:rPr lang="tr-TR" b="1" dirty="0"/>
              <a:t>Bağlılık yanılgısı</a:t>
            </a:r>
            <a:r>
              <a:rPr lang="tr-TR" dirty="0"/>
              <a:t>: Aksini gösteren ispatlar olmasına rağmen, bir karar konusunda ısrar etmektir. Birçok insan aslında başlangıçtaki kararlarının yanlış olmadığını ispatlamak için, kendilerini kandırmaya çalışarak bağlılık yanılgısı gösterirler ve doğru karar verdiklerine kendilerini inandırırlar.</a:t>
            </a:r>
          </a:p>
          <a:p>
            <a:pPr marL="0" indent="0">
              <a:buNone/>
            </a:pPr>
            <a:endParaRPr lang="tr-TR" dirty="0"/>
          </a:p>
        </p:txBody>
      </p:sp>
    </p:spTree>
    <p:extLst>
      <p:ext uri="{BB962C8B-B14F-4D97-AF65-F5344CB8AC3E}">
        <p14:creationId xmlns:p14="http://schemas.microsoft.com/office/powerpoint/2010/main" val="3534562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77A8C6F-4C6D-4A57-9DBE-B1083138F8F4}"/>
              </a:ext>
            </a:extLst>
          </p:cNvPr>
          <p:cNvSpPr>
            <a:spLocks noGrp="1"/>
          </p:cNvSpPr>
          <p:nvPr>
            <p:ph type="title"/>
          </p:nvPr>
        </p:nvSpPr>
        <p:spPr/>
        <p:txBody>
          <a:bodyPr/>
          <a:lstStyle/>
          <a:p>
            <a:r>
              <a:rPr lang="tr-TR" dirty="0"/>
              <a:t>Karar Almayı Etkileyen Faktörler</a:t>
            </a:r>
          </a:p>
        </p:txBody>
      </p:sp>
      <p:sp>
        <p:nvSpPr>
          <p:cNvPr id="3" name="İçerik Yer Tutucusu 2">
            <a:extLst>
              <a:ext uri="{FF2B5EF4-FFF2-40B4-BE49-F238E27FC236}">
                <a16:creationId xmlns:a16="http://schemas.microsoft.com/office/drawing/2014/main" id="{525C40FF-A1F3-45EE-8CD2-E66C66E5F02E}"/>
              </a:ext>
            </a:extLst>
          </p:cNvPr>
          <p:cNvSpPr>
            <a:spLocks noGrp="1"/>
          </p:cNvSpPr>
          <p:nvPr>
            <p:ph idx="1"/>
          </p:nvPr>
        </p:nvSpPr>
        <p:spPr>
          <a:xfrm>
            <a:off x="838200" y="1701581"/>
            <a:ext cx="10515600" cy="4351338"/>
          </a:xfrm>
        </p:spPr>
        <p:txBody>
          <a:bodyPr/>
          <a:lstStyle/>
          <a:p>
            <a:pPr marL="0" indent="0">
              <a:buNone/>
            </a:pPr>
            <a:r>
              <a:rPr lang="tr-TR" dirty="0"/>
              <a:t>Bireysel Farklılıklar: kişilik, cinsiyet, zihinsel yetenek</a:t>
            </a:r>
          </a:p>
          <a:p>
            <a:pPr marL="0" indent="0">
              <a:buNone/>
            </a:pPr>
            <a:r>
              <a:rPr lang="tr-TR" dirty="0"/>
              <a:t>Örgütsel Kısıtlar: performans değerlendirme; ödüllendirme sistemleri; resmi kurallar; sistemin getirdiği zaman kısıtları, geçmiş olaylar</a:t>
            </a:r>
          </a:p>
        </p:txBody>
      </p:sp>
    </p:spTree>
    <p:extLst>
      <p:ext uri="{BB962C8B-B14F-4D97-AF65-F5344CB8AC3E}">
        <p14:creationId xmlns:p14="http://schemas.microsoft.com/office/powerpoint/2010/main" val="3799776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9BD302-6CEE-4C49-BB4F-5634E4411217}"/>
              </a:ext>
            </a:extLst>
          </p:cNvPr>
          <p:cNvSpPr>
            <a:spLocks noGrp="1"/>
          </p:cNvSpPr>
          <p:nvPr>
            <p:ph type="title"/>
          </p:nvPr>
        </p:nvSpPr>
        <p:spPr/>
        <p:txBody>
          <a:bodyPr>
            <a:normAutofit fontScale="90000"/>
          </a:bodyPr>
          <a:lstStyle/>
          <a:p>
            <a:br>
              <a:rPr lang="tr-TR" dirty="0"/>
            </a:br>
            <a:r>
              <a:rPr lang="tr-TR" dirty="0"/>
              <a:t>İNSANLARI ALGILAMA VE DİĞERLERİ HAKKINDA YARGIYA VARMA</a:t>
            </a:r>
            <a:br>
              <a:rPr lang="tr-TR" dirty="0"/>
            </a:br>
            <a:br>
              <a:rPr lang="tr-TR" dirty="0"/>
            </a:br>
            <a:r>
              <a:rPr lang="tr-TR" b="1" dirty="0"/>
              <a:t>ATIF TEORİSİ</a:t>
            </a:r>
            <a:br>
              <a:rPr lang="tr-TR" b="1" dirty="0"/>
            </a:br>
            <a:endParaRPr lang="tr-TR" b="1" dirty="0"/>
          </a:p>
        </p:txBody>
      </p:sp>
      <p:sp>
        <p:nvSpPr>
          <p:cNvPr id="3" name="İçerik Yer Tutucusu 2">
            <a:extLst>
              <a:ext uri="{FF2B5EF4-FFF2-40B4-BE49-F238E27FC236}">
                <a16:creationId xmlns:a16="http://schemas.microsoft.com/office/drawing/2014/main" id="{14F08F59-08E1-42C3-B133-C29FDDF39EC3}"/>
              </a:ext>
            </a:extLst>
          </p:cNvPr>
          <p:cNvSpPr>
            <a:spLocks noGrp="1"/>
          </p:cNvSpPr>
          <p:nvPr>
            <p:ph idx="1"/>
          </p:nvPr>
        </p:nvSpPr>
        <p:spPr>
          <a:xfrm>
            <a:off x="967408" y="2332383"/>
            <a:ext cx="10386391" cy="4276964"/>
          </a:xfrm>
        </p:spPr>
        <p:txBody>
          <a:bodyPr>
            <a:normAutofit fontScale="55000" lnSpcReduction="20000"/>
          </a:bodyPr>
          <a:lstStyle/>
          <a:p>
            <a:pPr marL="0" indent="0">
              <a:buNone/>
            </a:pPr>
            <a:r>
              <a:rPr lang="tr-TR" dirty="0"/>
              <a:t>İnsanları gözlemlerken neden bazı şekillerde davrandıklarını açıklamaya çalışırız.  O insanın davranışlarıyla ilgili algımız ve yargımız, o insanın içsel durumuna dair yaptığımız varsayımlardan çok fazla etkilenmektedir.</a:t>
            </a:r>
          </a:p>
          <a:p>
            <a:pPr marL="0" indent="0">
              <a:buNone/>
            </a:pPr>
            <a:r>
              <a:rPr lang="tr-TR" b="1" dirty="0"/>
              <a:t>Atıf Teorisi, belirli bir de davranışa atfettiklerimizden yola çıkarak, insanları nasıl farklı şekillerde yargıladığımızı açıklamaya çalışır.</a:t>
            </a:r>
          </a:p>
          <a:p>
            <a:pPr marL="0" indent="0">
              <a:buNone/>
            </a:pPr>
            <a:endParaRPr lang="tr-TR" dirty="0"/>
          </a:p>
          <a:p>
            <a:pPr marL="0" indent="0">
              <a:buNone/>
            </a:pPr>
            <a:r>
              <a:rPr lang="tr-TR" dirty="0"/>
              <a:t>Atıf Teorisine göre, insanların davranışlarını değerlendirirken öncelikle davranışın içsel nedenlerle mi yoksa dışsal nedenlerle mi olduğunu anlamaya çalışırız:</a:t>
            </a:r>
          </a:p>
          <a:p>
            <a:pPr marL="0" indent="0">
              <a:buNone/>
            </a:pPr>
            <a:br>
              <a:rPr lang="tr-TR" b="1" dirty="0"/>
            </a:br>
            <a:r>
              <a:rPr lang="tr-TR" b="1" dirty="0"/>
              <a:t>İçsel atıf</a:t>
            </a:r>
            <a:r>
              <a:rPr lang="tr-TR" dirty="0"/>
              <a:t>: Bireyin kontrolü altında olduğuna inanılan nedenlerdir.</a:t>
            </a:r>
          </a:p>
          <a:p>
            <a:pPr marL="0" indent="0">
              <a:buNone/>
            </a:pPr>
            <a:r>
              <a:rPr lang="tr-TR" dirty="0"/>
              <a:t>		</a:t>
            </a:r>
            <a:r>
              <a:rPr lang="tr-TR" dirty="0" err="1">
                <a:solidFill>
                  <a:srgbClr val="FF0000"/>
                </a:solidFill>
              </a:rPr>
              <a:t>Örn</a:t>
            </a:r>
            <a:r>
              <a:rPr lang="tr-TR" dirty="0">
                <a:solidFill>
                  <a:srgbClr val="FF0000"/>
                </a:solidFill>
              </a:rPr>
              <a:t>. </a:t>
            </a:r>
            <a:r>
              <a:rPr lang="tr-TR" i="1" dirty="0">
                <a:solidFill>
                  <a:srgbClr val="FF0000"/>
                </a:solidFill>
              </a:rPr>
              <a:t>Ayşe sınavlarda başarısız oldu; çünkü çalışmadı</a:t>
            </a:r>
            <a:r>
              <a:rPr lang="tr-TR" i="1" dirty="0"/>
              <a:t>.</a:t>
            </a:r>
          </a:p>
          <a:p>
            <a:pPr marL="0" indent="0">
              <a:buNone/>
            </a:pPr>
            <a:r>
              <a:rPr lang="tr-TR" i="1" dirty="0"/>
              <a:t>		</a:t>
            </a:r>
            <a:r>
              <a:rPr lang="tr-TR" i="1" dirty="0" err="1"/>
              <a:t>Örn</a:t>
            </a:r>
            <a:r>
              <a:rPr lang="tr-TR" i="1" dirty="0"/>
              <a:t>. Kübra bugün buluşmaya yarım saat geç geldi; çünkü evden zamanında çıkmadı (çünkü geç kalmayı önemsemiyor / çünkü huyu böyle….)</a:t>
            </a:r>
          </a:p>
          <a:p>
            <a:pPr marL="0" indent="0">
              <a:buNone/>
            </a:pPr>
            <a:r>
              <a:rPr lang="tr-TR" b="1" dirty="0"/>
              <a:t>Dışsal atıf: </a:t>
            </a:r>
            <a:r>
              <a:rPr lang="tr-TR" dirty="0"/>
              <a:t>Bir kişinin kontrolü dışında olduğuna inanılan nedenlerdir. </a:t>
            </a:r>
          </a:p>
          <a:p>
            <a:pPr marL="0" indent="0">
              <a:buNone/>
            </a:pPr>
            <a:r>
              <a:rPr lang="tr-TR" dirty="0"/>
              <a:t>	</a:t>
            </a:r>
            <a:r>
              <a:rPr lang="tr-TR" dirty="0" err="1">
                <a:solidFill>
                  <a:srgbClr val="FF0000"/>
                </a:solidFill>
              </a:rPr>
              <a:t>Örn</a:t>
            </a:r>
            <a:r>
              <a:rPr lang="tr-TR" dirty="0">
                <a:solidFill>
                  <a:srgbClr val="FF0000"/>
                </a:solidFill>
              </a:rPr>
              <a:t>. </a:t>
            </a:r>
            <a:r>
              <a:rPr lang="tr-TR" i="1" dirty="0">
                <a:solidFill>
                  <a:srgbClr val="FF0000"/>
                </a:solidFill>
              </a:rPr>
              <a:t>Ahmet sınavlarda başarısız oldu; çünkü başına gelmeyen kalmadı; önce evinden taşınmak zorunda kaldı; sonra annesinin hastalığı nedeniyle </a:t>
            </a:r>
            <a:r>
              <a:rPr lang="tr-TR" i="1" dirty="0" err="1">
                <a:solidFill>
                  <a:srgbClr val="FF0000"/>
                </a:solidFill>
              </a:rPr>
              <a:t>haftasonlarını</a:t>
            </a:r>
            <a:r>
              <a:rPr lang="tr-TR" i="1" dirty="0">
                <a:solidFill>
                  <a:srgbClr val="FF0000"/>
                </a:solidFill>
              </a:rPr>
              <a:t> memleketinde geçirdi…</a:t>
            </a:r>
          </a:p>
          <a:p>
            <a:pPr marL="0" indent="0">
              <a:buNone/>
            </a:pPr>
            <a:r>
              <a:rPr lang="tr-TR" i="1" dirty="0" err="1">
                <a:solidFill>
                  <a:srgbClr val="FF0000"/>
                </a:solidFill>
              </a:rPr>
              <a:t>Örn</a:t>
            </a:r>
            <a:r>
              <a:rPr lang="tr-TR" i="1" dirty="0">
                <a:solidFill>
                  <a:srgbClr val="FF0000"/>
                </a:solidFill>
              </a:rPr>
              <a:t>. Kübra bugün buluşmaya yarım saat geç </a:t>
            </a:r>
            <a:r>
              <a:rPr lang="tr-TR" i="1" dirty="0" err="1">
                <a:solidFill>
                  <a:srgbClr val="FF0000"/>
                </a:solidFill>
              </a:rPr>
              <a:t>geldİ</a:t>
            </a:r>
            <a:r>
              <a:rPr lang="tr-TR" i="1" dirty="0">
                <a:solidFill>
                  <a:srgbClr val="FF0000"/>
                </a:solidFill>
              </a:rPr>
              <a:t>, çünkü trafik çok yoğundu.</a:t>
            </a:r>
            <a:endParaRPr lang="tr-TR" dirty="0">
              <a:solidFill>
                <a:srgbClr val="FF0000"/>
              </a:solidFill>
            </a:endParaRPr>
          </a:p>
          <a:p>
            <a:pPr marL="0" indent="0">
              <a:buNone/>
            </a:pPr>
            <a:endParaRPr lang="tr-TR" dirty="0"/>
          </a:p>
        </p:txBody>
      </p:sp>
    </p:spTree>
    <p:extLst>
      <p:ext uri="{BB962C8B-B14F-4D97-AF65-F5344CB8AC3E}">
        <p14:creationId xmlns:p14="http://schemas.microsoft.com/office/powerpoint/2010/main" val="2448660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94EA848-EC08-4EFD-B230-64AADEA006C6}"/>
              </a:ext>
            </a:extLst>
          </p:cNvPr>
          <p:cNvSpPr>
            <a:spLocks noGrp="1"/>
          </p:cNvSpPr>
          <p:nvPr>
            <p:ph type="title"/>
          </p:nvPr>
        </p:nvSpPr>
        <p:spPr/>
        <p:txBody>
          <a:bodyPr/>
          <a:lstStyle/>
          <a:p>
            <a:r>
              <a:rPr lang="tr-TR" dirty="0"/>
              <a:t>Atıf Teorisi -devam</a:t>
            </a:r>
          </a:p>
        </p:txBody>
      </p:sp>
      <p:sp>
        <p:nvSpPr>
          <p:cNvPr id="3" name="İçerik Yer Tutucusu 2">
            <a:extLst>
              <a:ext uri="{FF2B5EF4-FFF2-40B4-BE49-F238E27FC236}">
                <a16:creationId xmlns:a16="http://schemas.microsoft.com/office/drawing/2014/main" id="{7AF4842C-9D59-4B92-ABDE-77ED733F4F87}"/>
              </a:ext>
            </a:extLst>
          </p:cNvPr>
          <p:cNvSpPr>
            <a:spLocks noGrp="1"/>
          </p:cNvSpPr>
          <p:nvPr>
            <p:ph idx="1"/>
          </p:nvPr>
        </p:nvSpPr>
        <p:spPr/>
        <p:txBody>
          <a:bodyPr>
            <a:normAutofit fontScale="55000" lnSpcReduction="20000"/>
          </a:bodyPr>
          <a:lstStyle/>
          <a:p>
            <a:pPr marL="0" indent="0">
              <a:buNone/>
            </a:pPr>
            <a:r>
              <a:rPr lang="tr-TR" dirty="0"/>
              <a:t>Bir davranışı değerlendirirken içsel ya da dışsal atıf yapmaya nasıl karar </a:t>
            </a:r>
            <a:r>
              <a:rPr lang="tr-TR" dirty="0" err="1"/>
              <a:t>veriririz</a:t>
            </a:r>
            <a:r>
              <a:rPr lang="tr-TR" dirty="0"/>
              <a:t>?</a:t>
            </a:r>
          </a:p>
          <a:p>
            <a:pPr marL="0" indent="0">
              <a:buNone/>
            </a:pPr>
            <a:r>
              <a:rPr lang="tr-TR" dirty="0"/>
              <a:t>Burada üç faktöre bakarız:</a:t>
            </a:r>
          </a:p>
          <a:p>
            <a:pPr marL="0" indent="0">
              <a:buNone/>
            </a:pPr>
            <a:r>
              <a:rPr lang="tr-TR" dirty="0"/>
              <a:t>a</a:t>
            </a:r>
            <a:r>
              <a:rPr lang="tr-TR" b="1" dirty="0"/>
              <a:t>. Farklılık</a:t>
            </a:r>
            <a:r>
              <a:rPr lang="tr-TR" dirty="0"/>
              <a:t>: Bireyin davranışı, farklı koşullar altında değişip değişmediğini ortaya koyar. Eğer çalışma arkadaşınız bugün işe geç geldiyse, o davranışı yorumlamak için merak edeceğiniz şey, davranışın alışık olup olmadığıdır. Eğer durum alışılmadık ise, bir başka deyişle çalışma arkadaşınız işe düzenli olarak erken gelen birisi ise, işe nadiren geç geliyorsa, bugünkü davranışını dışsal nedenlere dayandırırsınız.</a:t>
            </a:r>
          </a:p>
          <a:p>
            <a:pPr marL="0" indent="0">
              <a:buNone/>
            </a:pPr>
            <a:r>
              <a:rPr lang="tr-TR" dirty="0"/>
              <a:t>Ama eğer durum alışıldık ise, yani çalışma arkadaşınız genellikle işe geç gelen birisi isi, bugünkü davranışını, gece yine geç uyumasına, uyuyup kalmasına, </a:t>
            </a:r>
            <a:r>
              <a:rPr lang="tr-TR" dirty="0" err="1"/>
              <a:t>lakayıtlığına</a:t>
            </a:r>
            <a:r>
              <a:rPr lang="tr-TR" dirty="0"/>
              <a:t> bağlarsınız. Yani o kişinin kendinden kaynaklanan içsel dayanaklara dayandırırsınız.</a:t>
            </a:r>
          </a:p>
          <a:p>
            <a:pPr marL="0" indent="0">
              <a:buNone/>
            </a:pPr>
            <a:r>
              <a:rPr lang="tr-TR" dirty="0"/>
              <a:t>b. </a:t>
            </a:r>
            <a:r>
              <a:rPr lang="tr-TR" b="1" dirty="0"/>
              <a:t>Mutabakat</a:t>
            </a:r>
            <a:r>
              <a:rPr lang="tr-TR" dirty="0"/>
              <a:t>: Çalışma arkadaşınız geç geldi ve anormal bir yoğunluk olduğunu dile getirdi. Eğer onunla aynı mahalleden gelen diğer çalışanlar, tanıdıklarınız da aynı tepkiyi gösterdilerse, çalışma arkadaşınızı dışsal nedenlerle geç kaldığını düşünürsünüz. Buna «mutabakat» denir. Bir anlamda,  Ya da aynı yoldan gelen diğerleri zamanında geldiyse, muhtemelen çalışma arkadaşınızın davranışı içsel atıfla değerlendirirsiniz.</a:t>
            </a:r>
          </a:p>
          <a:p>
            <a:pPr marL="0" indent="0">
              <a:buNone/>
            </a:pPr>
            <a:r>
              <a:rPr lang="tr-TR" b="1" dirty="0"/>
              <a:t>c. Tutarlılık: </a:t>
            </a:r>
            <a:r>
              <a:rPr lang="tr-TR" dirty="0"/>
              <a:t>Kişinin davranışlarını değerlendirirken tutarlılık ararız. Kişi hep aynı şekilde mi davranmaktadır? Aylar boyunca işe düzenli, saatinde gelen biri ile her hafta birkaç kez geç gelen birine göre, bu davranışı farklı yorumlanır.</a:t>
            </a:r>
          </a:p>
          <a:p>
            <a:pPr marL="0" indent="0">
              <a:buNone/>
            </a:pPr>
            <a:r>
              <a:rPr lang="tr-TR" b="1" dirty="0"/>
              <a:t>Son olarak, atıf teorisiyle ilgili çalışmalar, bize yanılgılar ve önyargılarımız atıflarımızı çarpıtabilmektedir. İnsanların davranışlarını yargılarken, dışsal faktörlerden çok içsel faktörlerin etkisinin daha çok olduğunu düşünmeye eğilim gösteririz.</a:t>
            </a:r>
          </a:p>
        </p:txBody>
      </p:sp>
    </p:spTree>
    <p:extLst>
      <p:ext uri="{BB962C8B-B14F-4D97-AF65-F5344CB8AC3E}">
        <p14:creationId xmlns:p14="http://schemas.microsoft.com/office/powerpoint/2010/main" val="539493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0AD99D4-2082-45BF-AB7F-768A09E8BE47}"/>
              </a:ext>
            </a:extLst>
          </p:cNvPr>
          <p:cNvSpPr>
            <a:spLocks noGrp="1"/>
          </p:cNvSpPr>
          <p:nvPr>
            <p:ph type="title"/>
          </p:nvPr>
        </p:nvSpPr>
        <p:spPr/>
        <p:txBody>
          <a:bodyPr/>
          <a:lstStyle/>
          <a:p>
            <a:r>
              <a:rPr lang="tr-TR" b="1" dirty="0"/>
              <a:t>Temel Atfetme Hatası</a:t>
            </a:r>
          </a:p>
        </p:txBody>
      </p:sp>
      <p:sp>
        <p:nvSpPr>
          <p:cNvPr id="3" name="İçerik Yer Tutucusu 2">
            <a:extLst>
              <a:ext uri="{FF2B5EF4-FFF2-40B4-BE49-F238E27FC236}">
                <a16:creationId xmlns:a16="http://schemas.microsoft.com/office/drawing/2014/main" id="{2C08B962-2CB3-4938-8391-DAA0D60E7793}"/>
              </a:ext>
            </a:extLst>
          </p:cNvPr>
          <p:cNvSpPr>
            <a:spLocks noGrp="1"/>
          </p:cNvSpPr>
          <p:nvPr>
            <p:ph idx="1"/>
          </p:nvPr>
        </p:nvSpPr>
        <p:spPr/>
        <p:txBody>
          <a:bodyPr>
            <a:normAutofit fontScale="85000" lnSpcReduction="20000"/>
          </a:bodyPr>
          <a:lstStyle/>
          <a:p>
            <a:pPr marL="0" indent="0">
              <a:buNone/>
            </a:pPr>
            <a:r>
              <a:rPr lang="tr-TR" dirty="0"/>
              <a:t>Okulda beni fark etmeden yanımdan geçip giden arkadaşımın beni görmezden geldiğini iddia ettim: atfetme hatası (kendine hizmet eden önyargı)</a:t>
            </a:r>
          </a:p>
          <a:p>
            <a:pPr marL="0" indent="0">
              <a:buNone/>
            </a:pPr>
            <a:r>
              <a:rPr lang="tr-TR" dirty="0"/>
              <a:t>İnsanlar genellikle kendi başlarına gelen olumsuzluğu talihsizlikle açıklarlar; komşusunun başına gelen bir olumsuz bir şeyi ise komşunun hatalarıyla açıklama eğilimi vardır. Beyin, kendi başına aynı olumsuzluğun gelme olasılığını zihinsel olarak </a:t>
            </a:r>
            <a:r>
              <a:rPr lang="tr-TR" dirty="0" err="1"/>
              <a:t>minimalize</a:t>
            </a:r>
            <a:r>
              <a:rPr lang="tr-TR" dirty="0"/>
              <a:t> etmekte ve bu durumla ilişkili kaygıyı azaltmaya çalışmaktadır. O nedenle gazetelerde okuduğumuz haberleri böyle bir süzgeçten geçirerek değerlendiririz.</a:t>
            </a:r>
          </a:p>
          <a:p>
            <a:pPr marL="0" indent="0">
              <a:buNone/>
            </a:pPr>
            <a:r>
              <a:rPr lang="tr-TR" dirty="0"/>
              <a:t>Örneğin araştırmacılar bir grup insana şu soruyu sormuştur:</a:t>
            </a:r>
          </a:p>
          <a:p>
            <a:pPr marL="0" indent="0">
              <a:buNone/>
            </a:pPr>
            <a:r>
              <a:rPr lang="tr-TR" b="1" dirty="0"/>
              <a:t>«Eğer biri sizi dava ederse ve siz davayı kazanırsanız, davayı açan kişi mahkeme masraflarını ödemeli midir?» Yanıtlayıcıların yüzde 85’i «Evet» cevabını vermiştir.</a:t>
            </a:r>
          </a:p>
          <a:p>
            <a:pPr marL="0" indent="0">
              <a:buNone/>
            </a:pPr>
            <a:r>
              <a:rPr lang="tr-TR" b="1" dirty="0"/>
              <a:t>Başka bir grubuysa ise «Eğer birini dava eder ve davayı kaybederseniz, mahkeme masraflarını ödemeli misiniz?» diye sorulmuştur.  Yanıtlayıcıların sadece yüzde 44’i bu soruya «Evet» cevabını vermiştir.</a:t>
            </a:r>
          </a:p>
          <a:p>
            <a:pPr marL="0" indent="0">
              <a:buNone/>
            </a:pPr>
            <a:endParaRPr lang="tr-TR" dirty="0"/>
          </a:p>
        </p:txBody>
      </p:sp>
    </p:spTree>
    <p:extLst>
      <p:ext uri="{BB962C8B-B14F-4D97-AF65-F5344CB8AC3E}">
        <p14:creationId xmlns:p14="http://schemas.microsoft.com/office/powerpoint/2010/main" val="834369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7F8358A-0A40-4762-8C11-6B36436163D9}"/>
              </a:ext>
            </a:extLst>
          </p:cNvPr>
          <p:cNvSpPr>
            <a:spLocks noGrp="1"/>
          </p:cNvSpPr>
          <p:nvPr>
            <p:ph type="title"/>
          </p:nvPr>
        </p:nvSpPr>
        <p:spPr/>
        <p:txBody>
          <a:bodyPr>
            <a:normAutofit/>
          </a:bodyPr>
          <a:lstStyle/>
          <a:p>
            <a:r>
              <a:rPr lang="tr-TR" dirty="0"/>
              <a:t>Algılama Sürecinde Yanılgılar ve Çarpıtmalar</a:t>
            </a:r>
          </a:p>
        </p:txBody>
      </p:sp>
      <p:sp>
        <p:nvSpPr>
          <p:cNvPr id="3" name="İçerik Yer Tutucusu 2">
            <a:extLst>
              <a:ext uri="{FF2B5EF4-FFF2-40B4-BE49-F238E27FC236}">
                <a16:creationId xmlns:a16="http://schemas.microsoft.com/office/drawing/2014/main" id="{D87B053E-48FC-495C-AE4E-DB2A9B9DFF10}"/>
              </a:ext>
            </a:extLst>
          </p:cNvPr>
          <p:cNvSpPr>
            <a:spLocks noGrp="1"/>
          </p:cNvSpPr>
          <p:nvPr>
            <p:ph idx="1"/>
          </p:nvPr>
        </p:nvSpPr>
        <p:spPr>
          <a:xfrm>
            <a:off x="734120" y="1853760"/>
            <a:ext cx="10515600" cy="4351338"/>
          </a:xfrm>
        </p:spPr>
        <p:txBody>
          <a:bodyPr>
            <a:normAutofit lnSpcReduction="10000"/>
          </a:bodyPr>
          <a:lstStyle/>
          <a:p>
            <a:pPr marL="0" indent="0">
              <a:buNone/>
            </a:pPr>
            <a:r>
              <a:rPr lang="tr-TR" dirty="0"/>
              <a:t>Başkaları hakkında kısa yoldan yargıya varmak için hangi yöntemleri kullanırız? Bu yöntemlerin etkileri nelerdir?</a:t>
            </a:r>
          </a:p>
          <a:p>
            <a:r>
              <a:rPr lang="tr-TR" dirty="0" err="1"/>
              <a:t>Basmakalıpçılık</a:t>
            </a:r>
            <a:r>
              <a:rPr lang="tr-TR" dirty="0"/>
              <a:t> (</a:t>
            </a:r>
            <a:r>
              <a:rPr lang="tr-TR" dirty="0" err="1"/>
              <a:t>stereotip</a:t>
            </a:r>
            <a:r>
              <a:rPr lang="tr-TR" dirty="0"/>
              <a:t>)</a:t>
            </a:r>
          </a:p>
          <a:p>
            <a:r>
              <a:rPr lang="tr-TR" dirty="0"/>
              <a:t>Model Örneği oluşturma (prototip)</a:t>
            </a:r>
          </a:p>
          <a:p>
            <a:r>
              <a:rPr lang="tr-TR" dirty="0"/>
              <a:t>Hale etkisi</a:t>
            </a:r>
          </a:p>
          <a:p>
            <a:r>
              <a:rPr lang="tr-TR" dirty="0"/>
              <a:t>Seçici algılama (Algıda seçicilik)</a:t>
            </a:r>
          </a:p>
          <a:p>
            <a:r>
              <a:rPr lang="tr-TR" dirty="0"/>
              <a:t>Yansıtma</a:t>
            </a:r>
          </a:p>
          <a:p>
            <a:r>
              <a:rPr lang="tr-TR" dirty="0"/>
              <a:t>Zıtlık etkileri (kontrast Etkisi)</a:t>
            </a:r>
          </a:p>
          <a:p>
            <a:r>
              <a:rPr lang="tr-TR" dirty="0"/>
              <a:t>Beklentiler</a:t>
            </a:r>
          </a:p>
        </p:txBody>
      </p:sp>
      <p:pic>
        <p:nvPicPr>
          <p:cNvPr id="4" name="Resim 3">
            <a:extLst>
              <a:ext uri="{FF2B5EF4-FFF2-40B4-BE49-F238E27FC236}">
                <a16:creationId xmlns:a16="http://schemas.microsoft.com/office/drawing/2014/main" id="{BC3D989F-7A07-49F8-BAB5-E4FFB3FD5D81}"/>
              </a:ext>
            </a:extLst>
          </p:cNvPr>
          <p:cNvPicPr>
            <a:picLocks noChangeAspect="1"/>
          </p:cNvPicPr>
          <p:nvPr/>
        </p:nvPicPr>
        <p:blipFill>
          <a:blip r:embed="rId2"/>
          <a:stretch>
            <a:fillRect/>
          </a:stretch>
        </p:blipFill>
        <p:spPr>
          <a:xfrm>
            <a:off x="5991920" y="3429000"/>
            <a:ext cx="5788165" cy="3212432"/>
          </a:xfrm>
          <a:prstGeom prst="rect">
            <a:avLst/>
          </a:prstGeom>
        </p:spPr>
      </p:pic>
    </p:spTree>
    <p:extLst>
      <p:ext uri="{BB962C8B-B14F-4D97-AF65-F5344CB8AC3E}">
        <p14:creationId xmlns:p14="http://schemas.microsoft.com/office/powerpoint/2010/main" val="700311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D1A46AA-B3E8-4404-9D3F-EB52CAFBF319}"/>
              </a:ext>
            </a:extLst>
          </p:cNvPr>
          <p:cNvSpPr>
            <a:spLocks noGrp="1"/>
          </p:cNvSpPr>
          <p:nvPr>
            <p:ph type="title"/>
          </p:nvPr>
        </p:nvSpPr>
        <p:spPr/>
        <p:txBody>
          <a:bodyPr/>
          <a:lstStyle/>
          <a:p>
            <a:r>
              <a:rPr lang="tr-TR" dirty="0"/>
              <a:t>Algılama Sürecinde Yanılgılar ve Çarpıtmalar</a:t>
            </a:r>
          </a:p>
        </p:txBody>
      </p:sp>
      <p:sp>
        <p:nvSpPr>
          <p:cNvPr id="3" name="İçerik Yer Tutucusu 2">
            <a:extLst>
              <a:ext uri="{FF2B5EF4-FFF2-40B4-BE49-F238E27FC236}">
                <a16:creationId xmlns:a16="http://schemas.microsoft.com/office/drawing/2014/main" id="{BB9180D0-6AC9-41C1-99AE-D56D7D7B6DE8}"/>
              </a:ext>
            </a:extLst>
          </p:cNvPr>
          <p:cNvSpPr>
            <a:spLocks noGrp="1"/>
          </p:cNvSpPr>
          <p:nvPr>
            <p:ph idx="1"/>
          </p:nvPr>
        </p:nvSpPr>
        <p:spPr>
          <a:xfrm>
            <a:off x="683456" y="1690688"/>
            <a:ext cx="10515600" cy="4351338"/>
          </a:xfrm>
        </p:spPr>
        <p:txBody>
          <a:bodyPr>
            <a:normAutofit fontScale="70000" lnSpcReduction="20000"/>
          </a:bodyPr>
          <a:lstStyle/>
          <a:p>
            <a:pPr marL="0" indent="0">
              <a:buNone/>
            </a:pPr>
            <a:endParaRPr lang="tr-TR" b="1" dirty="0"/>
          </a:p>
          <a:p>
            <a:pPr marL="0" indent="0">
              <a:buNone/>
            </a:pPr>
            <a:r>
              <a:rPr lang="tr-TR" b="1" dirty="0"/>
              <a:t>Basmakalıp yargı (</a:t>
            </a:r>
            <a:r>
              <a:rPr lang="tr-TR" b="1" dirty="0" err="1"/>
              <a:t>stereotip</a:t>
            </a:r>
            <a:r>
              <a:rPr lang="tr-TR" b="1" dirty="0"/>
              <a:t>): </a:t>
            </a:r>
            <a:r>
              <a:rPr lang="tr-TR" dirty="0"/>
              <a:t>Bir kişiyi ait olduğu gruba göre algılama eğilimi. Cinsiyet, ırk, meslek, fiziksel görünüş, yerleşim yeri, bir grup aidiyetine dayana belirli bir şema.</a:t>
            </a:r>
          </a:p>
          <a:p>
            <a:pPr marL="0" indent="0">
              <a:buNone/>
            </a:pPr>
            <a:r>
              <a:rPr lang="tr-TR" dirty="0"/>
              <a:t>Örnek: Karadenizliler agresiftir. Erkekler ağlamaz. Fransızlar romantiktir. Urfalıların sesi güzeldir.</a:t>
            </a:r>
            <a:endParaRPr lang="tr-TR" b="1" dirty="0"/>
          </a:p>
          <a:p>
            <a:pPr marL="0" indent="0">
              <a:buNone/>
            </a:pPr>
            <a:r>
              <a:rPr lang="tr-TR" b="1" dirty="0"/>
              <a:t>Algıda seçicilik</a:t>
            </a:r>
            <a:r>
              <a:rPr lang="tr-TR" dirty="0"/>
              <a:t>: Bireyin gördüğü şeyleri, ilgi alanlarına, altyapısına, deneyimlerine ve tavırlarına göre seçici olarak yorumlaması.</a:t>
            </a:r>
          </a:p>
          <a:p>
            <a:pPr marL="0" indent="0">
              <a:buNone/>
            </a:pPr>
            <a:r>
              <a:rPr lang="tr-TR" b="1" dirty="0"/>
              <a:t>Hale Etkisi: </a:t>
            </a:r>
            <a:r>
              <a:rPr lang="tr-TR" dirty="0"/>
              <a:t>Biri hakkındaki yargının, o bireyin tek bir özelliğine bağlı olarak oluşturulması. Örneğin, eleştirdiğiniz bir lider hakkında, onun hakkında beğendiğiniz 10 özelliğini yazmayı deneyin./ Desteklediğiniz bir lider hakkında, beğenmediğiniz 10 özelliği sıralamayı deneyin.</a:t>
            </a:r>
          </a:p>
          <a:p>
            <a:pPr marL="0" indent="0">
              <a:buNone/>
            </a:pPr>
            <a:r>
              <a:rPr lang="tr-TR" b="1" dirty="0"/>
              <a:t>Kontrast Etkisi</a:t>
            </a:r>
            <a:r>
              <a:rPr lang="tr-TR" dirty="0"/>
              <a:t>: Bir bireyin özelliklerini, yakın zamanda ilişki kurulan ve aynı özelliklerde daha iyi yada daha kötü olan insanlarla karşılaştırarak değerlendirmek.</a:t>
            </a:r>
          </a:p>
          <a:p>
            <a:pPr marL="0" indent="0">
              <a:buNone/>
            </a:pPr>
            <a:r>
              <a:rPr lang="tr-TR" dirty="0"/>
              <a:t>Örnek: Emlakçılar, önce kötü durumda olan ve yüksek fiyatlı evleri gösterirler; daha sonra da satmak istedikleri evleri gösterirler. İlk gösterilen kötü olduğu için, ikinci gösterileni olduğunda daha iyi görürler. Mülakatlarda da, adayların değerlendirilmesinde, önceki adayların durumu etkili olur vs.</a:t>
            </a:r>
          </a:p>
          <a:p>
            <a:pPr marL="0" indent="0">
              <a:buNone/>
            </a:pPr>
            <a:endParaRPr lang="tr-TR" dirty="0"/>
          </a:p>
        </p:txBody>
      </p:sp>
    </p:spTree>
    <p:extLst>
      <p:ext uri="{BB962C8B-B14F-4D97-AF65-F5344CB8AC3E}">
        <p14:creationId xmlns:p14="http://schemas.microsoft.com/office/powerpoint/2010/main" val="3026208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26B8CF8-1F10-49FA-9DBD-3FA8B9F845A8}"/>
              </a:ext>
            </a:extLst>
          </p:cNvPr>
          <p:cNvSpPr>
            <a:spLocks noGrp="1"/>
          </p:cNvSpPr>
          <p:nvPr>
            <p:ph type="title"/>
          </p:nvPr>
        </p:nvSpPr>
        <p:spPr/>
        <p:txBody>
          <a:bodyPr/>
          <a:lstStyle/>
          <a:p>
            <a:r>
              <a:rPr lang="tr-TR" dirty="0"/>
              <a:t>Örgütlerde </a:t>
            </a:r>
            <a:r>
              <a:rPr lang="tr-TR" dirty="0" err="1"/>
              <a:t>Kısayolların</a:t>
            </a:r>
            <a:r>
              <a:rPr lang="tr-TR" dirty="0"/>
              <a:t> Özel Uygulamaları</a:t>
            </a:r>
          </a:p>
        </p:txBody>
      </p:sp>
      <p:sp>
        <p:nvSpPr>
          <p:cNvPr id="3" name="İçerik Yer Tutucusu 2">
            <a:extLst>
              <a:ext uri="{FF2B5EF4-FFF2-40B4-BE49-F238E27FC236}">
                <a16:creationId xmlns:a16="http://schemas.microsoft.com/office/drawing/2014/main" id="{129287A4-C4A8-4055-912B-DE4150080595}"/>
              </a:ext>
            </a:extLst>
          </p:cNvPr>
          <p:cNvSpPr>
            <a:spLocks noGrp="1"/>
          </p:cNvSpPr>
          <p:nvPr>
            <p:ph idx="1"/>
          </p:nvPr>
        </p:nvSpPr>
        <p:spPr/>
        <p:txBody>
          <a:bodyPr>
            <a:normAutofit/>
          </a:bodyPr>
          <a:lstStyle/>
          <a:p>
            <a:pPr marL="0" indent="0">
              <a:buNone/>
            </a:pPr>
            <a:r>
              <a:rPr lang="tr-TR" b="1" dirty="0"/>
              <a:t>İş görüşmeleri: </a:t>
            </a:r>
            <a:r>
              <a:rPr lang="tr-TR" dirty="0"/>
              <a:t>Araştırmalar bir insan hakkındaki izlenimin, ona ilk bakışla birlikte saniyenin onda birinde oluştuğunu göstermektedir. Eğer ilk izlenim olumsuzsa, sonradan ortaya çıkan bilgiler karşısında daha fazla dikkate alınır. Mülakat yapanların çoğunun görüşü, ilk 4 ve 5. dakikadan sonra kolay kolay değişmemektedir. Sonuç olarak, mülakat başlarında verilen bilgiler sonrakilere oranla daha etkilidir.</a:t>
            </a:r>
          </a:p>
          <a:p>
            <a:pPr marL="0" indent="0">
              <a:buNone/>
            </a:pPr>
            <a:r>
              <a:rPr lang="tr-TR" dirty="0"/>
              <a:t>«İyi aday» olumlu özelliklere sahip olan değil olumsuz özelliklere sahip olmayandır.</a:t>
            </a:r>
          </a:p>
          <a:p>
            <a:pPr marL="0" indent="0">
              <a:buNone/>
            </a:pPr>
            <a:r>
              <a:rPr lang="tr-TR" b="1" dirty="0"/>
              <a:t>Performans beklentileri</a:t>
            </a:r>
          </a:p>
          <a:p>
            <a:pPr marL="0" indent="0">
              <a:buNone/>
            </a:pPr>
            <a:r>
              <a:rPr lang="tr-TR" b="1" dirty="0"/>
              <a:t>Performans değerlendirme</a:t>
            </a:r>
          </a:p>
        </p:txBody>
      </p:sp>
    </p:spTree>
    <p:extLst>
      <p:ext uri="{BB962C8B-B14F-4D97-AF65-F5344CB8AC3E}">
        <p14:creationId xmlns:p14="http://schemas.microsoft.com/office/powerpoint/2010/main" val="1519371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E2BD4C-593E-4D1F-A2E4-9BA5CE969E6A}"/>
              </a:ext>
            </a:extLst>
          </p:cNvPr>
          <p:cNvSpPr>
            <a:spLocks noGrp="1"/>
          </p:cNvSpPr>
          <p:nvPr>
            <p:ph type="title"/>
          </p:nvPr>
        </p:nvSpPr>
        <p:spPr/>
        <p:txBody>
          <a:bodyPr/>
          <a:lstStyle/>
          <a:p>
            <a:r>
              <a:rPr lang="tr-TR" dirty="0"/>
              <a:t>Örgütlerde Karar Alma</a:t>
            </a:r>
          </a:p>
        </p:txBody>
      </p:sp>
      <p:sp>
        <p:nvSpPr>
          <p:cNvPr id="3" name="İçerik Yer Tutucusu 2">
            <a:extLst>
              <a:ext uri="{FF2B5EF4-FFF2-40B4-BE49-F238E27FC236}">
                <a16:creationId xmlns:a16="http://schemas.microsoft.com/office/drawing/2014/main" id="{40615B78-5F71-4635-AE4C-C580D6BADBE9}"/>
              </a:ext>
            </a:extLst>
          </p:cNvPr>
          <p:cNvSpPr>
            <a:spLocks noGrp="1"/>
          </p:cNvSpPr>
          <p:nvPr>
            <p:ph idx="1"/>
          </p:nvPr>
        </p:nvSpPr>
        <p:spPr/>
        <p:txBody>
          <a:bodyPr/>
          <a:lstStyle/>
          <a:p>
            <a:pPr marL="0" indent="0">
              <a:buNone/>
            </a:pPr>
            <a:r>
              <a:rPr lang="tr-TR" dirty="0"/>
              <a:t>Örgütlerde genellikle </a:t>
            </a:r>
            <a:r>
              <a:rPr lang="tr-TR" b="1" dirty="0"/>
              <a:t>rasyonel karar alma modeli</a:t>
            </a:r>
            <a:r>
              <a:rPr lang="tr-TR" dirty="0"/>
              <a:t>nin uygulanması tavsiye edilir.</a:t>
            </a:r>
          </a:p>
          <a:p>
            <a:pPr marL="0" indent="0">
              <a:buNone/>
            </a:pPr>
            <a:r>
              <a:rPr lang="tr-TR" dirty="0"/>
              <a:t>Rasyonel karar alma </a:t>
            </a:r>
            <a:r>
              <a:rPr lang="tr-TR" dirty="0" err="1"/>
              <a:t>modeli’nin</a:t>
            </a:r>
            <a:r>
              <a:rPr lang="tr-TR" dirty="0"/>
              <a:t> </a:t>
            </a:r>
            <a:r>
              <a:rPr lang="tr-TR" dirty="0" err="1"/>
              <a:t>yanısıra</a:t>
            </a:r>
            <a:r>
              <a:rPr lang="tr-TR" dirty="0"/>
              <a:t>, sınırlı rasyonellik ve sezgi de karar almada kullanılan yöntemlerdir.</a:t>
            </a:r>
          </a:p>
        </p:txBody>
      </p:sp>
    </p:spTree>
    <p:extLst>
      <p:ext uri="{BB962C8B-B14F-4D97-AF65-F5344CB8AC3E}">
        <p14:creationId xmlns:p14="http://schemas.microsoft.com/office/powerpoint/2010/main" val="3771221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C24C71D-CC4B-47E4-A066-117E1841604F}"/>
              </a:ext>
            </a:extLst>
          </p:cNvPr>
          <p:cNvSpPr>
            <a:spLocks noGrp="1"/>
          </p:cNvSpPr>
          <p:nvPr>
            <p:ph type="title"/>
          </p:nvPr>
        </p:nvSpPr>
        <p:spPr/>
        <p:txBody>
          <a:bodyPr/>
          <a:lstStyle/>
          <a:p>
            <a:r>
              <a:rPr lang="tr-TR" dirty="0"/>
              <a:t>Rasyonel Karar Alma Modeli</a:t>
            </a:r>
          </a:p>
        </p:txBody>
      </p:sp>
      <p:sp>
        <p:nvSpPr>
          <p:cNvPr id="3" name="İçerik Yer Tutucusu 2">
            <a:extLst>
              <a:ext uri="{FF2B5EF4-FFF2-40B4-BE49-F238E27FC236}">
                <a16:creationId xmlns:a16="http://schemas.microsoft.com/office/drawing/2014/main" id="{C9BAB5BA-F7F2-44D1-9CEE-4125C49756A0}"/>
              </a:ext>
            </a:extLst>
          </p:cNvPr>
          <p:cNvSpPr>
            <a:spLocks noGrp="1"/>
          </p:cNvSpPr>
          <p:nvPr>
            <p:ph idx="1"/>
          </p:nvPr>
        </p:nvSpPr>
        <p:spPr/>
        <p:txBody>
          <a:bodyPr/>
          <a:lstStyle/>
          <a:p>
            <a:pPr marL="514350" indent="-514350">
              <a:buAutoNum type="arabicPeriod"/>
            </a:pPr>
            <a:r>
              <a:rPr lang="tr-TR" dirty="0"/>
              <a:t>Problemi tanımlayın.</a:t>
            </a:r>
          </a:p>
          <a:p>
            <a:pPr marL="514350" indent="-514350">
              <a:buAutoNum type="arabicPeriod"/>
            </a:pPr>
            <a:r>
              <a:rPr lang="tr-TR" dirty="0"/>
              <a:t>Karar verme kriterlerinizi belirleyin.</a:t>
            </a:r>
          </a:p>
          <a:p>
            <a:pPr marL="514350" indent="-514350">
              <a:buAutoNum type="arabicPeriod"/>
            </a:pPr>
            <a:r>
              <a:rPr lang="tr-TR" dirty="0"/>
              <a:t>Bütün kriterlerin görece ağırlıklarını belirleyin.</a:t>
            </a:r>
          </a:p>
          <a:p>
            <a:pPr marL="514350" indent="-514350">
              <a:buAutoNum type="arabicPeriod"/>
            </a:pPr>
            <a:r>
              <a:rPr lang="tr-TR" dirty="0"/>
              <a:t>Alternatiflerinizi belirleyin.</a:t>
            </a:r>
          </a:p>
          <a:p>
            <a:pPr marL="514350" indent="-514350">
              <a:buAutoNum type="arabicPeriod"/>
            </a:pPr>
            <a:r>
              <a:rPr lang="tr-TR" dirty="0"/>
              <a:t>Alternatiflerinizi değerlendirin.</a:t>
            </a:r>
          </a:p>
          <a:p>
            <a:pPr marL="514350" indent="-514350">
              <a:buAutoNum type="arabicPeriod"/>
            </a:pPr>
            <a:r>
              <a:rPr lang="tr-TR" dirty="0"/>
              <a:t>En iyi alternatifi seçin.</a:t>
            </a:r>
          </a:p>
        </p:txBody>
      </p:sp>
    </p:spTree>
    <p:extLst>
      <p:ext uri="{BB962C8B-B14F-4D97-AF65-F5344CB8AC3E}">
        <p14:creationId xmlns:p14="http://schemas.microsoft.com/office/powerpoint/2010/main" val="308089580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3022</TotalTime>
  <Words>1410</Words>
  <Application>Microsoft Office PowerPoint</Application>
  <PresentationFormat>Geniş ekran</PresentationFormat>
  <Paragraphs>98</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Calibri Light</vt:lpstr>
      <vt:lpstr>Office Teması</vt:lpstr>
      <vt:lpstr>  ÖRGÜTSEL DAVRANIŞ ADMYO 2019-2020 BAHAR DÖNEMİ Doç. Dr. Sonay BAYRAMOĞLU ÖZUĞURLU</vt:lpstr>
      <vt:lpstr> İNSANLARI ALGILAMA VE DİĞERLERİ HAKKINDA YARGIYA VARMA  ATIF TEORİSİ </vt:lpstr>
      <vt:lpstr>Atıf Teorisi -devam</vt:lpstr>
      <vt:lpstr>Temel Atfetme Hatası</vt:lpstr>
      <vt:lpstr>Algılama Sürecinde Yanılgılar ve Çarpıtmalar</vt:lpstr>
      <vt:lpstr>Algılama Sürecinde Yanılgılar ve Çarpıtmalar</vt:lpstr>
      <vt:lpstr>Örgütlerde Kısayolların Özel Uygulamaları</vt:lpstr>
      <vt:lpstr>Örgütlerde Karar Alma</vt:lpstr>
      <vt:lpstr>Rasyonel Karar Alma Modeli</vt:lpstr>
      <vt:lpstr>Sınırlı rasyonellik</vt:lpstr>
      <vt:lpstr>Sezgi</vt:lpstr>
      <vt:lpstr>Hangi durumda hangi karar alma modelini kullanmalıyım?</vt:lpstr>
      <vt:lpstr>Karar almada sık sık karşılaşılan önyargılar ve yanılgılar</vt:lpstr>
      <vt:lpstr>Karar almada sık sık karşılaşılan önyargılar ve yanılgılar</vt:lpstr>
      <vt:lpstr>Karar Almayı Etkileyen Faktörler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ÖRGÜTSEL DAVRANIŞ ADMYO 2018-2019 BAHAR DÖNEMİ Doç. Dr. Sonay BAYRAMOĞLU ÖZUĞURLU</dc:title>
  <dc:creator>sonay bayramoglu</dc:creator>
  <cp:lastModifiedBy>sonay bayramoglu</cp:lastModifiedBy>
  <cp:revision>10</cp:revision>
  <dcterms:created xsi:type="dcterms:W3CDTF">2019-07-11T20:33:32Z</dcterms:created>
  <dcterms:modified xsi:type="dcterms:W3CDTF">2020-05-07T13:20:03Z</dcterms:modified>
</cp:coreProperties>
</file>