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258" r:id="rId4"/>
    <p:sldId id="308" r:id="rId5"/>
    <p:sldId id="309" r:id="rId6"/>
    <p:sldId id="296" r:id="rId7"/>
    <p:sldId id="318" r:id="rId8"/>
    <p:sldId id="297" r:id="rId9"/>
    <p:sldId id="312" r:id="rId10"/>
    <p:sldId id="305" r:id="rId11"/>
    <p:sldId id="313" r:id="rId12"/>
    <p:sldId id="304" r:id="rId13"/>
  </p:sldIdLst>
  <p:sldSz cx="12192000" cy="6858000"/>
  <p:notesSz cx="6858000" cy="9144000"/>
  <p:custShowLst>
    <p:custShow name="Özel Gösteri 1" id="0">
      <p:sldLst>
        <p:sld r:id="rId2"/>
        <p:sld r:id="rId4"/>
        <p:sld r:id="rId7"/>
        <p:sld r:id="rId9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16.11.2021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1167063"/>
          </a:xfrm>
        </p:spPr>
        <p:txBody>
          <a:bodyPr>
            <a:normAutofit/>
          </a:bodyPr>
          <a:lstStyle/>
          <a:p>
            <a:pPr algn="ctr"/>
            <a:r>
              <a:rPr lang="tr-TR" sz="3200" b="1" dirty="0" err="1"/>
              <a:t>AHLAKi</a:t>
            </a:r>
            <a:r>
              <a:rPr lang="tr-TR" sz="3200" b="1" dirty="0"/>
              <a:t> GELİŞİMİ KURAMI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z="2400" dirty="0" err="1"/>
              <a:t>Arş.Gör.Dr.Münevver</a:t>
            </a:r>
            <a:r>
              <a:rPr lang="tr-TR" sz="2400" dirty="0"/>
              <a:t>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1225869"/>
      </p:ext>
    </p:extLst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721888-42D1-41B7-A923-E37C415B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1" y="1023363"/>
            <a:ext cx="10616716" cy="5667022"/>
          </a:xfrm>
        </p:spPr>
        <p:txBody>
          <a:bodyPr>
            <a:noAutofit/>
          </a:bodyPr>
          <a:lstStyle/>
          <a:p>
            <a:r>
              <a:rPr lang="tr-TR" sz="2000" b="1" dirty="0"/>
              <a:t>3. düzey Gelenek sonrası (14+)</a:t>
            </a:r>
          </a:p>
          <a:p>
            <a:r>
              <a:rPr lang="tr-TR" sz="2000" b="0" i="0" dirty="0">
                <a:solidFill>
                  <a:srgbClr val="333333"/>
                </a:solidFill>
                <a:effectLst/>
              </a:rPr>
              <a:t>Kişisel fikir ve yeni değerlerin kabul edilmesiyle kural ve kanunlar değişebilir</a:t>
            </a:r>
            <a:r>
              <a:rPr lang="tr-TR" sz="2000" dirty="0"/>
              <a:t>. </a:t>
            </a:r>
          </a:p>
          <a:p>
            <a:r>
              <a:rPr lang="tr-TR" sz="2000" dirty="0">
                <a:solidFill>
                  <a:srgbClr val="333333"/>
                </a:solidFill>
              </a:rPr>
              <a:t>K</a:t>
            </a:r>
            <a:r>
              <a:rPr lang="tr-TR" sz="2000" b="0" i="0" dirty="0">
                <a:solidFill>
                  <a:srgbClr val="333333"/>
                </a:solidFill>
                <a:effectLst/>
              </a:rPr>
              <a:t>işinin otoriteden bağımsız olarak evrensel değerler doğrultusunda kendi ilkelerini oluşturmaya, kendi doğru ve yanlışlarını belirlemeye başladığı evredir</a:t>
            </a:r>
          </a:p>
          <a:p>
            <a:endParaRPr lang="tr-TR" sz="2000" dirty="0">
              <a:solidFill>
                <a:srgbClr val="333333"/>
              </a:solidFill>
            </a:endParaRPr>
          </a:p>
          <a:p>
            <a:r>
              <a:rPr lang="tr-TR" sz="2000" b="1" dirty="0"/>
              <a:t>5. evre: sosyal sözleşme evresi</a:t>
            </a:r>
          </a:p>
          <a:p>
            <a:pPr algn="just"/>
            <a:r>
              <a:rPr lang="tr-TR" sz="2000" dirty="0"/>
              <a:t>İnsanlar toplumun kabul edilmiş kurallarına uymada  yükümlülük hisseder. Toplumun değer ve hakları, kişinin değer ve hakları ile çelişse bile korunur. Toplum değiştikçe, </a:t>
            </a:r>
            <a:r>
              <a:rPr lang="tr-TR" sz="2000" dirty="0">
                <a:solidFill>
                  <a:srgbClr val="333333"/>
                </a:solidFill>
              </a:rPr>
              <a:t>insanların ihtiyaçları ve kanunlar arasında bir zıtlık varsa </a:t>
            </a:r>
            <a:r>
              <a:rPr lang="tr-TR" sz="2000" b="0" i="0" dirty="0">
                <a:solidFill>
                  <a:srgbClr val="333333"/>
                </a:solidFill>
                <a:effectLst/>
              </a:rPr>
              <a:t>kanunların insanların lehine olacak şekilde değiştirilmesi gerekir. Toplum menfaati ön plandadır.</a:t>
            </a:r>
          </a:p>
          <a:p>
            <a:pPr algn="just"/>
            <a:r>
              <a:rPr lang="tr-TR" sz="2000" dirty="0">
                <a:solidFill>
                  <a:srgbClr val="333333"/>
                </a:solidFill>
              </a:rPr>
              <a:t>(sivil toplum çalışmaları, Meşru müdafaa)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772263835"/>
      </p:ext>
    </p:extLst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2D67B6-3F7F-4559-B899-A086EC558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1" y="675861"/>
            <a:ext cx="10325169" cy="6182139"/>
          </a:xfrm>
        </p:spPr>
        <p:txBody>
          <a:bodyPr>
            <a:normAutofit fontScale="92500" lnSpcReduction="10000"/>
          </a:bodyPr>
          <a:lstStyle/>
          <a:p>
            <a:r>
              <a:rPr lang="tr-TR" sz="3400" b="1" dirty="0"/>
              <a:t>6. evre : evrensel ahlak</a:t>
            </a:r>
          </a:p>
          <a:p>
            <a:pPr marL="0" indent="0">
              <a:buNone/>
            </a:pPr>
            <a:r>
              <a:rPr lang="tr-TR" sz="3400" b="1" dirty="0"/>
              <a:t>İnsan hakları ve evrensel kurallar </a:t>
            </a:r>
          </a:p>
          <a:p>
            <a:r>
              <a:rPr lang="tr-TR" sz="3400" b="0" i="0" dirty="0">
                <a:solidFill>
                  <a:srgbClr val="333333"/>
                </a:solidFill>
                <a:effectLst/>
              </a:rPr>
              <a:t> Kişi bu şekilde kendi doğru ve yanlışlarını oluştururken aynı zamanda başkalarının da haklarına saygılı olmanın gerektiğini kavrar. </a:t>
            </a:r>
            <a:endParaRPr lang="tr-TR" sz="3400" dirty="0">
              <a:solidFill>
                <a:srgbClr val="333333"/>
              </a:solidFill>
            </a:endParaRPr>
          </a:p>
          <a:p>
            <a:r>
              <a:rPr lang="tr-TR" sz="3400" b="0" i="0" dirty="0">
                <a:solidFill>
                  <a:srgbClr val="333333"/>
                </a:solidFill>
                <a:effectLst/>
              </a:rPr>
              <a:t> Adalet, insan yaşamı bütün yasaların üzerindedir. İnsan haklarına saygı duymayan bir anlayış ahlâki değildir</a:t>
            </a:r>
            <a:endParaRPr lang="tr-TR" sz="3400" b="1" dirty="0">
              <a:solidFill>
                <a:srgbClr val="333333"/>
              </a:solidFill>
            </a:endParaRPr>
          </a:p>
          <a:p>
            <a:r>
              <a:rPr lang="tr-TR" sz="3400" b="1" dirty="0"/>
              <a:t>Tasavvuf mantığı </a:t>
            </a:r>
          </a:p>
          <a:p>
            <a:endParaRPr lang="tr-TR" sz="3400" b="1" dirty="0"/>
          </a:p>
          <a:p>
            <a:pPr marL="0" indent="0" algn="just">
              <a:buNone/>
            </a:pPr>
            <a:r>
              <a:rPr lang="tr-TR" sz="3400" dirty="0"/>
              <a:t>     </a:t>
            </a:r>
          </a:p>
          <a:p>
            <a:pPr marL="0" indent="0" algn="just">
              <a:buNone/>
            </a:pPr>
            <a:r>
              <a:rPr lang="tr-TR" sz="3400" dirty="0"/>
              <a:t>. </a:t>
            </a:r>
          </a:p>
          <a:p>
            <a:pPr marL="0" indent="0" algn="just">
              <a:buNone/>
            </a:pP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913767852"/>
      </p:ext>
    </p:extLst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>
                <a:latin typeface="Times New Roman"/>
                <a:ea typeface="Calibri"/>
                <a:cs typeface="Times New Roman"/>
              </a:rPr>
              <a:t>KAYNAKÇA</a:t>
            </a:r>
          </a:p>
          <a:p>
            <a:r>
              <a:rPr lang="tr-TR" dirty="0" err="1"/>
              <a:t>Gander</a:t>
            </a:r>
            <a:r>
              <a:rPr lang="tr-TR" dirty="0"/>
              <a:t>, M. J. ve </a:t>
            </a:r>
            <a:r>
              <a:rPr lang="tr-TR" dirty="0" err="1"/>
              <a:t>Gardiner</a:t>
            </a:r>
            <a:r>
              <a:rPr lang="tr-TR" dirty="0"/>
              <a:t>, H. W. (1993). </a:t>
            </a:r>
            <a:r>
              <a:rPr lang="tr-TR" i="1" dirty="0" err="1"/>
              <a:t>Cocuk</a:t>
            </a:r>
            <a:r>
              <a:rPr lang="tr-TR" i="1" dirty="0"/>
              <a:t> ve Ergen </a:t>
            </a:r>
            <a:r>
              <a:rPr lang="tr-TR" i="1" dirty="0" err="1"/>
              <a:t>Gelisimi</a:t>
            </a:r>
            <a:r>
              <a:rPr lang="tr-TR" dirty="0"/>
              <a:t>. (</a:t>
            </a:r>
            <a:r>
              <a:rPr lang="tr-TR" dirty="0" err="1"/>
              <a:t>Çev</a:t>
            </a:r>
            <a:r>
              <a:rPr lang="tr-TR" dirty="0"/>
              <a:t>.) Çelen, N., Dönmez, A. ve Onur, B. Ankara: İmge </a:t>
            </a:r>
            <a:r>
              <a:rPr lang="tr-TR" dirty="0" err="1"/>
              <a:t>kitabevi</a:t>
            </a:r>
            <a:r>
              <a:rPr lang="tr-TR"/>
              <a:t>.</a:t>
            </a:r>
            <a:endParaRPr lang="tr-TR" dirty="0">
              <a:latin typeface="Times New Roman"/>
              <a:ea typeface="Calibri"/>
              <a:cs typeface="Times New Roman"/>
            </a:endParaRPr>
          </a:p>
          <a:p>
            <a:r>
              <a:rPr lang="tr-TR" dirty="0" err="1">
                <a:latin typeface="Times New Roman"/>
                <a:ea typeface="Calibri"/>
                <a:cs typeface="Times New Roman"/>
              </a:rPr>
              <a:t>Maguire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, L. (2002).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Clinical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Social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i="1" dirty="0" err="1">
                <a:latin typeface="Times New Roman"/>
                <a:ea typeface="Calibri"/>
                <a:cs typeface="Times New Roman"/>
              </a:rPr>
              <a:t>Work</a:t>
            </a:r>
            <a:r>
              <a:rPr lang="tr-TR" i="1" dirty="0">
                <a:latin typeface="Times New Roman"/>
                <a:ea typeface="Calibri"/>
                <a:cs typeface="Times New Roman"/>
              </a:rPr>
              <a:t>.</a:t>
            </a:r>
            <a:r>
              <a:rPr lang="tr-TR" b="1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Canada</a:t>
            </a:r>
            <a:r>
              <a:rPr lang="tr-TR" dirty="0">
                <a:latin typeface="Times New Roman"/>
                <a:ea typeface="Calibri"/>
                <a:cs typeface="Times New Roman"/>
              </a:rPr>
              <a:t>: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Brooks</a:t>
            </a:r>
            <a:r>
              <a:rPr lang="tr-TR" dirty="0">
                <a:latin typeface="Times New Roman"/>
                <a:ea typeface="Calibri"/>
                <a:cs typeface="Times New Roman"/>
              </a:rPr>
              <a:t>/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Cole</a:t>
            </a:r>
            <a:r>
              <a:rPr lang="tr-TR" dirty="0">
                <a:latin typeface="Times New Roman"/>
                <a:ea typeface="Calibri"/>
                <a:cs typeface="Times New Roman"/>
              </a:rPr>
              <a:t> </a:t>
            </a:r>
            <a:r>
              <a:rPr lang="tr-TR" dirty="0" err="1">
                <a:latin typeface="Times New Roman"/>
                <a:ea typeface="Calibri"/>
                <a:cs typeface="Times New Roman"/>
              </a:rPr>
              <a:t>Product</a:t>
            </a:r>
            <a:r>
              <a:rPr lang="tr-TR" dirty="0">
                <a:latin typeface="Times New Roman"/>
                <a:ea typeface="Calibri"/>
                <a:cs typeface="Times New Roman"/>
              </a:rPr>
              <a:t>.</a:t>
            </a:r>
          </a:p>
          <a:p>
            <a:r>
              <a:rPr lang="tr-TR" dirty="0" err="1"/>
              <a:t>Zastrow</a:t>
            </a:r>
            <a:r>
              <a:rPr lang="tr-TR" dirty="0"/>
              <a:t>, C. (1999).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Practice</a:t>
            </a:r>
            <a:r>
              <a:rPr lang="tr-TR" i="1" dirty="0"/>
              <a:t> of </a:t>
            </a:r>
            <a:r>
              <a:rPr lang="tr-TR" i="1" dirty="0" err="1"/>
              <a:t>Social</a:t>
            </a:r>
            <a:r>
              <a:rPr lang="tr-TR" i="1" dirty="0"/>
              <a:t> </a:t>
            </a:r>
            <a:r>
              <a:rPr lang="tr-TR" i="1" dirty="0" err="1"/>
              <a:t>Work</a:t>
            </a:r>
            <a:r>
              <a:rPr lang="tr-TR" i="1" dirty="0"/>
              <a:t>.</a:t>
            </a:r>
            <a:r>
              <a:rPr lang="tr-TR" b="1" dirty="0"/>
              <a:t> </a:t>
            </a:r>
            <a:r>
              <a:rPr lang="tr-TR" dirty="0"/>
              <a:t>CA: </a:t>
            </a:r>
            <a:r>
              <a:rPr lang="tr-TR" dirty="0" err="1"/>
              <a:t>Brooks</a:t>
            </a:r>
            <a:r>
              <a:rPr lang="tr-TR" dirty="0"/>
              <a:t>/</a:t>
            </a:r>
            <a:r>
              <a:rPr lang="tr-TR" dirty="0" err="1"/>
              <a:t>Cole</a:t>
            </a:r>
            <a:r>
              <a:rPr lang="tr-TR" dirty="0"/>
              <a:t> </a:t>
            </a:r>
            <a:r>
              <a:rPr lang="tr-TR" dirty="0" err="1"/>
              <a:t>Publishing</a:t>
            </a:r>
            <a:r>
              <a:rPr lang="tr-TR" dirty="0"/>
              <a:t> </a:t>
            </a:r>
            <a:r>
              <a:rPr lang="tr-TR" dirty="0" err="1"/>
              <a:t>Company</a:t>
            </a:r>
            <a:r>
              <a:rPr lang="tr-TR" dirty="0"/>
              <a:t>.</a:t>
            </a:r>
          </a:p>
          <a:p>
            <a:endParaRPr lang="tr-TR" dirty="0">
              <a:latin typeface="Calibri"/>
              <a:ea typeface="Calibri"/>
              <a:cs typeface="Times New Roman"/>
            </a:endParaRPr>
          </a:p>
          <a:p>
            <a:endParaRPr lang="tr-TR" dirty="0">
              <a:latin typeface="Times New Roman"/>
              <a:ea typeface="Calibri"/>
              <a:cs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7C485C-B207-43B0-A829-2DC7C2394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0853" y="928910"/>
            <a:ext cx="9609551" cy="1280890"/>
          </a:xfrm>
        </p:spPr>
        <p:txBody>
          <a:bodyPr/>
          <a:lstStyle/>
          <a:p>
            <a:r>
              <a:rPr lang="tr-TR" dirty="0"/>
              <a:t>AHLAKİ GELİŞİM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DF4957-9B3D-48E5-A7EE-8F3A4919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1" y="1820164"/>
            <a:ext cx="9914351" cy="4413726"/>
          </a:xfrm>
        </p:spPr>
        <p:txBody>
          <a:bodyPr>
            <a:noAutofit/>
          </a:bodyPr>
          <a:lstStyle/>
          <a:p>
            <a:r>
              <a:rPr lang="tr-TR" sz="2400" dirty="0"/>
              <a:t>Ahlak neyin doğru neyin yanlış olduğuna ilişkin değerler kümesini kapsar.</a:t>
            </a:r>
          </a:p>
          <a:p>
            <a:endParaRPr lang="tr-TR" sz="2400" dirty="0"/>
          </a:p>
          <a:p>
            <a:r>
              <a:rPr lang="tr-TR" sz="2400" dirty="0"/>
              <a:t>Bağımsız karar ve seçim yapma hakkı – ahlaki gelişim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16594882"/>
      </p:ext>
    </p:extLst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1332411"/>
            <a:ext cx="9767252" cy="52643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>
                <a:latin typeface="Times New Roman"/>
                <a:ea typeface="Calibri"/>
                <a:cs typeface="Times New Roman"/>
              </a:rPr>
              <a:t>Ahlaki akıl yürütmeye ilişkin gelişim kuramlarından en etkilileri Jean </a:t>
            </a:r>
            <a:r>
              <a:rPr lang="tr-TR" sz="2000" b="1" dirty="0">
                <a:latin typeface="Times New Roman"/>
                <a:ea typeface="Calibri"/>
                <a:cs typeface="Times New Roman"/>
              </a:rPr>
              <a:t>Piaget</a:t>
            </a:r>
            <a:r>
              <a:rPr lang="tr-TR" sz="2000" dirty="0">
                <a:latin typeface="Times New Roman"/>
                <a:ea typeface="Calibri"/>
                <a:cs typeface="Times New Roman"/>
              </a:rPr>
              <a:t> ve Lawrence </a:t>
            </a:r>
            <a:r>
              <a:rPr lang="tr-TR" sz="2000" b="1" dirty="0">
                <a:latin typeface="Times New Roman"/>
                <a:ea typeface="Calibri"/>
                <a:cs typeface="Times New Roman"/>
              </a:rPr>
              <a:t>Kohlberg</a:t>
            </a:r>
            <a:r>
              <a:rPr lang="tr-TR" sz="2000" dirty="0">
                <a:latin typeface="Times New Roman"/>
                <a:ea typeface="Calibri"/>
                <a:cs typeface="Times New Roman"/>
              </a:rPr>
              <a:t> in kuramlarıdır. </a:t>
            </a:r>
          </a:p>
          <a:p>
            <a:pPr>
              <a:lnSpc>
                <a:spcPct val="150000"/>
              </a:lnSpc>
            </a:pPr>
            <a:r>
              <a:rPr lang="tr-TR" sz="2000" b="1" dirty="0" err="1">
                <a:latin typeface="Times New Roman"/>
                <a:ea typeface="Calibri"/>
                <a:cs typeface="Times New Roman"/>
              </a:rPr>
              <a:t>Piaget’nin</a:t>
            </a:r>
            <a:r>
              <a:rPr lang="tr-TR" sz="2000" b="1" dirty="0">
                <a:latin typeface="Times New Roman"/>
                <a:ea typeface="Calibri"/>
                <a:cs typeface="Times New Roman"/>
              </a:rPr>
              <a:t> ahlak gelişim kuramı: </a:t>
            </a:r>
            <a:endParaRPr lang="tr-TR" sz="20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/>
                <a:ea typeface="Calibri"/>
              </a:rPr>
              <a:t>Piaget’nin</a:t>
            </a:r>
            <a:r>
              <a:rPr lang="tr-TR" sz="2000" dirty="0">
                <a:latin typeface="Times New Roman"/>
                <a:ea typeface="Calibri"/>
              </a:rPr>
              <a:t> başlıca çalışmaları çocukların doğru ve yanlış anlayışlarını ve yargılarını ele almıştır. Ahlak gelişimi aşamalar halinde ilerler. 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Times New Roman"/>
                <a:ea typeface="Calibri"/>
              </a:rPr>
              <a:t>Kuralların sabit ve değişmez olduğu ilk aşamaya </a:t>
            </a:r>
            <a:r>
              <a:rPr lang="tr-TR" sz="2000" b="1" dirty="0">
                <a:latin typeface="Times New Roman"/>
                <a:ea typeface="Calibri"/>
              </a:rPr>
              <a:t>Dışa bağımlı ahlak </a:t>
            </a:r>
            <a:r>
              <a:rPr lang="tr-TR" sz="2000" dirty="0">
                <a:latin typeface="Times New Roman"/>
                <a:ea typeface="Calibri"/>
              </a:rPr>
              <a:t>‘ adını verir. </a:t>
            </a:r>
          </a:p>
          <a:p>
            <a:pPr>
              <a:lnSpc>
                <a:spcPct val="150000"/>
              </a:lnSpc>
            </a:pPr>
            <a:r>
              <a:rPr lang="tr-TR" sz="2000" dirty="0">
                <a:latin typeface="Times New Roman"/>
                <a:ea typeface="Calibri"/>
              </a:rPr>
              <a:t>4- 7 yaş aralığındaki bu grup  oyun kurallarını tam olarak kavramayabilir,  birlikte oynamaktan keyif alır. </a:t>
            </a:r>
          </a:p>
        </p:txBody>
      </p:sp>
    </p:spTree>
    <p:extLst>
      <p:ext uri="{BB962C8B-B14F-4D97-AF65-F5344CB8AC3E}">
        <p14:creationId xmlns:p14="http://schemas.microsoft.com/office/powerpoint/2010/main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1DF2DA-94E3-4209-95ED-FB75D0C50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1810" y="1046922"/>
            <a:ext cx="9781829" cy="4996822"/>
          </a:xfrm>
        </p:spPr>
        <p:txBody>
          <a:bodyPr>
            <a:normAutofit/>
          </a:bodyPr>
          <a:lstStyle/>
          <a:p>
            <a:pPr algn="just"/>
            <a:r>
              <a:rPr lang="tr-TR" sz="2800" dirty="0"/>
              <a:t>7- 10 yaş aralığındaki çocuklar </a:t>
            </a:r>
            <a:r>
              <a:rPr lang="tr-TR" sz="2800" b="1" dirty="0"/>
              <a:t>yeni başlayan işbirliği aşamasında </a:t>
            </a:r>
            <a:r>
              <a:rPr lang="tr-TR" sz="2800" dirty="0"/>
              <a:t>oyunlarda net bir biçimde sosyal hale gelir. Oyunların kuralları öğrenilir ve oyunlar buna göre oynanır. </a:t>
            </a:r>
          </a:p>
          <a:p>
            <a:pPr algn="just"/>
            <a:r>
              <a:rPr lang="tr-TR" sz="2800" dirty="0"/>
              <a:t>10 yaşlarında ise oyuncular kabul ederse oyunun kurallarının değiştirilebileceğinin farkına varmaları </a:t>
            </a:r>
            <a:r>
              <a:rPr lang="tr-TR" sz="2800" b="1" dirty="0"/>
              <a:t>özerk işbirliği aşamasında </a:t>
            </a:r>
            <a:r>
              <a:rPr lang="tr-TR" sz="2800" dirty="0"/>
              <a:t>başlar.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Hukuk kuralları ….&gt; insan iradesine bağlı olarak değişim</a:t>
            </a:r>
          </a:p>
        </p:txBody>
      </p:sp>
    </p:spTree>
    <p:extLst>
      <p:ext uri="{BB962C8B-B14F-4D97-AF65-F5344CB8AC3E}">
        <p14:creationId xmlns:p14="http://schemas.microsoft.com/office/powerpoint/2010/main" val="23566302"/>
      </p:ext>
    </p:extLst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0BC062-8884-40E6-83FC-09A43D0A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öğrenme yaklaşımı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7BBF98-F954-44D9-BE3E-1353C7B8B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Olumlu sosyal davranışlar için olumlu pekiştirme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Olumlu  ya da olumsuz davranışlar için modelleri taklit etme</a:t>
            </a:r>
          </a:p>
          <a:p>
            <a:endParaRPr lang="tr-TR" dirty="0"/>
          </a:p>
          <a:p>
            <a:r>
              <a:rPr lang="tr-TR" b="1" dirty="0"/>
              <a:t>Soyut modelleme: </a:t>
            </a:r>
            <a:r>
              <a:rPr lang="tr-TR" dirty="0"/>
              <a:t>ahlaki davranışlara ilişkin genel çıkarsamalar ve öğrenme süreci</a:t>
            </a:r>
          </a:p>
        </p:txBody>
      </p:sp>
    </p:spTree>
    <p:extLst>
      <p:ext uri="{BB962C8B-B14F-4D97-AF65-F5344CB8AC3E}">
        <p14:creationId xmlns:p14="http://schemas.microsoft.com/office/powerpoint/2010/main" val="12736712"/>
      </p:ext>
    </p:extLst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92925" y="96354"/>
            <a:ext cx="8911687" cy="1280890"/>
          </a:xfrm>
        </p:spPr>
        <p:txBody>
          <a:bodyPr/>
          <a:lstStyle/>
          <a:p>
            <a:r>
              <a:rPr lang="tr-TR" b="1" dirty="0">
                <a:latin typeface="Times New Roman"/>
                <a:ea typeface="Calibri"/>
                <a:cs typeface="Times New Roman"/>
              </a:rPr>
              <a:t>Kohlberg’in ahlak gelişim kuramı:</a:t>
            </a:r>
            <a:br>
              <a:rPr lang="tr-TR" dirty="0">
                <a:latin typeface="Calibri"/>
                <a:ea typeface="Calibri"/>
                <a:cs typeface="Times New Roman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77244" y="1083734"/>
            <a:ext cx="10637278" cy="3418818"/>
          </a:xfrm>
        </p:spPr>
        <p:txBody>
          <a:bodyPr>
            <a:normAutofit fontScale="25000" lnSpcReduction="20000"/>
          </a:bodyPr>
          <a:lstStyle/>
          <a:p>
            <a:r>
              <a:rPr lang="tr-TR" sz="7200" b="1" dirty="0"/>
              <a:t>1. Düzey: Gelenek Öncesi – itaat ceza  (4- 10 yaş)</a:t>
            </a:r>
          </a:p>
          <a:p>
            <a:pPr marL="0" indent="0">
              <a:buNone/>
            </a:pPr>
            <a:r>
              <a:rPr lang="tr-TR" sz="7200" b="1" dirty="0"/>
              <a:t>1. evre: Bağımlı Ahlak</a:t>
            </a:r>
          </a:p>
          <a:p>
            <a:pPr marL="0" indent="0" algn="just">
              <a:buNone/>
            </a:pPr>
            <a:r>
              <a:rPr lang="tr-TR" sz="7200" dirty="0"/>
              <a:t>Temel düşünce cezadan kaçınma ve ödül arzusudur.</a:t>
            </a:r>
            <a:r>
              <a:rPr lang="tr-TR" sz="72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 Ceza almayacaksa kuralları ihlal eder. Otoriteye mutlak itaat gerekir. Bir şey ya doğru veya yanlıştır.</a:t>
            </a:r>
            <a:endParaRPr lang="tr-TR" sz="7200" dirty="0"/>
          </a:p>
          <a:p>
            <a:pPr marL="0" indent="0" algn="just">
              <a:buNone/>
            </a:pPr>
            <a:endParaRPr lang="tr-TR" sz="7200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  <a:p>
            <a:pPr marL="0" indent="0" algn="just">
              <a:buNone/>
            </a:pPr>
            <a:r>
              <a:rPr lang="tr-TR" sz="7200" b="0" i="0" dirty="0">
                <a:solidFill>
                  <a:srgbClr val="333333"/>
                </a:solidFill>
                <a:effectLst/>
              </a:rPr>
              <a:t>aile içi iletişim, ödül ve ceza uygulamaları, kurallar, otorite figürlerinin etkisi</a:t>
            </a:r>
          </a:p>
          <a:p>
            <a:pPr marL="0" indent="0" algn="just">
              <a:buNone/>
            </a:pPr>
            <a:endParaRPr lang="tr-TR" sz="7200" dirty="0">
              <a:solidFill>
                <a:srgbClr val="333333"/>
              </a:solidFill>
            </a:endParaRPr>
          </a:p>
          <a:p>
            <a:pPr marL="0" indent="0" algn="just">
              <a:buNone/>
            </a:pPr>
            <a:r>
              <a:rPr lang="tr-TR" sz="7200" b="0" i="0" dirty="0">
                <a:solidFill>
                  <a:srgbClr val="333333"/>
                </a:solidFill>
                <a:effectLst/>
              </a:rPr>
              <a:t>Kendi dışındaki kişilerin düşünce ve görüşlerini anlamakta zorluk çekerler</a:t>
            </a:r>
          </a:p>
          <a:p>
            <a:pPr marL="0" indent="0" algn="just">
              <a:buNone/>
            </a:pPr>
            <a:endParaRPr lang="tr-TR" sz="7200" dirty="0"/>
          </a:p>
          <a:p>
            <a:pPr marL="0" indent="0" algn="just">
              <a:buNone/>
            </a:pPr>
            <a:r>
              <a:rPr lang="tr-TR" sz="7200" b="0" i="0" dirty="0">
                <a:solidFill>
                  <a:srgbClr val="333333"/>
                </a:solidFill>
                <a:effectLst/>
              </a:rPr>
              <a:t>Kendileri tarafından beğenilen ve haz verenin doğru, buna karşılık sıkıntı veren şeylerin ise yanlış olduğu yönünde genel kabulleri vardır.</a:t>
            </a:r>
            <a:endParaRPr lang="tr-TR" sz="7200" dirty="0"/>
          </a:p>
          <a:p>
            <a:pPr marL="0" indent="0" algn="just">
              <a:buNone/>
            </a:pPr>
            <a:endParaRPr lang="tr-TR" sz="7200" dirty="0"/>
          </a:p>
          <a:p>
            <a:pPr marL="0" indent="0" algn="just">
              <a:buNone/>
            </a:pPr>
            <a:endParaRPr lang="tr-TR" sz="7200" dirty="0"/>
          </a:p>
          <a:p>
            <a:pPr marL="0" indent="0" algn="just">
              <a:buNone/>
            </a:pPr>
            <a:r>
              <a:rPr lang="tr-TR" sz="7200" dirty="0"/>
              <a:t>                                                  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3200" dirty="0">
              <a:latin typeface="Calibri"/>
              <a:ea typeface="Calibri"/>
              <a:cs typeface="Times New Roman"/>
            </a:endParaRPr>
          </a:p>
          <a:p>
            <a:endParaRPr lang="tr-TR" sz="3200" dirty="0"/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B2CD18-BE38-4B97-A3BE-0AD202706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3834" y="1162756"/>
            <a:ext cx="10031766" cy="52944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1800" b="1" dirty="0"/>
              <a:t>2. evre: </a:t>
            </a:r>
            <a:r>
              <a:rPr lang="tr-TR" sz="1800" b="1" dirty="0" err="1"/>
              <a:t>Bireyselcilik</a:t>
            </a:r>
            <a:r>
              <a:rPr lang="tr-TR" b="1" dirty="0"/>
              <a:t>- saf çıkarcı</a:t>
            </a:r>
            <a:endParaRPr lang="tr-TR" sz="1800" b="1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dirty="0">
                <a:solidFill>
                  <a:srgbClr val="333333"/>
                </a:solidFill>
              </a:rPr>
              <a:t>Kurallara ihtiyaçlar karşılandığı sürece uyulur,  ödüle kavuşmak için kurallara uyulur. Karşılıklı menfaat ilişkisi vardır. (rüşvet, altın takma </a:t>
            </a:r>
            <a:r>
              <a:rPr lang="tr-TR" dirty="0" err="1">
                <a:solidFill>
                  <a:srgbClr val="333333"/>
                </a:solidFill>
              </a:rPr>
              <a:t>vb</a:t>
            </a:r>
            <a:r>
              <a:rPr lang="tr-TR" dirty="0">
                <a:solidFill>
                  <a:srgbClr val="333333"/>
                </a:solidFill>
              </a:rPr>
              <a:t>). Menfaat alınacak cezadan daha fazlaysa kuralları ihlal eder. </a:t>
            </a:r>
            <a:r>
              <a:rPr lang="tr-TR" b="1" dirty="0">
                <a:solidFill>
                  <a:srgbClr val="333333"/>
                </a:solidFill>
              </a:rPr>
              <a:t>Cezayı göze alabilir!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dirty="0">
                <a:solidFill>
                  <a:srgbClr val="333333"/>
                </a:solidFill>
              </a:rPr>
              <a:t> Mesela kopya çekmediğinde sınıfta kalma tehlikesi varsa kopya çekmek doğru bir harekettir.</a:t>
            </a:r>
            <a:endParaRPr lang="tr-TR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tr-TR" sz="18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tr-TR" b="0" i="0" dirty="0">
              <a:solidFill>
                <a:srgbClr val="333333"/>
              </a:solidFill>
              <a:effectLst/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552993"/>
      </p:ext>
    </p:extLst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7901" y="1058663"/>
            <a:ext cx="10741307" cy="6177024"/>
          </a:xfrm>
        </p:spPr>
        <p:txBody>
          <a:bodyPr>
            <a:noAutofit/>
          </a:bodyPr>
          <a:lstStyle/>
          <a:p>
            <a:r>
              <a:rPr lang="tr-TR" sz="2000" b="1" dirty="0"/>
              <a:t>2. DÜZEY GELENEKSEL (10- 14 yaş)- iyi çocuk (kişilerarası uyum)</a:t>
            </a:r>
          </a:p>
          <a:p>
            <a:pPr marL="0" indent="0">
              <a:buNone/>
            </a:pPr>
            <a:r>
              <a:rPr lang="tr-TR" sz="2000" dirty="0"/>
              <a:t>İnsanlar başkalarının kabul edeceği şekilde davranış sergilerler. Grubun çıkarlarına uyum sağlanır (sosyal onay). </a:t>
            </a:r>
            <a:r>
              <a:rPr lang="tr-TR" sz="2000" dirty="0">
                <a:solidFill>
                  <a:srgbClr val="333333"/>
                </a:solidFill>
              </a:rPr>
              <a:t>D</a:t>
            </a:r>
            <a:r>
              <a:rPr lang="tr-TR" sz="2000" b="0" i="0" dirty="0">
                <a:solidFill>
                  <a:srgbClr val="333333"/>
                </a:solidFill>
                <a:effectLst/>
              </a:rPr>
              <a:t>avranışlar arkasında bulunan niyet ve motivasyona göre değerlendirilir.</a:t>
            </a:r>
            <a:endParaRPr lang="tr-TR" sz="2000" dirty="0"/>
          </a:p>
          <a:p>
            <a:r>
              <a:rPr lang="tr-TR" sz="2000" b="1" dirty="0"/>
              <a:t>3. Evre: Karşılıklı kişilerarası beklentiler, ilişkiler ve kişilerarası uyma</a:t>
            </a:r>
          </a:p>
          <a:p>
            <a:r>
              <a:rPr lang="tr-TR" sz="2000" dirty="0"/>
              <a:t>İyi insan ahlakı: </a:t>
            </a:r>
            <a:r>
              <a:rPr lang="tr-TR" sz="2000" b="0" i="0" dirty="0">
                <a:solidFill>
                  <a:srgbClr val="333333"/>
                </a:solidFill>
                <a:effectLst/>
              </a:rPr>
              <a:t>İyi davranış, diğerlerine karşı düşünceli, zarif ve duyarlı davranmaktır</a:t>
            </a:r>
          </a:p>
          <a:p>
            <a:r>
              <a:rPr lang="tr-TR" sz="2000" b="0" i="0" dirty="0">
                <a:solidFill>
                  <a:srgbClr val="333333"/>
                </a:solidFill>
                <a:effectLst/>
              </a:rPr>
              <a:t>üçüncü evredeki bir çocuk, hem kendi, hem de başkalarının gözünde iyi bir insan olma ihtiyacı hisseder. (</a:t>
            </a:r>
            <a:r>
              <a:rPr lang="tr-TR" sz="2000" b="1" i="0" dirty="0" err="1">
                <a:solidFill>
                  <a:srgbClr val="333333"/>
                </a:solidFill>
                <a:effectLst/>
              </a:rPr>
              <a:t>elalem</a:t>
            </a:r>
            <a:r>
              <a:rPr lang="tr-TR" sz="2000" b="1" i="0" dirty="0">
                <a:solidFill>
                  <a:srgbClr val="333333"/>
                </a:solidFill>
                <a:effectLst/>
              </a:rPr>
              <a:t> ne der</a:t>
            </a:r>
            <a:r>
              <a:rPr lang="tr-TR" sz="2000" b="0" i="0" dirty="0">
                <a:solidFill>
                  <a:srgbClr val="333333"/>
                </a:solidFill>
                <a:effectLst/>
              </a:rPr>
              <a:t>!)</a:t>
            </a:r>
            <a:endParaRPr lang="tr-TR" sz="2000" dirty="0"/>
          </a:p>
          <a:p>
            <a:endParaRPr lang="tr-TR" sz="1600" b="1" dirty="0"/>
          </a:p>
        </p:txBody>
      </p:sp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C2EE01-F687-4880-8CF8-6A5C4245E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6" y="1378227"/>
            <a:ext cx="10428957" cy="5274366"/>
          </a:xfrm>
        </p:spPr>
        <p:txBody>
          <a:bodyPr>
            <a:normAutofit lnSpcReduction="10000"/>
          </a:bodyPr>
          <a:lstStyle/>
          <a:p>
            <a:r>
              <a:rPr lang="tr-TR" sz="3100" b="1" dirty="0"/>
              <a:t>4. evre: Toplumsal sistem ve vicdan</a:t>
            </a:r>
          </a:p>
          <a:p>
            <a:pPr algn="just"/>
            <a:r>
              <a:rPr lang="tr-TR" sz="3100" b="1" dirty="0"/>
              <a:t>Otorite ve toplumsal düzeni sağlama ahlakı: </a:t>
            </a:r>
            <a:r>
              <a:rPr lang="tr-TR" sz="3100" dirty="0"/>
              <a:t>insanlar yalnızca toplumların, (bireylerin değil) kurallarına ve doğrularına uymayı kabul eder.</a:t>
            </a:r>
            <a:r>
              <a:rPr lang="tr-TR" sz="3100" b="0" i="0" dirty="0">
                <a:solidFill>
                  <a:srgbClr val="333333"/>
                </a:solidFill>
                <a:effectLst/>
              </a:rPr>
              <a:t> Kişi kanun, düzen ve geleneğe özümseyerek riayet eder. Çünkü burada temel kaygı, otoriteye uymak, kurulu düzeni koruyup sürdürmek ve toplumun çıkarlarını gözetmektir. Kurallar esnetilmez.</a:t>
            </a:r>
            <a:endParaRPr lang="tr-TR" sz="3100" dirty="0"/>
          </a:p>
          <a:p>
            <a:r>
              <a:rPr lang="tr-TR" sz="2600" b="1" dirty="0"/>
              <a:t>Görev tanımı dışına çıkmazlar!</a:t>
            </a:r>
          </a:p>
          <a:p>
            <a:endParaRPr lang="tr-TR" sz="2400" dirty="0"/>
          </a:p>
          <a:p>
            <a:pPr marL="0" indent="0">
              <a:spcBef>
                <a:spcPts val="0"/>
              </a:spcBef>
              <a:buNone/>
            </a:pPr>
            <a:r>
              <a:rPr lang="tr-TR" sz="2400" dirty="0"/>
              <a:t>.                              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2588423"/>
      </p:ext>
    </p:extLst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1958</TotalTime>
  <Words>728</Words>
  <Application>Microsoft Office PowerPoint</Application>
  <PresentationFormat>Geniş ekran</PresentationFormat>
  <Paragraphs>67</Paragraphs>
  <Slides>12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  <vt:variant>
        <vt:lpstr>Özel Gösteriler</vt:lpstr>
      </vt:variant>
      <vt:variant>
        <vt:i4>1</vt:i4>
      </vt:variant>
    </vt:vector>
  </HeadingPairs>
  <TitlesOfParts>
    <vt:vector size="20" baseType="lpstr">
      <vt:lpstr>Arial</vt:lpstr>
      <vt:lpstr>Calibri</vt:lpstr>
      <vt:lpstr>Century Gothic</vt:lpstr>
      <vt:lpstr>Source Sans Pro</vt:lpstr>
      <vt:lpstr>Times New Roman</vt:lpstr>
      <vt:lpstr>Wingdings 3</vt:lpstr>
      <vt:lpstr>Duman</vt:lpstr>
      <vt:lpstr>AHLAKi GELİŞİMİ KURAMI</vt:lpstr>
      <vt:lpstr>AHLAKİ GELİŞİM</vt:lpstr>
      <vt:lpstr>PowerPoint Sunusu</vt:lpstr>
      <vt:lpstr>PowerPoint Sunusu</vt:lpstr>
      <vt:lpstr>Sosyal öğrenme yaklaşımı</vt:lpstr>
      <vt:lpstr>Kohlberg’in ahlak gelişim kuramı: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Özel Gösteri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Munevver.Goker</cp:lastModifiedBy>
  <cp:revision>88</cp:revision>
  <dcterms:created xsi:type="dcterms:W3CDTF">2014-05-19T11:47:06Z</dcterms:created>
  <dcterms:modified xsi:type="dcterms:W3CDTF">2021-11-16T14:17:49Z</dcterms:modified>
</cp:coreProperties>
</file>