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6" r:id="rId2"/>
    <p:sldId id="256" r:id="rId3"/>
    <p:sldId id="257" r:id="rId4"/>
    <p:sldId id="281" r:id="rId5"/>
    <p:sldId id="259" r:id="rId6"/>
    <p:sldId id="261" r:id="rId7"/>
    <p:sldId id="263" r:id="rId8"/>
    <p:sldId id="274" r:id="rId9"/>
    <p:sldId id="327" r:id="rId10"/>
    <p:sldId id="282" r:id="rId11"/>
    <p:sldId id="283" r:id="rId12"/>
    <p:sldId id="271" r:id="rId13"/>
    <p:sldId id="273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303"/>
    <a:srgbClr val="0E2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7" autoAdjust="0"/>
    <p:restoredTop sz="76703" autoAdjust="0"/>
  </p:normalViewPr>
  <p:slideViewPr>
    <p:cSldViewPr>
      <p:cViewPr varScale="1">
        <p:scale>
          <a:sx n="55" d="100"/>
          <a:sy n="55" d="100"/>
        </p:scale>
        <p:origin x="-17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890E2E0-FBA4-4E7A-8D2F-3D50A11FE17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30FF9C-C864-4B01-AF16-E8DAD0CD6C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2BFE-044F-4B29-9537-C38BC46C32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Mono/</a:t>
            </a:r>
            <a:r>
              <a:rPr lang="tr-TR" dirty="0" err="1" smtClean="0"/>
              <a:t>poly</a:t>
            </a:r>
            <a:r>
              <a:rPr lang="tr-TR" dirty="0" smtClean="0"/>
              <a:t> </a:t>
            </a:r>
            <a:r>
              <a:rPr lang="tr-TR" dirty="0" err="1" smtClean="0"/>
              <a:t>unsaturated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F9C-C864-4B01-AF16-E8DAD0CD6C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Her bir C-C bağı etrafında serbest dönme mümkündür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F9C-C864-4B01-AF16-E8DAD0CD6C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F9C-C864-4B01-AF16-E8DAD0CD6C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3A0F16-5BEB-4268-B63B-6462F0E21FCB}" type="slidenum">
              <a:rPr lang="en-US"/>
              <a:pPr/>
              <a:t>12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i="1" smtClean="0">
                <a:latin typeface="Times New Roman" charset="0"/>
              </a:rPr>
              <a:t>‘Forehead to forehead I meet thee, this third time, Moby Dick!’ </a:t>
            </a:r>
            <a:r>
              <a:rPr lang="en-US" smtClean="0">
                <a:latin typeface="Times New Roman" charset="0"/>
              </a:rPr>
              <a:t>[Ahab (Melville, 1851)]</a:t>
            </a:r>
            <a:endParaRPr lang="en-US" b="1" smtClean="0">
              <a:latin typeface="Times New Roman" charset="0"/>
            </a:endParaRPr>
          </a:p>
          <a:p>
            <a:pPr eaLnBrk="1" hangingPunct="1"/>
            <a:r>
              <a:rPr lang="en-US" b="1" smtClean="0">
                <a:latin typeface="Times New Roman" charset="0"/>
              </a:rPr>
              <a:t>Head-butting during male–male aggression is a basal behavior for cetaceans</a:t>
            </a:r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i="1" smtClean="0">
                <a:latin typeface="Times New Roman" charset="0"/>
              </a:rPr>
              <a:t>Sinking of Essex (238 ton ship) </a:t>
            </a:r>
            <a:r>
              <a:rPr lang="en-US" smtClean="0">
                <a:latin typeface="Times New Roman" charset="0"/>
              </a:rPr>
              <a:t>in 1821 is the first documented case of a sperm whale deliberately striking a ship (Chase, 1821).</a:t>
            </a:r>
          </a:p>
          <a:p>
            <a:pPr eaLnBrk="1" hangingPunct="1"/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smtClean="0">
                <a:latin typeface="Times New Roman" charset="0"/>
              </a:rPr>
              <a:t>http://jeb.biologists.org/cgi/content/full/205/12/1755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A8019-2C1E-4D4C-8DAC-AC5D69562B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5686A-E2B6-46D9-B03C-6388B36F53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3561D-3F1A-4BCE-A902-E7D5F78555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454E4-680C-4EE0-BB23-E1D1F7CEA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BBE08-E099-455E-A2BE-D9C95D93FE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2D2C0-44D7-41BC-A8D6-C79FBDA7B5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57D98-CF4F-4AC2-8BF5-C18E1C270A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B9D59-DDFB-4A15-A3A1-C8D488585C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9CC50-06E6-45F5-8B3B-40BE659A8D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96D23-1575-4311-8B05-43EB2811E7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A6700-EDD4-4F73-AF6A-9A37E2061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9E21E-8B83-4CC2-B0C8-8351B98088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07138A-FC8B-4B99-BCC3-2FC00F485D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1F275-8043-4952-96CF-54088B68E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F3A1A-651C-414E-9E8B-85E0F52CC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015E4D-FAF2-42E1-8011-CC36FF039D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b="1" dirty="0" smtClean="0">
                <a:solidFill>
                  <a:srgbClr val="00B0F0"/>
                </a:solidFill>
              </a:rPr>
              <a:t>Lipitler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00B0F0"/>
                </a:solidFill>
              </a:rPr>
              <a:t>111504 Biyoteknoloji ve Biyokimya Ders Notları</a:t>
            </a: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dirty="0" smtClean="0">
                <a:solidFill>
                  <a:schemeClr val="bg1"/>
                </a:solidFill>
                <a:latin typeface="Times New Roman" charset="0"/>
              </a:rPr>
              <a:t>Ders7</a:t>
            </a:r>
            <a:endParaRPr lang="tr-TR" sz="3200" b="1" dirty="0" smtClean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 smtClean="0">
                <a:solidFill>
                  <a:schemeClr val="bg1"/>
                </a:solidFill>
                <a:latin typeface="Times New Roman" charset="0"/>
              </a:rPr>
              <a:t>Dr. Açelya Yılmazer 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741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Yiyeceklerdeki </a:t>
            </a:r>
            <a:r>
              <a:rPr lang="en-US" dirty="0" smtClean="0">
                <a:solidFill>
                  <a:srgbClr val="2FB0DC"/>
                </a:solidFill>
              </a:rPr>
              <a:t>Trans </a:t>
            </a:r>
            <a:r>
              <a:rPr lang="tr-TR" dirty="0" smtClean="0">
                <a:solidFill>
                  <a:srgbClr val="2FB0DC"/>
                </a:solidFill>
              </a:rPr>
              <a:t>Yağ Asitleri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8001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Trans yağların tüketimi </a:t>
            </a:r>
            <a:r>
              <a:rPr lang="tr-TR" sz="2800" dirty="0" err="1" smtClean="0">
                <a:latin typeface="Arial" charset="0"/>
              </a:rPr>
              <a:t>kardiyovasküler</a:t>
            </a:r>
            <a:r>
              <a:rPr lang="tr-TR" sz="2800" dirty="0" smtClean="0">
                <a:latin typeface="Arial" charset="0"/>
              </a:rPr>
              <a:t> hastalıklara yakalanma riskini arttırır. 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Hidrojenlenmiş bitkisel yağlarda kızartmalardan kaçının</a:t>
            </a:r>
            <a:endParaRPr lang="en-US" sz="24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Günümüzdeki</a:t>
            </a:r>
            <a:r>
              <a:rPr lang="en-US" sz="2400" dirty="0" smtClean="0">
                <a:latin typeface="Arial" charset="0"/>
              </a:rPr>
              <a:t> trend: </a:t>
            </a:r>
            <a:r>
              <a:rPr lang="tr-TR" sz="2400" dirty="0" smtClean="0">
                <a:latin typeface="Arial" charset="0"/>
              </a:rPr>
              <a:t>yiyeceklerdeki t</a:t>
            </a:r>
            <a:r>
              <a:rPr lang="en-US" sz="2400" dirty="0" err="1" smtClean="0">
                <a:latin typeface="Arial" charset="0"/>
              </a:rPr>
              <a:t>rans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yağları azaltmak </a:t>
            </a:r>
            <a:r>
              <a:rPr lang="en-US" sz="2400" dirty="0" smtClean="0">
                <a:latin typeface="Arial" charset="0"/>
              </a:rPr>
              <a:t>(Wendy’s, KFC)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057400" y="-228600"/>
            <a:ext cx="5105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Mumlar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685800"/>
            <a:ext cx="8763000" cy="4724400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Arial" charset="0"/>
              </a:rPr>
              <a:t>Uzun zincirli (C14-36) doymuş ve doymamış yağ asitleri ile uzun zincirli alkollerin (C16-30) esterleşmesi sonucu oluşur. </a:t>
            </a:r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tr-TR" sz="2400" dirty="0" smtClean="0">
                <a:latin typeface="Arial" charset="0"/>
              </a:rPr>
              <a:t>Su itici, yüksek yoğunluk ve yüksek erime noktasına sahiptirler. </a:t>
            </a:r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tr-TR" sz="2400" dirty="0" smtClean="0">
                <a:latin typeface="Arial" charset="0"/>
              </a:rPr>
              <a:t>Bir çok görev</a:t>
            </a:r>
            <a:r>
              <a:rPr lang="en-US" sz="2400" dirty="0" smtClean="0">
                <a:latin typeface="Arial" charset="0"/>
              </a:rPr>
              <a:t>:</a:t>
            </a:r>
          </a:p>
          <a:p>
            <a:pPr lvl="1" eaLnBrk="1" hangingPunct="1"/>
            <a:r>
              <a:rPr lang="tr-TR" sz="2400" dirty="0" smtClean="0">
                <a:latin typeface="Arial" charset="0"/>
              </a:rPr>
              <a:t>Denizdeki planktonlar için </a:t>
            </a:r>
            <a:r>
              <a:rPr lang="tr-TR" sz="2400" dirty="0" err="1" smtClean="0">
                <a:latin typeface="Arial" charset="0"/>
              </a:rPr>
              <a:t>metabolik</a:t>
            </a:r>
            <a:r>
              <a:rPr lang="tr-TR" sz="2400" dirty="0" smtClean="0">
                <a:latin typeface="Arial" charset="0"/>
              </a:rPr>
              <a:t> yakıtın başlıca deposu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Omurgalılardaki deri ve saçı korumak ve esneklik, yağlı ve su geçirmez özellikte olmalarını sağlamak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Kuşlarda su geçirmez tüyler (</a:t>
            </a:r>
            <a:r>
              <a:rPr lang="tr-TR" sz="2400" dirty="0" err="1" smtClean="0">
                <a:latin typeface="Arial" charset="0"/>
              </a:rPr>
              <a:t>pren</a:t>
            </a:r>
            <a:r>
              <a:rPr lang="tr-TR" sz="2400" dirty="0" smtClean="0">
                <a:latin typeface="Arial" charset="0"/>
              </a:rPr>
              <a:t> bezlerinden salgılanan mum)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Bir çok tropikal bitki ve sarmaşıklarda suyun buharlaşmasını önlemek ve parazitlere karlı korumak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Eczacılık/kozmetik/</a:t>
            </a:r>
            <a:r>
              <a:rPr lang="tr-TR" sz="2400" dirty="0" err="1" smtClean="0">
                <a:latin typeface="Arial" charset="0"/>
              </a:rPr>
              <a:t>dier</a:t>
            </a:r>
            <a:r>
              <a:rPr lang="tr-TR" sz="2400" dirty="0" smtClean="0">
                <a:latin typeface="Arial" charset="0"/>
              </a:rPr>
              <a:t> endüstriyel alanlarda kullanım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381000" y="685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69342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Lipitlerin Biyolojik Sistemlerdeki Görevleri ???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Arial" charset="0"/>
              </a:rPr>
              <a:t>Enerji deposu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1800" dirty="0" smtClean="0">
                <a:latin typeface="Arial" charset="0"/>
              </a:rPr>
              <a:t>İndirgenmiş bileşikler: yüksek miktarda enerji sağlarlar. </a:t>
            </a:r>
            <a:endParaRPr lang="en-US" sz="1800" dirty="0" smtClean="0">
              <a:latin typeface="Arial" charset="0"/>
            </a:endParaRPr>
          </a:p>
          <a:p>
            <a:pPr lvl="1" eaLnBrk="1" hangingPunct="1"/>
            <a:r>
              <a:rPr lang="tr-TR" sz="1800" dirty="0" err="1" smtClean="0">
                <a:latin typeface="Arial" charset="0"/>
              </a:rPr>
              <a:t>Hidrofobik</a:t>
            </a:r>
            <a:r>
              <a:rPr lang="tr-TR" sz="1800" dirty="0" smtClean="0">
                <a:latin typeface="Arial" charset="0"/>
              </a:rPr>
              <a:t> doğası: iyi bir paketleme ve küme oluşumu</a:t>
            </a:r>
            <a:endParaRPr lang="en-US" sz="1800" dirty="0" smtClean="0">
              <a:latin typeface="Arial" charset="0"/>
            </a:endParaRPr>
          </a:p>
          <a:p>
            <a:pPr eaLnBrk="1" hangingPunct="1"/>
            <a:r>
              <a:rPr lang="tr-TR" sz="2400" dirty="0" smtClean="0">
                <a:latin typeface="Arial" charset="0"/>
              </a:rPr>
              <a:t>Çevreden </a:t>
            </a:r>
            <a:r>
              <a:rPr lang="tr-TR" sz="2400" dirty="0" err="1" smtClean="0">
                <a:latin typeface="Arial" charset="0"/>
              </a:rPr>
              <a:t>insülasyon</a:t>
            </a:r>
            <a:r>
              <a:rPr lang="tr-TR" sz="2400" dirty="0" smtClean="0">
                <a:latin typeface="Arial" charset="0"/>
              </a:rPr>
              <a:t> sağlar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1800" dirty="0" smtClean="0">
                <a:latin typeface="Arial" charset="0"/>
              </a:rPr>
              <a:t>Düşük termal iletkenlik</a:t>
            </a:r>
            <a:endParaRPr lang="en-US" sz="1800" dirty="0" smtClean="0">
              <a:latin typeface="Arial" charset="0"/>
            </a:endParaRPr>
          </a:p>
          <a:p>
            <a:pPr lvl="1" eaLnBrk="1" hangingPunct="1"/>
            <a:r>
              <a:rPr lang="tr-TR" sz="1800" dirty="0" smtClean="0">
                <a:latin typeface="Arial" charset="0"/>
              </a:rPr>
              <a:t>Yüksek isi kapasitesi (ısıyı </a:t>
            </a:r>
            <a:r>
              <a:rPr lang="tr-TR" sz="1800" dirty="0" err="1" smtClean="0">
                <a:latin typeface="Arial" charset="0"/>
              </a:rPr>
              <a:t>absorb</a:t>
            </a:r>
            <a:r>
              <a:rPr lang="tr-TR" sz="1800" dirty="0" smtClean="0">
                <a:latin typeface="Arial" charset="0"/>
              </a:rPr>
              <a:t> edebilir)</a:t>
            </a:r>
            <a:endParaRPr lang="en-US" sz="1800" dirty="0" smtClean="0">
              <a:latin typeface="Arial" charset="0"/>
            </a:endParaRPr>
          </a:p>
          <a:p>
            <a:pPr lvl="1" eaLnBrk="1" hangingPunct="1"/>
            <a:r>
              <a:rPr lang="en-US" sz="1800" dirty="0" smtClean="0">
                <a:latin typeface="Arial" charset="0"/>
              </a:rPr>
              <a:t>Me</a:t>
            </a:r>
            <a:r>
              <a:rPr lang="tr-TR" sz="1800" dirty="0" err="1" smtClean="0">
                <a:latin typeface="Arial" charset="0"/>
              </a:rPr>
              <a:t>kanik</a:t>
            </a:r>
            <a:r>
              <a:rPr lang="tr-TR" sz="1800" dirty="0" smtClean="0">
                <a:latin typeface="Arial" charset="0"/>
              </a:rPr>
              <a:t> koruma (şok etkilerini </a:t>
            </a:r>
            <a:r>
              <a:rPr lang="tr-TR" sz="1800" dirty="0" err="1" smtClean="0">
                <a:latin typeface="Arial" charset="0"/>
              </a:rPr>
              <a:t>absorb</a:t>
            </a:r>
            <a:r>
              <a:rPr lang="tr-TR" sz="1800" dirty="0" smtClean="0">
                <a:latin typeface="Arial" charset="0"/>
              </a:rPr>
              <a:t> edebilir)</a:t>
            </a:r>
            <a:endParaRPr lang="en-US" sz="1800" dirty="0" smtClean="0">
              <a:latin typeface="Arial" charset="0"/>
            </a:endParaRPr>
          </a:p>
          <a:p>
            <a:pPr eaLnBrk="1" hangingPunct="1"/>
            <a:r>
              <a:rPr lang="tr-TR" sz="2400" dirty="0" smtClean="0">
                <a:latin typeface="Arial" charset="0"/>
              </a:rPr>
              <a:t>Su uzaklaştırıcı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000" dirty="0" err="1" smtClean="0">
                <a:latin typeface="Arial" charset="0"/>
              </a:rPr>
              <a:t>Hidrofobik</a:t>
            </a:r>
            <a:r>
              <a:rPr lang="tr-TR" sz="2000" dirty="0" smtClean="0">
                <a:latin typeface="Arial" charset="0"/>
              </a:rPr>
              <a:t> doğası: </a:t>
            </a:r>
            <a:r>
              <a:rPr lang="tr-TR" sz="2000" dirty="0" err="1" smtClean="0">
                <a:latin typeface="Arial" charset="0"/>
              </a:rPr>
              <a:t>organiza</a:t>
            </a:r>
            <a:r>
              <a:rPr lang="tr-TR" sz="2000" dirty="0" smtClean="0">
                <a:latin typeface="Arial" charset="0"/>
              </a:rPr>
              <a:t> yüzeyinin kuru tutulmasını sağlar. </a:t>
            </a:r>
            <a:endParaRPr lang="en-US" sz="2000" dirty="0" smtClean="0">
              <a:latin typeface="Arial" charset="0"/>
            </a:endParaRPr>
          </a:p>
          <a:p>
            <a:pPr lvl="2" eaLnBrk="1" hangingPunct="1"/>
            <a:r>
              <a:rPr lang="tr-TR" sz="1800" dirty="0" smtClean="0">
                <a:latin typeface="Arial" charset="0"/>
              </a:rPr>
              <a:t>aşırı nemlenmeyi engeller (Kuşlarda)</a:t>
            </a:r>
          </a:p>
          <a:p>
            <a:pPr lvl="2" eaLnBrk="1" hangingPunct="1"/>
            <a:r>
              <a:rPr lang="tr-TR" sz="1800" dirty="0" smtClean="0">
                <a:latin typeface="Arial" charset="0"/>
              </a:rPr>
              <a:t>Suyun buharlaşarak kaybedilmesini engeller</a:t>
            </a:r>
            <a:endParaRPr lang="en-US" sz="1800" dirty="0" smtClean="0">
              <a:latin typeface="Arial" charset="0"/>
            </a:endParaRPr>
          </a:p>
          <a:p>
            <a:pPr eaLnBrk="1" hangingPunct="1"/>
            <a:r>
              <a:rPr lang="tr-TR" sz="2400" dirty="0" smtClean="0">
                <a:latin typeface="Arial" charset="0"/>
              </a:rPr>
              <a:t>Su memelilerinde ‘</a:t>
            </a:r>
            <a:r>
              <a:rPr lang="en-US" sz="2400" dirty="0" smtClean="0">
                <a:latin typeface="Arial" charset="0"/>
              </a:rPr>
              <a:t>Buoyancy</a:t>
            </a:r>
            <a:r>
              <a:rPr lang="tr-TR" sz="2400" dirty="0" smtClean="0">
                <a:latin typeface="Arial" charset="0"/>
              </a:rPr>
              <a:t>’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su üstünde kalabilme kontrolü ve akustik özellikler kazandırır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000" dirty="0" smtClean="0">
                <a:latin typeface="Arial" charset="0"/>
              </a:rPr>
              <a:t>Yüksek yoğunluk suya dalarken batmamaya yardımcı olur (hipotez)</a:t>
            </a:r>
            <a:endParaRPr lang="en-US" sz="2000" dirty="0" smtClean="0">
              <a:latin typeface="Arial" charset="0"/>
            </a:endParaRPr>
          </a:p>
          <a:p>
            <a:pPr lvl="1" eaLnBrk="1" hangingPunct="1"/>
            <a:r>
              <a:rPr lang="en-US" sz="2000" dirty="0" smtClean="0">
                <a:latin typeface="Arial" charset="0"/>
              </a:rPr>
              <a:t>Spermaceti organ</a:t>
            </a:r>
            <a:r>
              <a:rPr lang="tr-TR" sz="2000" dirty="0" smtClean="0">
                <a:latin typeface="Arial" charset="0"/>
              </a:rPr>
              <a:t>ı ses enerjisine odaklanmayı sağlar (</a:t>
            </a:r>
            <a:r>
              <a:rPr lang="en-US" sz="2000" dirty="0" smtClean="0">
                <a:latin typeface="Arial" charset="0"/>
              </a:rPr>
              <a:t>sound stun gun</a:t>
            </a:r>
            <a:r>
              <a:rPr lang="tr-TR" sz="2000" dirty="0" smtClean="0">
                <a:latin typeface="Arial" charset="0"/>
              </a:rPr>
              <a:t>)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0" y="152400"/>
            <a:ext cx="4724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Daha fazlası……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Zar yapısı 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1800" dirty="0" smtClean="0">
                <a:latin typeface="Arial" charset="0"/>
              </a:rPr>
              <a:t>Hücre zarını oluşturan temel</a:t>
            </a:r>
            <a:endParaRPr lang="en-US" sz="18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Enzim </a:t>
            </a:r>
            <a:r>
              <a:rPr lang="tr-TR" sz="2800" dirty="0" err="1" smtClean="0">
                <a:latin typeface="Arial" charset="0"/>
              </a:rPr>
              <a:t>kofaktörü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K: </a:t>
            </a:r>
            <a:r>
              <a:rPr lang="tr-TR" sz="2000" dirty="0" smtClean="0">
                <a:latin typeface="Arial" charset="0"/>
              </a:rPr>
              <a:t>kan pıhtılaşması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Coenzyme Q: </a:t>
            </a:r>
            <a:r>
              <a:rPr lang="tr-TR" sz="2000" dirty="0" smtClean="0">
                <a:latin typeface="Arial" charset="0"/>
              </a:rPr>
              <a:t>mitokondrideki ATP sentezi</a:t>
            </a: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Sinyal molekülleri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 err="1" smtClean="0">
                <a:latin typeface="Arial" charset="0"/>
              </a:rPr>
              <a:t>Paracrine</a:t>
            </a: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 err="1" smtClean="0">
                <a:latin typeface="Arial" charset="0"/>
              </a:rPr>
              <a:t>hormon</a:t>
            </a:r>
            <a:r>
              <a:rPr lang="tr-TR" sz="1800" dirty="0" err="1" smtClean="0">
                <a:latin typeface="Arial" charset="0"/>
              </a:rPr>
              <a:t>lar</a:t>
            </a:r>
            <a:r>
              <a:rPr lang="tr-TR" sz="1800" dirty="0" smtClean="0">
                <a:latin typeface="Arial" charset="0"/>
              </a:rPr>
              <a:t> </a:t>
            </a:r>
            <a:r>
              <a:rPr lang="en-US" sz="1800" dirty="0" smtClean="0">
                <a:latin typeface="Arial" charset="0"/>
              </a:rPr>
              <a:t> (lo</a:t>
            </a:r>
            <a:r>
              <a:rPr lang="tr-TR" sz="1800" dirty="0" smtClean="0">
                <a:latin typeface="Arial" charset="0"/>
              </a:rPr>
              <a:t>kal etki</a:t>
            </a:r>
            <a:r>
              <a:rPr lang="en-US" sz="1800" dirty="0" smtClean="0">
                <a:latin typeface="Arial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Steroid </a:t>
            </a:r>
            <a:r>
              <a:rPr lang="en-US" sz="1800" dirty="0" err="1" smtClean="0">
                <a:latin typeface="Arial" charset="0"/>
              </a:rPr>
              <a:t>hormon</a:t>
            </a:r>
            <a:r>
              <a:rPr lang="tr-TR" sz="1800" dirty="0" err="1" smtClean="0">
                <a:latin typeface="Arial" charset="0"/>
              </a:rPr>
              <a:t>ları</a:t>
            </a:r>
            <a:r>
              <a:rPr lang="en-US" sz="1800" dirty="0" smtClean="0">
                <a:latin typeface="Arial" charset="0"/>
              </a:rPr>
              <a:t> (</a:t>
            </a:r>
            <a:r>
              <a:rPr lang="tr-TR" sz="1800" dirty="0" smtClean="0">
                <a:latin typeface="Arial" charset="0"/>
              </a:rPr>
              <a:t>tüm organizmadaki etki</a:t>
            </a:r>
            <a:r>
              <a:rPr lang="en-US" sz="1800" dirty="0" smtClean="0">
                <a:latin typeface="Arial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1800" dirty="0" smtClean="0">
                <a:latin typeface="Arial" charset="0"/>
              </a:rPr>
              <a:t>Büyüme faktörleri </a:t>
            </a:r>
            <a:endParaRPr lang="en-US" sz="1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Vitamin A </a:t>
            </a:r>
            <a:r>
              <a:rPr lang="tr-TR" sz="1800" dirty="0" smtClean="0">
                <a:latin typeface="Arial" charset="0"/>
              </a:rPr>
              <a:t>ve </a:t>
            </a:r>
            <a:r>
              <a:rPr lang="en-US" sz="1800" dirty="0" smtClean="0">
                <a:latin typeface="Arial" charset="0"/>
              </a:rPr>
              <a:t>D (hormone precursors)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Pigment</a:t>
            </a:r>
            <a:r>
              <a:rPr lang="tr-TR" sz="2800" dirty="0" err="1" smtClean="0">
                <a:latin typeface="Arial" charset="0"/>
              </a:rPr>
              <a:t>ler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2000" dirty="0" smtClean="0">
                <a:latin typeface="Arial" charset="0"/>
              </a:rPr>
              <a:t>Domates, havuç, kabak ve bir çok kuşun rengi</a:t>
            </a: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err="1" smtClean="0">
                <a:latin typeface="Arial" charset="0"/>
              </a:rPr>
              <a:t>Antio</a:t>
            </a:r>
            <a:r>
              <a:rPr lang="tr-TR" sz="2800" dirty="0" err="1" smtClean="0">
                <a:latin typeface="Arial" charset="0"/>
              </a:rPr>
              <a:t>ksi</a:t>
            </a:r>
            <a:r>
              <a:rPr lang="en-US" sz="2800" dirty="0" err="1" smtClean="0">
                <a:latin typeface="Arial" charset="0"/>
              </a:rPr>
              <a:t>dan</a:t>
            </a:r>
            <a:r>
              <a:rPr lang="tr-TR" sz="2800" dirty="0" err="1" smtClean="0">
                <a:latin typeface="Arial" charset="0"/>
              </a:rPr>
              <a:t>lar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E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Lipi</a:t>
            </a:r>
            <a:r>
              <a:rPr lang="tr-TR" dirty="0" err="1" smtClean="0">
                <a:solidFill>
                  <a:srgbClr val="2FB0DC"/>
                </a:solidFill>
              </a:rPr>
              <a:t>tler</a:t>
            </a:r>
            <a:r>
              <a:rPr lang="en-US" dirty="0" smtClean="0">
                <a:solidFill>
                  <a:srgbClr val="2FB0DC"/>
                </a:solidFill>
              </a:rPr>
              <a:t>: </a:t>
            </a:r>
            <a:r>
              <a:rPr lang="tr-TR" dirty="0" smtClean="0">
                <a:solidFill>
                  <a:srgbClr val="2FB0DC"/>
                </a:solidFill>
              </a:rPr>
              <a:t>Yapısal olarak çok farklılık gösterirler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7772400" cy="1905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dirty="0" smtClean="0"/>
          </a:p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Suda az çözünürler </a:t>
            </a:r>
          </a:p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Polar olmaya çözücülerde iyi çözünürler</a:t>
            </a:r>
          </a:p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Kimyası kadar biyolojik işlevleri de farlılık gösterir…</a:t>
            </a:r>
          </a:p>
          <a:p>
            <a:pPr eaLnBrk="1" hangingPunct="1"/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04800" y="1295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2FB0DC"/>
                </a:solidFill>
              </a:rPr>
              <a:t>Yağ Asitleri: canlı organizmalardaki depo lipitleri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953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latin typeface="Arial" charset="0"/>
              </a:rPr>
              <a:t>Uzunluğu 4 ile 36 karbon aralığında olan hidrokarbon zincirine sahip karboksilik asitlerdir. 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latin typeface="Arial" charset="0"/>
              </a:rPr>
              <a:t>Çoğu doğal yağ asidi çift atom sayısına sahiptir. 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latin typeface="Arial" charset="0"/>
              </a:rPr>
              <a:t>Bazı yağ asitlerinde hidrokarbon zinciri dallanmamıştır. </a:t>
            </a:r>
            <a:endParaRPr lang="en-US" sz="24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Doymuş</a:t>
            </a:r>
            <a:r>
              <a:rPr lang="en-US" sz="2400" dirty="0" smtClean="0">
                <a:solidFill>
                  <a:srgbClr val="0E20FF"/>
                </a:solidFill>
                <a:latin typeface="Arial" charset="0"/>
              </a:rPr>
              <a:t>:</a:t>
            </a:r>
            <a:r>
              <a:rPr lang="en-US" sz="2400" dirty="0" smtClean="0">
                <a:solidFill>
                  <a:srgbClr val="FF0303"/>
                </a:solidFill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karbonlar arasında hiç bir çift bağ yoktur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Doymamış: </a:t>
            </a:r>
            <a:r>
              <a:rPr lang="tr-TR" sz="2400" dirty="0" smtClean="0">
                <a:latin typeface="Arial" charset="0"/>
              </a:rPr>
              <a:t>alkil zincirinde tek bir çift bağ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olması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Çoklu doymamış</a:t>
            </a:r>
            <a:r>
              <a:rPr lang="en-US" sz="2400" dirty="0" smtClean="0">
                <a:solidFill>
                  <a:srgbClr val="FF0303"/>
                </a:solidFill>
                <a:latin typeface="Arial" charset="0"/>
              </a:rPr>
              <a:t>: </a:t>
            </a:r>
            <a:r>
              <a:rPr lang="tr-TR" sz="2400" dirty="0" smtClean="0">
                <a:latin typeface="Arial" charset="0"/>
              </a:rPr>
              <a:t>alkil zincirinde birden fazla çift bağ olması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57200" y="1295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Çözünürlük ve Erime Noktası – Doymuş Yağ Asitleri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46083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752600"/>
            <a:ext cx="8610600" cy="19050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Zincir uzadıkça çözünürlük azalır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Zincir uzadıkça erime noktası artar 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Yağ Asidi </a:t>
            </a:r>
            <a:r>
              <a:rPr lang="tr-TR" dirty="0" err="1" smtClean="0">
                <a:solidFill>
                  <a:srgbClr val="2FB0DC"/>
                </a:solidFill>
              </a:rPr>
              <a:t>Konformasyonu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49155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19200"/>
            <a:ext cx="7696200" cy="32004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Doymuş yağ asidi zinciri bir çok farklı </a:t>
            </a:r>
            <a:r>
              <a:rPr lang="tr-TR" sz="2800" dirty="0" err="1" smtClean="0">
                <a:latin typeface="Arial" charset="0"/>
              </a:rPr>
              <a:t>konformasyon</a:t>
            </a:r>
            <a:r>
              <a:rPr lang="tr-TR" sz="2800" dirty="0" smtClean="0">
                <a:latin typeface="Arial" charset="0"/>
              </a:rPr>
              <a:t> alabilir.  Neden?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Doğal olan doymamış yağ asidindeki çift bağlar </a:t>
            </a:r>
            <a:r>
              <a:rPr lang="tr-TR" sz="2800" u="sng" dirty="0" err="1" smtClean="0">
                <a:latin typeface="Arial" charset="0"/>
              </a:rPr>
              <a:t>cis</a:t>
            </a:r>
            <a:r>
              <a:rPr lang="tr-TR" sz="2800" dirty="0" smtClean="0">
                <a:latin typeface="Arial" charset="0"/>
              </a:rPr>
              <a:t> </a:t>
            </a:r>
            <a:r>
              <a:rPr lang="tr-TR" sz="2800" dirty="0" err="1" smtClean="0">
                <a:latin typeface="Arial" charset="0"/>
              </a:rPr>
              <a:t>konformasyonundadır</a:t>
            </a:r>
            <a:r>
              <a:rPr lang="tr-TR" sz="2800" dirty="0" smtClean="0">
                <a:latin typeface="Arial" charset="0"/>
              </a:rPr>
              <a:t>. 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Bu da bir ‘</a:t>
            </a:r>
            <a:r>
              <a:rPr lang="tr-TR" sz="2800" dirty="0" err="1" smtClean="0">
                <a:latin typeface="Arial" charset="0"/>
              </a:rPr>
              <a:t>kink</a:t>
            </a:r>
            <a:r>
              <a:rPr lang="tr-TR" sz="2800" dirty="0" smtClean="0">
                <a:latin typeface="Arial" charset="0"/>
              </a:rPr>
              <a:t>’ (kıvrılma) oluşturur.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534400" cy="12954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Erime Noktası ve Çözünürlük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295400"/>
            <a:ext cx="8534400" cy="46482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Doymuş yağ asitleri kararlı kümelenmeler şeklinde istiflenirler(kristal yapıya benzer)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Bir çok </a:t>
            </a:r>
            <a:r>
              <a:rPr lang="tr-TR" sz="2400" dirty="0" err="1" smtClean="0">
                <a:latin typeface="Arial" charset="0"/>
              </a:rPr>
              <a:t>hidrofobik</a:t>
            </a:r>
            <a:r>
              <a:rPr lang="tr-TR" sz="2400" dirty="0" smtClean="0">
                <a:latin typeface="Arial" charset="0"/>
              </a:rPr>
              <a:t> etkileşimle kararlı hale geçer</a:t>
            </a:r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Doymamış </a:t>
            </a:r>
            <a:r>
              <a:rPr lang="tr-TR" sz="2800" dirty="0" err="1" smtClean="0">
                <a:solidFill>
                  <a:srgbClr val="0E20FF"/>
                </a:solidFill>
                <a:latin typeface="Arial" charset="0"/>
              </a:rPr>
              <a:t>cis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 yağ asitleri sıkı istiflenmeyi bozar ve daha az kararlı kümelerin oluşmasına neden olur. 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Diğer zincirlerle etkileşimleri azdır.</a:t>
            </a:r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Bu düzensiz yapıyı bozmak için gerekli olan enerji azdır. 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lvl="1" eaLnBrk="1" hangingPunct="1"/>
            <a:r>
              <a:rPr lang="tr-TR" sz="2400" dirty="0" err="1" smtClean="0">
                <a:latin typeface="Arial" charset="0"/>
              </a:rPr>
              <a:t>Cis</a:t>
            </a:r>
            <a:r>
              <a:rPr lang="tr-TR" sz="2400" dirty="0" smtClean="0">
                <a:latin typeface="Arial" charset="0"/>
              </a:rPr>
              <a:t> yağ asitleri daha düşük erime noktasına </a:t>
            </a:r>
            <a:r>
              <a:rPr lang="tr-TR" sz="2400" dirty="0" err="1" smtClean="0">
                <a:latin typeface="Arial" charset="0"/>
              </a:rPr>
              <a:t>sahipir</a:t>
            </a:r>
            <a:r>
              <a:rPr lang="tr-TR" sz="2400" dirty="0" smtClean="0">
                <a:latin typeface="Arial" charset="0"/>
              </a:rPr>
              <a:t>. 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Tria</a:t>
            </a:r>
            <a:r>
              <a:rPr lang="tr-TR" dirty="0" err="1" smtClean="0">
                <a:solidFill>
                  <a:srgbClr val="2FB0DC"/>
                </a:solidFill>
              </a:rPr>
              <a:t>çi</a:t>
            </a:r>
            <a:r>
              <a:rPr lang="en-US" dirty="0" err="1" smtClean="0">
                <a:solidFill>
                  <a:srgbClr val="2FB0DC"/>
                </a:solidFill>
              </a:rPr>
              <a:t>lgl</a:t>
            </a:r>
            <a:r>
              <a:rPr lang="tr-TR" dirty="0" smtClean="0">
                <a:solidFill>
                  <a:srgbClr val="2FB0DC"/>
                </a:solidFill>
              </a:rPr>
              <a:t>is</a:t>
            </a:r>
            <a:r>
              <a:rPr lang="en-US" dirty="0" err="1" smtClean="0">
                <a:solidFill>
                  <a:srgbClr val="2FB0DC"/>
                </a:solidFill>
              </a:rPr>
              <a:t>erol</a:t>
            </a:r>
            <a:r>
              <a:rPr lang="tr-TR" dirty="0" err="1" smtClean="0">
                <a:solidFill>
                  <a:srgbClr val="2FB0DC"/>
                </a:solidFill>
              </a:rPr>
              <a:t>ler</a:t>
            </a:r>
            <a:r>
              <a:rPr lang="en-US" dirty="0" smtClean="0">
                <a:solidFill>
                  <a:srgbClr val="2FB0DC"/>
                </a:solidFill>
              </a:rPr>
              <a:t> (</a:t>
            </a:r>
            <a:r>
              <a:rPr lang="tr-TR" dirty="0" smtClean="0">
                <a:solidFill>
                  <a:srgbClr val="2FB0DC"/>
                </a:solidFill>
              </a:rPr>
              <a:t>TAG-</a:t>
            </a:r>
            <a:r>
              <a:rPr lang="tr-TR" dirty="0" err="1" smtClean="0">
                <a:solidFill>
                  <a:srgbClr val="2FB0DC"/>
                </a:solidFill>
              </a:rPr>
              <a:t>gliserolün</a:t>
            </a:r>
            <a:r>
              <a:rPr lang="tr-TR" dirty="0" smtClean="0">
                <a:solidFill>
                  <a:srgbClr val="2FB0DC"/>
                </a:solidFill>
              </a:rPr>
              <a:t> yağ asidi esterleri</a:t>
            </a:r>
            <a:r>
              <a:rPr lang="en-US" dirty="0" smtClean="0">
                <a:solidFill>
                  <a:srgbClr val="2FB0DC"/>
                </a:solidFill>
              </a:rPr>
              <a:t>)</a:t>
            </a:r>
          </a:p>
        </p:txBody>
      </p:sp>
      <p:sp>
        <p:nvSpPr>
          <p:cNvPr id="593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752600"/>
            <a:ext cx="83820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Biyolojik sistemlerdeki yağ asitleri genellikle </a:t>
            </a:r>
            <a:r>
              <a:rPr lang="tr-TR" sz="2400" dirty="0" err="1" smtClean="0">
                <a:latin typeface="Arial" charset="0"/>
              </a:rPr>
              <a:t>triaçilgliserol</a:t>
            </a:r>
            <a:r>
              <a:rPr lang="tr-TR" sz="2400" dirty="0" smtClean="0">
                <a:latin typeface="Arial" charset="0"/>
              </a:rPr>
              <a:t> formunda bulunurlar. </a:t>
            </a: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En basit lipitlerdir.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TAG: birincil depo lipitleridir </a:t>
            </a:r>
            <a:r>
              <a:rPr lang="en-US" sz="2400" dirty="0" smtClean="0">
                <a:latin typeface="Arial" charset="0"/>
              </a:rPr>
              <a:t>(body fat)  </a:t>
            </a: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Yağ asitlerine göre suda daha az çözünürler: polar </a:t>
            </a:r>
            <a:r>
              <a:rPr lang="tr-TR" sz="2400" dirty="0" err="1" smtClean="0">
                <a:latin typeface="Arial" charset="0"/>
              </a:rPr>
              <a:t>karboksilat</a:t>
            </a:r>
            <a:r>
              <a:rPr lang="tr-TR" sz="2400" dirty="0" smtClean="0">
                <a:latin typeface="Arial" charset="0"/>
              </a:rPr>
              <a:t> grupları kalmamıştır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Sudan daha az yoğunluğa sahiptir: yağlar yüzer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304800" y="1524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Yağlar: verimli bir şekilde enerji depolanmasını sağlar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676400"/>
            <a:ext cx="86106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400" dirty="0" err="1" smtClean="0">
                <a:latin typeface="Arial" charset="0"/>
              </a:rPr>
              <a:t>Polisakkaritlere</a:t>
            </a:r>
            <a:r>
              <a:rPr lang="tr-TR" sz="2400" dirty="0" smtClean="0">
                <a:latin typeface="Arial" charset="0"/>
              </a:rPr>
              <a:t> göre avantajları:</a:t>
            </a:r>
            <a:endParaRPr lang="en-US" sz="2400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Yağ asitleri </a:t>
            </a:r>
            <a:r>
              <a:rPr lang="tr-TR" sz="2400" dirty="0" err="1" smtClean="0">
                <a:solidFill>
                  <a:srgbClr val="0E20FF"/>
                </a:solidFill>
                <a:latin typeface="Arial" charset="0"/>
              </a:rPr>
              <a:t>carbon</a:t>
            </a: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 başına daha fazla enerji taşırlar (çünkü daha indirgenmiş durumdadırlar, </a:t>
            </a:r>
            <a:r>
              <a:rPr lang="tr-TR" sz="2400" dirty="0" err="1" smtClean="0">
                <a:solidFill>
                  <a:srgbClr val="0E20FF"/>
                </a:solidFill>
                <a:latin typeface="Arial" charset="0"/>
              </a:rPr>
              <a:t>oksidasyonları</a:t>
            </a: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 daha fazla enerji açığa çıkartır)</a:t>
            </a:r>
            <a:endParaRPr lang="en-US" sz="2400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Yağ asitleri daha az su taşırlar (çünkü polar değildirler, </a:t>
            </a:r>
            <a:r>
              <a:rPr lang="tr-TR" sz="2400" dirty="0" err="1" smtClean="0">
                <a:solidFill>
                  <a:srgbClr val="0E20FF"/>
                </a:solidFill>
                <a:latin typeface="Arial" charset="0"/>
              </a:rPr>
              <a:t>hidratlanmamışlardır</a:t>
            </a:r>
            <a:r>
              <a:rPr lang="tr-TR" sz="2400" dirty="0" smtClean="0">
                <a:solidFill>
                  <a:srgbClr val="0E20FF"/>
                </a:solidFill>
                <a:latin typeface="Arial" charset="0"/>
              </a:rPr>
              <a:t>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Glikoz ve glikojen kısa dönemde enerji sağlar (acil kaynak)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Yağlar uzun dönemde enerji sağlar-aylar (daha fazla depolama, daha düşük hızda salım)</a:t>
            </a:r>
            <a:endParaRPr lang="en-US" sz="2400" dirty="0" smtClean="0">
              <a:latin typeface="Arial" charset="0"/>
            </a:endParaRPr>
          </a:p>
          <a:p>
            <a:pPr lvl="1" eaLnBrk="1" hangingPunct="1"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/>
            <a:endParaRPr lang="en-US" sz="2400" dirty="0" smtClean="0"/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Trans </a:t>
            </a:r>
            <a:r>
              <a:rPr lang="tr-TR" dirty="0" smtClean="0">
                <a:solidFill>
                  <a:srgbClr val="2FB0DC"/>
                </a:solidFill>
              </a:rPr>
              <a:t>Yağ Asitleri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8610600" cy="49530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Lipitçe zengin yiyecekler uzun </a:t>
            </a:r>
            <a:r>
              <a:rPr lang="tr-TR" sz="2800" dirty="0" err="1" smtClean="0">
                <a:latin typeface="Arial" charset="0"/>
              </a:rPr>
              <a:t>züre</a:t>
            </a:r>
            <a:r>
              <a:rPr lang="tr-TR" sz="2800" dirty="0" smtClean="0">
                <a:latin typeface="Arial" charset="0"/>
              </a:rPr>
              <a:t> hava oksijenine maruz kaldığında bozulur</a:t>
            </a:r>
          </a:p>
          <a:p>
            <a:pPr lvl="1" eaLnBrk="1" hangingPunct="1"/>
            <a:r>
              <a:rPr lang="tr-TR" sz="2400" dirty="0" smtClean="0">
                <a:latin typeface="Arial" charset="0"/>
              </a:rPr>
              <a:t>Pişirmede kullanılan bitkisel yağların raf ömrünü uzatmak ve kızartmalarda kullanılan yağların yüksek sıcaklıklarda kararlılığını arttırmak </a:t>
            </a:r>
            <a:r>
              <a:rPr lang="tr-TR" sz="2400" dirty="0" err="1" smtClean="0">
                <a:latin typeface="Arial" charset="0"/>
              </a:rPr>
              <a:t>iin</a:t>
            </a:r>
            <a:r>
              <a:rPr lang="tr-TR" sz="2400" dirty="0" smtClean="0">
                <a:latin typeface="Arial" charset="0"/>
              </a:rPr>
              <a:t> yağlar hidrojenlenir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Doyamamış yağ asitlerinin kısmi hidrojenlenmesiyle trans yağ asitleri meydana gelir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Trans çift bağı yağ asidinin daha farklı </a:t>
            </a:r>
            <a:r>
              <a:rPr lang="tr-TR" sz="2800" dirty="0" err="1" smtClean="0">
                <a:latin typeface="Arial" charset="0"/>
              </a:rPr>
              <a:t>konformasyon</a:t>
            </a:r>
            <a:r>
              <a:rPr lang="tr-TR" sz="2800" dirty="0" smtClean="0">
                <a:latin typeface="Arial" charset="0"/>
              </a:rPr>
              <a:t> almalarını sağlar.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</a:rPr>
              <a:t>Trans </a:t>
            </a:r>
            <a:r>
              <a:rPr lang="tr-TR" sz="2800" dirty="0" smtClean="0">
                <a:latin typeface="Arial" charset="0"/>
              </a:rPr>
              <a:t>yağ asitleri daha düzenli istife olurlar ve daha yüksek erime noktasına sahiptirler </a:t>
            </a:r>
            <a:r>
              <a:rPr lang="tr-TR" sz="2800" dirty="0" err="1" smtClean="0">
                <a:latin typeface="Arial" charset="0"/>
              </a:rPr>
              <a:t>cis</a:t>
            </a:r>
            <a:r>
              <a:rPr lang="tr-TR" sz="2800" dirty="0" smtClean="0">
                <a:latin typeface="Arial" charset="0"/>
              </a:rPr>
              <a:t> forma göre</a:t>
            </a:r>
            <a:endParaRPr lang="en-US" sz="2800" dirty="0" smtClean="0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785</Words>
  <Application>Microsoft Office PowerPoint</Application>
  <PresentationFormat>Ekran Gösterisi (4:3)</PresentationFormat>
  <Paragraphs>105</Paragraphs>
  <Slides>13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Blank Presentation</vt:lpstr>
      <vt:lpstr>Slayt 1</vt:lpstr>
      <vt:lpstr>Lipitler: Yapısal olarak çok farklılık gösterirler</vt:lpstr>
      <vt:lpstr>Yağ Asitleri: canlı organizmalardaki depo lipitleri</vt:lpstr>
      <vt:lpstr>Çözünürlük ve Erime Noktası – Doymuş Yağ Asitleri</vt:lpstr>
      <vt:lpstr>Yağ Asidi Konformasyonu</vt:lpstr>
      <vt:lpstr>Erime Noktası ve Çözünürlük</vt:lpstr>
      <vt:lpstr>Triaçilgliseroller (TAG-gliserolün yağ asidi esterleri)</vt:lpstr>
      <vt:lpstr>Yağlar: verimli bir şekilde enerji depolanmasını sağlar</vt:lpstr>
      <vt:lpstr>Trans Yağ Asitleri</vt:lpstr>
      <vt:lpstr>Yiyeceklerdeki Trans Yağ Asitleri</vt:lpstr>
      <vt:lpstr>Mumlar</vt:lpstr>
      <vt:lpstr>Lipitlerin Biyolojik Sistemlerdeki Görevleri ???</vt:lpstr>
      <vt:lpstr>Daha fazlası……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Lipids</dc:title>
  <dc:subject>Biochemistry</dc:subject>
  <dc:creator>Dr. Kalju Kahn</dc:creator>
  <dc:description>Original content, 2008</dc:description>
  <cp:lastModifiedBy>ASUSPC</cp:lastModifiedBy>
  <cp:revision>189</cp:revision>
  <cp:lastPrinted>2003-04-24T14:48:58Z</cp:lastPrinted>
  <dcterms:created xsi:type="dcterms:W3CDTF">2008-08-27T14:03:19Z</dcterms:created>
  <dcterms:modified xsi:type="dcterms:W3CDTF">2018-02-12T14:02:34Z</dcterms:modified>
</cp:coreProperties>
</file>