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15" r:id="rId2"/>
    <p:sldId id="316" r:id="rId3"/>
    <p:sldId id="317" r:id="rId4"/>
    <p:sldId id="318" r:id="rId5"/>
    <p:sldId id="321" r:id="rId6"/>
    <p:sldId id="322" r:id="rId7"/>
    <p:sldId id="323" r:id="rId8"/>
    <p:sldId id="32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30"/>
  </p:normalViewPr>
  <p:slideViewPr>
    <p:cSldViewPr snapToGrid="0" snapToObjects="1">
      <p:cViewPr varScale="1">
        <p:scale>
          <a:sx n="92" d="100"/>
          <a:sy n="92" d="100"/>
        </p:scale>
        <p:origin x="107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DDF53C1-F6F4-AD44-8799-7D93DD038DD3}"/>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6F382FF-EFDB-D246-9E05-B954EBA4AA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99F1CE26-E5C5-2B44-B6EE-5B3B55FE91E0}"/>
              </a:ext>
            </a:extLst>
          </p:cNvPr>
          <p:cNvSpPr>
            <a:spLocks noGrp="1"/>
          </p:cNvSpPr>
          <p:nvPr>
            <p:ph type="dt" sz="half" idx="10"/>
          </p:nvPr>
        </p:nvSpPr>
        <p:spPr/>
        <p:txBody>
          <a:bodyPr/>
          <a:lstStyle/>
          <a:p>
            <a:fld id="{D1BD27C8-AF6F-6A4B-B7B7-F21D1E7B88E1}" type="datetimeFigureOut">
              <a:rPr lang="tr-TR" smtClean="0"/>
              <a:t>31.01.2020</a:t>
            </a:fld>
            <a:endParaRPr lang="tr-TR"/>
          </a:p>
        </p:txBody>
      </p:sp>
      <p:sp>
        <p:nvSpPr>
          <p:cNvPr id="5" name="Alt Bilgi Yer Tutucusu 4">
            <a:extLst>
              <a:ext uri="{FF2B5EF4-FFF2-40B4-BE49-F238E27FC236}">
                <a16:creationId xmlns:a16="http://schemas.microsoft.com/office/drawing/2014/main" id="{FE90DDC4-8DA4-3C46-ACA7-3398952AD90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09280D6-B4F6-6B44-8464-71D1C009D343}"/>
              </a:ext>
            </a:extLst>
          </p:cNvPr>
          <p:cNvSpPr>
            <a:spLocks noGrp="1"/>
          </p:cNvSpPr>
          <p:nvPr>
            <p:ph type="sldNum" sz="quarter" idx="12"/>
          </p:nvPr>
        </p:nvSpPr>
        <p:spPr/>
        <p:txBody>
          <a:bodyPr/>
          <a:lstStyle/>
          <a:p>
            <a:fld id="{B68DA1D8-5426-214D-B8AA-F636E1ACA96E}" type="slidenum">
              <a:rPr lang="tr-TR" smtClean="0"/>
              <a:t>‹#›</a:t>
            </a:fld>
            <a:endParaRPr lang="tr-TR"/>
          </a:p>
        </p:txBody>
      </p:sp>
    </p:spTree>
    <p:extLst>
      <p:ext uri="{BB962C8B-B14F-4D97-AF65-F5344CB8AC3E}">
        <p14:creationId xmlns:p14="http://schemas.microsoft.com/office/powerpoint/2010/main" val="3955686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501DCE-7EA4-B24E-B22D-A1CBE242D307}"/>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C45EC9AF-7F72-2646-92C7-22775C947152}"/>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8F8C6D3-0A1E-8D4F-A79B-6167DB5624D7}"/>
              </a:ext>
            </a:extLst>
          </p:cNvPr>
          <p:cNvSpPr>
            <a:spLocks noGrp="1"/>
          </p:cNvSpPr>
          <p:nvPr>
            <p:ph type="dt" sz="half" idx="10"/>
          </p:nvPr>
        </p:nvSpPr>
        <p:spPr/>
        <p:txBody>
          <a:bodyPr/>
          <a:lstStyle/>
          <a:p>
            <a:fld id="{D1BD27C8-AF6F-6A4B-B7B7-F21D1E7B88E1}" type="datetimeFigureOut">
              <a:rPr lang="tr-TR" smtClean="0"/>
              <a:t>31.01.2020</a:t>
            </a:fld>
            <a:endParaRPr lang="tr-TR"/>
          </a:p>
        </p:txBody>
      </p:sp>
      <p:sp>
        <p:nvSpPr>
          <p:cNvPr id="5" name="Alt Bilgi Yer Tutucusu 4">
            <a:extLst>
              <a:ext uri="{FF2B5EF4-FFF2-40B4-BE49-F238E27FC236}">
                <a16:creationId xmlns:a16="http://schemas.microsoft.com/office/drawing/2014/main" id="{9F1932A4-95B2-0746-BFEF-6364CDE3F6F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A5B9F1D-44DD-5949-98D9-D04CF82F924E}"/>
              </a:ext>
            </a:extLst>
          </p:cNvPr>
          <p:cNvSpPr>
            <a:spLocks noGrp="1"/>
          </p:cNvSpPr>
          <p:nvPr>
            <p:ph type="sldNum" sz="quarter" idx="12"/>
          </p:nvPr>
        </p:nvSpPr>
        <p:spPr/>
        <p:txBody>
          <a:bodyPr/>
          <a:lstStyle/>
          <a:p>
            <a:fld id="{B68DA1D8-5426-214D-B8AA-F636E1ACA96E}" type="slidenum">
              <a:rPr lang="tr-TR" smtClean="0"/>
              <a:t>‹#›</a:t>
            </a:fld>
            <a:endParaRPr lang="tr-TR"/>
          </a:p>
        </p:txBody>
      </p:sp>
    </p:spTree>
    <p:extLst>
      <p:ext uri="{BB962C8B-B14F-4D97-AF65-F5344CB8AC3E}">
        <p14:creationId xmlns:p14="http://schemas.microsoft.com/office/powerpoint/2010/main" val="192571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157765B0-F95A-774B-81C0-B8023AA5F12E}"/>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7284F2F5-D602-5842-A400-A6A8956E11D0}"/>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C03388B-516C-5541-A826-4276B9E3631E}"/>
              </a:ext>
            </a:extLst>
          </p:cNvPr>
          <p:cNvSpPr>
            <a:spLocks noGrp="1"/>
          </p:cNvSpPr>
          <p:nvPr>
            <p:ph type="dt" sz="half" idx="10"/>
          </p:nvPr>
        </p:nvSpPr>
        <p:spPr/>
        <p:txBody>
          <a:bodyPr/>
          <a:lstStyle/>
          <a:p>
            <a:fld id="{D1BD27C8-AF6F-6A4B-B7B7-F21D1E7B88E1}" type="datetimeFigureOut">
              <a:rPr lang="tr-TR" smtClean="0"/>
              <a:t>31.01.2020</a:t>
            </a:fld>
            <a:endParaRPr lang="tr-TR"/>
          </a:p>
        </p:txBody>
      </p:sp>
      <p:sp>
        <p:nvSpPr>
          <p:cNvPr id="5" name="Alt Bilgi Yer Tutucusu 4">
            <a:extLst>
              <a:ext uri="{FF2B5EF4-FFF2-40B4-BE49-F238E27FC236}">
                <a16:creationId xmlns:a16="http://schemas.microsoft.com/office/drawing/2014/main" id="{04146714-6223-B943-9A2E-AFCCB4DB7F6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5994C71-90E1-3F43-8D2B-435B85A0A20A}"/>
              </a:ext>
            </a:extLst>
          </p:cNvPr>
          <p:cNvSpPr>
            <a:spLocks noGrp="1"/>
          </p:cNvSpPr>
          <p:nvPr>
            <p:ph type="sldNum" sz="quarter" idx="12"/>
          </p:nvPr>
        </p:nvSpPr>
        <p:spPr/>
        <p:txBody>
          <a:bodyPr/>
          <a:lstStyle/>
          <a:p>
            <a:fld id="{B68DA1D8-5426-214D-B8AA-F636E1ACA96E}" type="slidenum">
              <a:rPr lang="tr-TR" smtClean="0"/>
              <a:t>‹#›</a:t>
            </a:fld>
            <a:endParaRPr lang="tr-TR"/>
          </a:p>
        </p:txBody>
      </p:sp>
    </p:spTree>
    <p:extLst>
      <p:ext uri="{BB962C8B-B14F-4D97-AF65-F5344CB8AC3E}">
        <p14:creationId xmlns:p14="http://schemas.microsoft.com/office/powerpoint/2010/main" val="170448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31C00F8-711D-E64E-ADF6-43551E08764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26F5BB6-729B-5441-A8CE-9A18060DF8AC}"/>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3452AA4-CF95-EC4A-A3F2-1816B954F8A5}"/>
              </a:ext>
            </a:extLst>
          </p:cNvPr>
          <p:cNvSpPr>
            <a:spLocks noGrp="1"/>
          </p:cNvSpPr>
          <p:nvPr>
            <p:ph type="dt" sz="half" idx="10"/>
          </p:nvPr>
        </p:nvSpPr>
        <p:spPr/>
        <p:txBody>
          <a:bodyPr/>
          <a:lstStyle/>
          <a:p>
            <a:fld id="{D1BD27C8-AF6F-6A4B-B7B7-F21D1E7B88E1}" type="datetimeFigureOut">
              <a:rPr lang="tr-TR" smtClean="0"/>
              <a:t>31.01.2020</a:t>
            </a:fld>
            <a:endParaRPr lang="tr-TR"/>
          </a:p>
        </p:txBody>
      </p:sp>
      <p:sp>
        <p:nvSpPr>
          <p:cNvPr id="5" name="Alt Bilgi Yer Tutucusu 4">
            <a:extLst>
              <a:ext uri="{FF2B5EF4-FFF2-40B4-BE49-F238E27FC236}">
                <a16:creationId xmlns:a16="http://schemas.microsoft.com/office/drawing/2014/main" id="{570C28AF-C1A3-9740-AD39-FAB49011627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3BB8DAF-E08F-7E43-B312-CEE29EDAFD86}"/>
              </a:ext>
            </a:extLst>
          </p:cNvPr>
          <p:cNvSpPr>
            <a:spLocks noGrp="1"/>
          </p:cNvSpPr>
          <p:nvPr>
            <p:ph type="sldNum" sz="quarter" idx="12"/>
          </p:nvPr>
        </p:nvSpPr>
        <p:spPr/>
        <p:txBody>
          <a:bodyPr/>
          <a:lstStyle/>
          <a:p>
            <a:fld id="{B68DA1D8-5426-214D-B8AA-F636E1ACA96E}" type="slidenum">
              <a:rPr lang="tr-TR" smtClean="0"/>
              <a:t>‹#›</a:t>
            </a:fld>
            <a:endParaRPr lang="tr-TR"/>
          </a:p>
        </p:txBody>
      </p:sp>
    </p:spTree>
    <p:extLst>
      <p:ext uri="{BB962C8B-B14F-4D97-AF65-F5344CB8AC3E}">
        <p14:creationId xmlns:p14="http://schemas.microsoft.com/office/powerpoint/2010/main" val="3016619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B2BD95-2B88-C341-933E-70735C75D5C2}"/>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548618A7-5368-1B47-B4C9-97336D189D5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1E2E60E2-4EDF-454C-8D6D-B4574488C198}"/>
              </a:ext>
            </a:extLst>
          </p:cNvPr>
          <p:cNvSpPr>
            <a:spLocks noGrp="1"/>
          </p:cNvSpPr>
          <p:nvPr>
            <p:ph type="dt" sz="half" idx="10"/>
          </p:nvPr>
        </p:nvSpPr>
        <p:spPr/>
        <p:txBody>
          <a:bodyPr/>
          <a:lstStyle/>
          <a:p>
            <a:fld id="{D1BD27C8-AF6F-6A4B-B7B7-F21D1E7B88E1}" type="datetimeFigureOut">
              <a:rPr lang="tr-TR" smtClean="0"/>
              <a:t>31.01.2020</a:t>
            </a:fld>
            <a:endParaRPr lang="tr-TR"/>
          </a:p>
        </p:txBody>
      </p:sp>
      <p:sp>
        <p:nvSpPr>
          <p:cNvPr id="5" name="Alt Bilgi Yer Tutucusu 4">
            <a:extLst>
              <a:ext uri="{FF2B5EF4-FFF2-40B4-BE49-F238E27FC236}">
                <a16:creationId xmlns:a16="http://schemas.microsoft.com/office/drawing/2014/main" id="{E50A3EC9-055A-5B43-8398-01B2D8A7D2A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6395EE8-1AD2-6048-88C3-5A02EBA76F36}"/>
              </a:ext>
            </a:extLst>
          </p:cNvPr>
          <p:cNvSpPr>
            <a:spLocks noGrp="1"/>
          </p:cNvSpPr>
          <p:nvPr>
            <p:ph type="sldNum" sz="quarter" idx="12"/>
          </p:nvPr>
        </p:nvSpPr>
        <p:spPr/>
        <p:txBody>
          <a:bodyPr/>
          <a:lstStyle/>
          <a:p>
            <a:fld id="{B68DA1D8-5426-214D-B8AA-F636E1ACA96E}" type="slidenum">
              <a:rPr lang="tr-TR" smtClean="0"/>
              <a:t>‹#›</a:t>
            </a:fld>
            <a:endParaRPr lang="tr-TR"/>
          </a:p>
        </p:txBody>
      </p:sp>
    </p:spTree>
    <p:extLst>
      <p:ext uri="{BB962C8B-B14F-4D97-AF65-F5344CB8AC3E}">
        <p14:creationId xmlns:p14="http://schemas.microsoft.com/office/powerpoint/2010/main" val="3591888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558963-652C-5446-B499-E547745E49D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0F4D3BA-F1C4-C54B-B838-CAF6FCD855F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DF2FF6A5-0253-C94E-A2E5-99FA6BD3C676}"/>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36CB7B49-8394-E04E-A683-6F9811B3F04E}"/>
              </a:ext>
            </a:extLst>
          </p:cNvPr>
          <p:cNvSpPr>
            <a:spLocks noGrp="1"/>
          </p:cNvSpPr>
          <p:nvPr>
            <p:ph type="dt" sz="half" idx="10"/>
          </p:nvPr>
        </p:nvSpPr>
        <p:spPr/>
        <p:txBody>
          <a:bodyPr/>
          <a:lstStyle/>
          <a:p>
            <a:fld id="{D1BD27C8-AF6F-6A4B-B7B7-F21D1E7B88E1}" type="datetimeFigureOut">
              <a:rPr lang="tr-TR" smtClean="0"/>
              <a:t>31.01.2020</a:t>
            </a:fld>
            <a:endParaRPr lang="tr-TR"/>
          </a:p>
        </p:txBody>
      </p:sp>
      <p:sp>
        <p:nvSpPr>
          <p:cNvPr id="6" name="Alt Bilgi Yer Tutucusu 5">
            <a:extLst>
              <a:ext uri="{FF2B5EF4-FFF2-40B4-BE49-F238E27FC236}">
                <a16:creationId xmlns:a16="http://schemas.microsoft.com/office/drawing/2014/main" id="{C211866D-82BD-5049-86CE-37B0FACD7DB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1458981-D225-504A-AA3C-EB7944306FE8}"/>
              </a:ext>
            </a:extLst>
          </p:cNvPr>
          <p:cNvSpPr>
            <a:spLocks noGrp="1"/>
          </p:cNvSpPr>
          <p:nvPr>
            <p:ph type="sldNum" sz="quarter" idx="12"/>
          </p:nvPr>
        </p:nvSpPr>
        <p:spPr/>
        <p:txBody>
          <a:bodyPr/>
          <a:lstStyle/>
          <a:p>
            <a:fld id="{B68DA1D8-5426-214D-B8AA-F636E1ACA96E}" type="slidenum">
              <a:rPr lang="tr-TR" smtClean="0"/>
              <a:t>‹#›</a:t>
            </a:fld>
            <a:endParaRPr lang="tr-TR"/>
          </a:p>
        </p:txBody>
      </p:sp>
    </p:spTree>
    <p:extLst>
      <p:ext uri="{BB962C8B-B14F-4D97-AF65-F5344CB8AC3E}">
        <p14:creationId xmlns:p14="http://schemas.microsoft.com/office/powerpoint/2010/main" val="801950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61F17DD-1FB4-D64E-A6E7-FF71071526F1}"/>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D5F7098-6652-774A-8236-FFBD2E9CAE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F2B66FC-9B45-1444-B7F4-927652955D9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50ECC316-90A9-E84E-93B1-BEEA808CB1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23B1043-E63C-C848-8306-4AD5EB9CC0E3}"/>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5F863B79-F058-D840-A117-BC9CEAEE633A}"/>
              </a:ext>
            </a:extLst>
          </p:cNvPr>
          <p:cNvSpPr>
            <a:spLocks noGrp="1"/>
          </p:cNvSpPr>
          <p:nvPr>
            <p:ph type="dt" sz="half" idx="10"/>
          </p:nvPr>
        </p:nvSpPr>
        <p:spPr/>
        <p:txBody>
          <a:bodyPr/>
          <a:lstStyle/>
          <a:p>
            <a:fld id="{D1BD27C8-AF6F-6A4B-B7B7-F21D1E7B88E1}" type="datetimeFigureOut">
              <a:rPr lang="tr-TR" smtClean="0"/>
              <a:t>31.01.2020</a:t>
            </a:fld>
            <a:endParaRPr lang="tr-TR"/>
          </a:p>
        </p:txBody>
      </p:sp>
      <p:sp>
        <p:nvSpPr>
          <p:cNvPr id="8" name="Alt Bilgi Yer Tutucusu 7">
            <a:extLst>
              <a:ext uri="{FF2B5EF4-FFF2-40B4-BE49-F238E27FC236}">
                <a16:creationId xmlns:a16="http://schemas.microsoft.com/office/drawing/2014/main" id="{0C368ADB-50C7-5247-8E4C-AC2E576A1861}"/>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9825C16-DD1D-FE48-AEB6-66AC9C35F850}"/>
              </a:ext>
            </a:extLst>
          </p:cNvPr>
          <p:cNvSpPr>
            <a:spLocks noGrp="1"/>
          </p:cNvSpPr>
          <p:nvPr>
            <p:ph type="sldNum" sz="quarter" idx="12"/>
          </p:nvPr>
        </p:nvSpPr>
        <p:spPr/>
        <p:txBody>
          <a:bodyPr/>
          <a:lstStyle/>
          <a:p>
            <a:fld id="{B68DA1D8-5426-214D-B8AA-F636E1ACA96E}" type="slidenum">
              <a:rPr lang="tr-TR" smtClean="0"/>
              <a:t>‹#›</a:t>
            </a:fld>
            <a:endParaRPr lang="tr-TR"/>
          </a:p>
        </p:txBody>
      </p:sp>
    </p:spTree>
    <p:extLst>
      <p:ext uri="{BB962C8B-B14F-4D97-AF65-F5344CB8AC3E}">
        <p14:creationId xmlns:p14="http://schemas.microsoft.com/office/powerpoint/2010/main" val="2701539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A6AD279-18C0-BF4E-B304-A05CA0998746}"/>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F4AB9481-38C3-9B42-A853-885C0602604A}"/>
              </a:ext>
            </a:extLst>
          </p:cNvPr>
          <p:cNvSpPr>
            <a:spLocks noGrp="1"/>
          </p:cNvSpPr>
          <p:nvPr>
            <p:ph type="dt" sz="half" idx="10"/>
          </p:nvPr>
        </p:nvSpPr>
        <p:spPr/>
        <p:txBody>
          <a:bodyPr/>
          <a:lstStyle/>
          <a:p>
            <a:fld id="{D1BD27C8-AF6F-6A4B-B7B7-F21D1E7B88E1}" type="datetimeFigureOut">
              <a:rPr lang="tr-TR" smtClean="0"/>
              <a:t>31.01.2020</a:t>
            </a:fld>
            <a:endParaRPr lang="tr-TR"/>
          </a:p>
        </p:txBody>
      </p:sp>
      <p:sp>
        <p:nvSpPr>
          <p:cNvPr id="4" name="Alt Bilgi Yer Tutucusu 3">
            <a:extLst>
              <a:ext uri="{FF2B5EF4-FFF2-40B4-BE49-F238E27FC236}">
                <a16:creationId xmlns:a16="http://schemas.microsoft.com/office/drawing/2014/main" id="{4D354CDB-C049-4349-A9F5-929A39FBFB15}"/>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E4E57A5D-EBCB-A44C-8F18-E40513A8DDCA}"/>
              </a:ext>
            </a:extLst>
          </p:cNvPr>
          <p:cNvSpPr>
            <a:spLocks noGrp="1"/>
          </p:cNvSpPr>
          <p:nvPr>
            <p:ph type="sldNum" sz="quarter" idx="12"/>
          </p:nvPr>
        </p:nvSpPr>
        <p:spPr/>
        <p:txBody>
          <a:bodyPr/>
          <a:lstStyle/>
          <a:p>
            <a:fld id="{B68DA1D8-5426-214D-B8AA-F636E1ACA96E}" type="slidenum">
              <a:rPr lang="tr-TR" smtClean="0"/>
              <a:t>‹#›</a:t>
            </a:fld>
            <a:endParaRPr lang="tr-TR"/>
          </a:p>
        </p:txBody>
      </p:sp>
    </p:spTree>
    <p:extLst>
      <p:ext uri="{BB962C8B-B14F-4D97-AF65-F5344CB8AC3E}">
        <p14:creationId xmlns:p14="http://schemas.microsoft.com/office/powerpoint/2010/main" val="3807502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EB6292E-8CC8-D342-AC4B-E60F76AF0ACD}"/>
              </a:ext>
            </a:extLst>
          </p:cNvPr>
          <p:cNvSpPr>
            <a:spLocks noGrp="1"/>
          </p:cNvSpPr>
          <p:nvPr>
            <p:ph type="dt" sz="half" idx="10"/>
          </p:nvPr>
        </p:nvSpPr>
        <p:spPr/>
        <p:txBody>
          <a:bodyPr/>
          <a:lstStyle/>
          <a:p>
            <a:fld id="{D1BD27C8-AF6F-6A4B-B7B7-F21D1E7B88E1}" type="datetimeFigureOut">
              <a:rPr lang="tr-TR" smtClean="0"/>
              <a:t>31.01.2020</a:t>
            </a:fld>
            <a:endParaRPr lang="tr-TR"/>
          </a:p>
        </p:txBody>
      </p:sp>
      <p:sp>
        <p:nvSpPr>
          <p:cNvPr id="3" name="Alt Bilgi Yer Tutucusu 2">
            <a:extLst>
              <a:ext uri="{FF2B5EF4-FFF2-40B4-BE49-F238E27FC236}">
                <a16:creationId xmlns:a16="http://schemas.microsoft.com/office/drawing/2014/main" id="{0F1FF97F-0B3C-474B-BD11-FFB5658AFD2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9FF6B1B6-3988-C344-892F-F03090BD96D2}"/>
              </a:ext>
            </a:extLst>
          </p:cNvPr>
          <p:cNvSpPr>
            <a:spLocks noGrp="1"/>
          </p:cNvSpPr>
          <p:nvPr>
            <p:ph type="sldNum" sz="quarter" idx="12"/>
          </p:nvPr>
        </p:nvSpPr>
        <p:spPr/>
        <p:txBody>
          <a:bodyPr/>
          <a:lstStyle/>
          <a:p>
            <a:fld id="{B68DA1D8-5426-214D-B8AA-F636E1ACA96E}" type="slidenum">
              <a:rPr lang="tr-TR" smtClean="0"/>
              <a:t>‹#›</a:t>
            </a:fld>
            <a:endParaRPr lang="tr-TR"/>
          </a:p>
        </p:txBody>
      </p:sp>
    </p:spTree>
    <p:extLst>
      <p:ext uri="{BB962C8B-B14F-4D97-AF65-F5344CB8AC3E}">
        <p14:creationId xmlns:p14="http://schemas.microsoft.com/office/powerpoint/2010/main" val="2967019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907DE41-003C-FF47-B76E-AA44D0BE4F2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2A7C864-D023-E242-A345-11C69527BD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54C8A93-05EE-C641-817B-70C158C6D6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13B73C9-B397-2B43-B74A-19B26F7004E7}"/>
              </a:ext>
            </a:extLst>
          </p:cNvPr>
          <p:cNvSpPr>
            <a:spLocks noGrp="1"/>
          </p:cNvSpPr>
          <p:nvPr>
            <p:ph type="dt" sz="half" idx="10"/>
          </p:nvPr>
        </p:nvSpPr>
        <p:spPr/>
        <p:txBody>
          <a:bodyPr/>
          <a:lstStyle/>
          <a:p>
            <a:fld id="{D1BD27C8-AF6F-6A4B-B7B7-F21D1E7B88E1}" type="datetimeFigureOut">
              <a:rPr lang="tr-TR" smtClean="0"/>
              <a:t>31.01.2020</a:t>
            </a:fld>
            <a:endParaRPr lang="tr-TR"/>
          </a:p>
        </p:txBody>
      </p:sp>
      <p:sp>
        <p:nvSpPr>
          <p:cNvPr id="6" name="Alt Bilgi Yer Tutucusu 5">
            <a:extLst>
              <a:ext uri="{FF2B5EF4-FFF2-40B4-BE49-F238E27FC236}">
                <a16:creationId xmlns:a16="http://schemas.microsoft.com/office/drawing/2014/main" id="{650CAEF3-3513-E248-BCF4-201F422ABA6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2A7CFEE-5488-5242-95E8-722F8810E859}"/>
              </a:ext>
            </a:extLst>
          </p:cNvPr>
          <p:cNvSpPr>
            <a:spLocks noGrp="1"/>
          </p:cNvSpPr>
          <p:nvPr>
            <p:ph type="sldNum" sz="quarter" idx="12"/>
          </p:nvPr>
        </p:nvSpPr>
        <p:spPr/>
        <p:txBody>
          <a:bodyPr/>
          <a:lstStyle/>
          <a:p>
            <a:fld id="{B68DA1D8-5426-214D-B8AA-F636E1ACA96E}" type="slidenum">
              <a:rPr lang="tr-TR" smtClean="0"/>
              <a:t>‹#›</a:t>
            </a:fld>
            <a:endParaRPr lang="tr-TR"/>
          </a:p>
        </p:txBody>
      </p:sp>
    </p:spTree>
    <p:extLst>
      <p:ext uri="{BB962C8B-B14F-4D97-AF65-F5344CB8AC3E}">
        <p14:creationId xmlns:p14="http://schemas.microsoft.com/office/powerpoint/2010/main" val="1860932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911B65-13F5-DF47-8BFA-7FA2C7762CA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EABAAD84-9593-C047-ABAB-03C8BB16D8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9DD42B0C-4170-B346-A6A1-01BD93C4EA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3183576-36A4-3C41-8AFC-EC62A6E8652D}"/>
              </a:ext>
            </a:extLst>
          </p:cNvPr>
          <p:cNvSpPr>
            <a:spLocks noGrp="1"/>
          </p:cNvSpPr>
          <p:nvPr>
            <p:ph type="dt" sz="half" idx="10"/>
          </p:nvPr>
        </p:nvSpPr>
        <p:spPr/>
        <p:txBody>
          <a:bodyPr/>
          <a:lstStyle/>
          <a:p>
            <a:fld id="{D1BD27C8-AF6F-6A4B-B7B7-F21D1E7B88E1}" type="datetimeFigureOut">
              <a:rPr lang="tr-TR" smtClean="0"/>
              <a:t>31.01.2020</a:t>
            </a:fld>
            <a:endParaRPr lang="tr-TR"/>
          </a:p>
        </p:txBody>
      </p:sp>
      <p:sp>
        <p:nvSpPr>
          <p:cNvPr id="6" name="Alt Bilgi Yer Tutucusu 5">
            <a:extLst>
              <a:ext uri="{FF2B5EF4-FFF2-40B4-BE49-F238E27FC236}">
                <a16:creationId xmlns:a16="http://schemas.microsoft.com/office/drawing/2014/main" id="{A6E9AFE8-EAF4-B64A-9162-72A3FF159A3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C009B4C-5548-9D4F-AD55-6975C9BE0776}"/>
              </a:ext>
            </a:extLst>
          </p:cNvPr>
          <p:cNvSpPr>
            <a:spLocks noGrp="1"/>
          </p:cNvSpPr>
          <p:nvPr>
            <p:ph type="sldNum" sz="quarter" idx="12"/>
          </p:nvPr>
        </p:nvSpPr>
        <p:spPr/>
        <p:txBody>
          <a:bodyPr/>
          <a:lstStyle/>
          <a:p>
            <a:fld id="{B68DA1D8-5426-214D-B8AA-F636E1ACA96E}" type="slidenum">
              <a:rPr lang="tr-TR" smtClean="0"/>
              <a:t>‹#›</a:t>
            </a:fld>
            <a:endParaRPr lang="tr-TR"/>
          </a:p>
        </p:txBody>
      </p:sp>
    </p:spTree>
    <p:extLst>
      <p:ext uri="{BB962C8B-B14F-4D97-AF65-F5344CB8AC3E}">
        <p14:creationId xmlns:p14="http://schemas.microsoft.com/office/powerpoint/2010/main" val="3689353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EF11D4D-71E8-5F41-825E-CADCF7728A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051888B-9B88-9F41-BBEF-77CE526A59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7149794-80AC-0B40-9CA2-7676B9EDE7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BD27C8-AF6F-6A4B-B7B7-F21D1E7B88E1}" type="datetimeFigureOut">
              <a:rPr lang="tr-TR" smtClean="0"/>
              <a:t>31.01.2020</a:t>
            </a:fld>
            <a:endParaRPr lang="tr-TR"/>
          </a:p>
        </p:txBody>
      </p:sp>
      <p:sp>
        <p:nvSpPr>
          <p:cNvPr id="5" name="Alt Bilgi Yer Tutucusu 4">
            <a:extLst>
              <a:ext uri="{FF2B5EF4-FFF2-40B4-BE49-F238E27FC236}">
                <a16:creationId xmlns:a16="http://schemas.microsoft.com/office/drawing/2014/main" id="{BF71A73D-F970-6243-8D7B-B992F9DA7C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23F147C1-1FF2-5B40-9B39-FA857B10DD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8DA1D8-5426-214D-B8AA-F636E1ACA96E}" type="slidenum">
              <a:rPr lang="tr-TR" smtClean="0"/>
              <a:t>‹#›</a:t>
            </a:fld>
            <a:endParaRPr lang="tr-TR"/>
          </a:p>
        </p:txBody>
      </p:sp>
    </p:spTree>
    <p:extLst>
      <p:ext uri="{BB962C8B-B14F-4D97-AF65-F5344CB8AC3E}">
        <p14:creationId xmlns:p14="http://schemas.microsoft.com/office/powerpoint/2010/main" val="13047137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Unvan 1">
            <a:extLst>
              <a:ext uri="{FF2B5EF4-FFF2-40B4-BE49-F238E27FC236}">
                <a16:creationId xmlns:a16="http://schemas.microsoft.com/office/drawing/2014/main" id="{4106BAE9-BF09-0649-B18D-F09244FEDB4B}"/>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54275" name="İçerik Yer Tutucusu 2">
            <a:extLst>
              <a:ext uri="{FF2B5EF4-FFF2-40B4-BE49-F238E27FC236}">
                <a16:creationId xmlns:a16="http://schemas.microsoft.com/office/drawing/2014/main" id="{CEEDC52C-BFD2-004E-B3B9-B9CD99C1BF1E}"/>
              </a:ext>
            </a:extLst>
          </p:cNvPr>
          <p:cNvSpPr>
            <a:spLocks noGrp="1"/>
          </p:cNvSpPr>
          <p:nvPr>
            <p:ph sz="quarter" idx="1"/>
          </p:nvPr>
        </p:nvSpPr>
        <p:spPr>
          <a:xfrm>
            <a:off x="2136775" y="1600200"/>
            <a:ext cx="8153400" cy="4495800"/>
          </a:xfrm>
        </p:spPr>
        <p:txBody>
          <a:bodyPr/>
          <a:lstStyle/>
          <a:p>
            <a:pPr algn="just"/>
            <a:r>
              <a:rPr lang="tr-TR" altLang="tr-TR" sz="2000" b="1"/>
              <a:t>Kre</a:t>
            </a:r>
            <a:r>
              <a:rPr lang="tr-TR" altLang="tr-TR" sz="2000"/>
              <a:t>ş imkânı sağlanması</a:t>
            </a:r>
          </a:p>
          <a:p>
            <a:pPr algn="just"/>
            <a:r>
              <a:rPr lang="tr-TR" altLang="tr-TR" sz="2000" b="1"/>
              <a:t>MADDE 11</a:t>
            </a:r>
            <a:r>
              <a:rPr lang="tr-TR" altLang="tr-TR" sz="2000"/>
              <a:t> – (1) Çocuk sahibi olan korunan kişinin çalışmaması halinde, çalışma yaşamına katılımını desteklemek üzere dört ay, çalışması hâlinde ise iki aylık süre ile sınırlı olmak, on altı yaşından büyükler için her yıl belirlenen aylık net asgari ücret tutarının yarısını geçmemek ve belgelendirilmek şartıyla Bakanlık bütçesinin ilgili tertibinden karşılanmak üzere kreş imkânı sağlanması tedbiri verilir.</a:t>
            </a:r>
          </a:p>
          <a:p>
            <a:pPr algn="just"/>
            <a:r>
              <a:rPr lang="tr-TR" altLang="tr-TR" sz="2000"/>
              <a:t>(2) Korunan kişi, çocuğun kamuya ait veya özel kreşe kaydedildiğine veya kreşe devam ettiğine dair belge ile aylık kreş bedelini gösterir belgeyi Müdürlüğe ibraz eder. Müdürlük birinci fıkra uyarınca gerekli işlemleri yerine getirir ve hizmetin alınması süresi üzerinden aylık olarak ödeme yapar. Çocuk bir aydan daha kısa bir süre faydalanmış ise hizmet aldığı gün üzerinden ödeme yapılır.</a:t>
            </a:r>
          </a:p>
          <a:p>
            <a:endParaRPr lang="tr-TR" altLang="tr-TR"/>
          </a:p>
          <a:p>
            <a:endParaRPr lang="tr-TR" altLang="tr-TR"/>
          </a:p>
        </p:txBody>
      </p:sp>
    </p:spTree>
    <p:extLst>
      <p:ext uri="{BB962C8B-B14F-4D97-AF65-F5344CB8AC3E}">
        <p14:creationId xmlns:p14="http://schemas.microsoft.com/office/powerpoint/2010/main" val="3330704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Unvan 1">
            <a:extLst>
              <a:ext uri="{FF2B5EF4-FFF2-40B4-BE49-F238E27FC236}">
                <a16:creationId xmlns:a16="http://schemas.microsoft.com/office/drawing/2014/main" id="{6321B842-8C2F-4343-9CEA-6A2EF58D3DD2}"/>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55299" name="İçerik Yer Tutucusu 2">
            <a:extLst>
              <a:ext uri="{FF2B5EF4-FFF2-40B4-BE49-F238E27FC236}">
                <a16:creationId xmlns:a16="http://schemas.microsoft.com/office/drawing/2014/main" id="{1124E32A-8BFB-2A46-8DED-ECB0EBC41DA4}"/>
              </a:ext>
            </a:extLst>
          </p:cNvPr>
          <p:cNvSpPr>
            <a:spLocks noGrp="1"/>
          </p:cNvSpPr>
          <p:nvPr>
            <p:ph sz="quarter" idx="1"/>
          </p:nvPr>
        </p:nvSpPr>
        <p:spPr>
          <a:xfrm>
            <a:off x="2136775" y="1600200"/>
            <a:ext cx="8153400" cy="4495800"/>
          </a:xfrm>
        </p:spPr>
        <p:txBody>
          <a:bodyPr/>
          <a:lstStyle/>
          <a:p>
            <a:pPr algn="just"/>
            <a:r>
              <a:rPr lang="tr-TR" altLang="tr-TR" sz="2000"/>
              <a:t>Hâkim tarafından verilecek tedbir kararları:</a:t>
            </a:r>
          </a:p>
          <a:p>
            <a:pPr algn="just"/>
            <a:r>
              <a:rPr lang="tr-TR" altLang="tr-TR" sz="2000"/>
              <a:t>a) </a:t>
            </a:r>
            <a:r>
              <a:rPr lang="tr-TR" altLang="tr-TR" sz="2000" b="1"/>
              <a:t>İş</a:t>
            </a:r>
            <a:r>
              <a:rPr lang="tr-TR" altLang="tr-TR" sz="2000"/>
              <a:t> </a:t>
            </a:r>
            <a:r>
              <a:rPr lang="tr-TR" altLang="tr-TR" sz="2000" b="1"/>
              <a:t>yerinin de</a:t>
            </a:r>
            <a:r>
              <a:rPr lang="tr-TR" altLang="tr-TR" sz="2000"/>
              <a:t>ğiştirilmesi.</a:t>
            </a:r>
          </a:p>
          <a:p>
            <a:pPr algn="just"/>
            <a:r>
              <a:rPr lang="tr-TR" altLang="tr-TR" sz="2000"/>
              <a:t>b) Kişinin evli olması hâlinde müşterek yerleşim yerinden ayrı yerleş</a:t>
            </a:r>
            <a:r>
              <a:rPr lang="tr-TR" altLang="tr-TR" sz="2000" b="1"/>
              <a:t>im yeri belirlenmesi</a:t>
            </a:r>
            <a:r>
              <a:rPr lang="tr-TR" altLang="tr-TR" sz="2000"/>
              <a:t>.</a:t>
            </a:r>
          </a:p>
          <a:p>
            <a:pPr algn="just"/>
            <a:r>
              <a:rPr lang="tr-TR" altLang="tr-TR" sz="2000"/>
              <a:t>c) 22/11/2001 tarihli ve 4721 sayılı Türk Medenî Kanunundaki şartların varlığı hâlinde ve korunan kişinin talebi üzerine tapu kütüğüne aile konutu ş</a:t>
            </a:r>
            <a:r>
              <a:rPr lang="tr-TR" altLang="tr-TR" sz="2000" b="1"/>
              <a:t>erhi</a:t>
            </a:r>
            <a:r>
              <a:rPr lang="tr-TR" altLang="tr-TR" sz="2000"/>
              <a:t> konulması.</a:t>
            </a:r>
          </a:p>
          <a:p>
            <a:pPr algn="just"/>
            <a:r>
              <a:rPr lang="tr-TR" altLang="tr-TR" sz="2000"/>
              <a:t>ç) Korunan kişi bakımından hayatî tehlikenin bulunması ve bu tehlikenin önlenmesi için diğer tedbirlerin yeterli olmayacağının anlaşılması hâlinde ve ilgilinin aydınlatılmış rızasına dayalı olarak 27/12/2007 tarihli ve 5726 sayılı Tanık Koruma Kanununa göre kimlik ve ilgili diğer bilgi ve belgelerinin değiştirilmesi.</a:t>
            </a:r>
          </a:p>
          <a:p>
            <a:endParaRPr lang="tr-TR" altLang="tr-TR"/>
          </a:p>
        </p:txBody>
      </p:sp>
    </p:spTree>
    <p:extLst>
      <p:ext uri="{BB962C8B-B14F-4D97-AF65-F5344CB8AC3E}">
        <p14:creationId xmlns:p14="http://schemas.microsoft.com/office/powerpoint/2010/main" val="3837299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Unvan 1">
            <a:extLst>
              <a:ext uri="{FF2B5EF4-FFF2-40B4-BE49-F238E27FC236}">
                <a16:creationId xmlns:a16="http://schemas.microsoft.com/office/drawing/2014/main" id="{23635E12-DAD4-A946-9F28-531141BB2B88}"/>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56323" name="İçerik Yer Tutucusu 2">
            <a:extLst>
              <a:ext uri="{FF2B5EF4-FFF2-40B4-BE49-F238E27FC236}">
                <a16:creationId xmlns:a16="http://schemas.microsoft.com/office/drawing/2014/main" id="{6B8B90D8-F2AF-2A41-A4D3-11A43E231734}"/>
              </a:ext>
            </a:extLst>
          </p:cNvPr>
          <p:cNvSpPr>
            <a:spLocks noGrp="1"/>
          </p:cNvSpPr>
          <p:nvPr>
            <p:ph sz="quarter" idx="1"/>
          </p:nvPr>
        </p:nvSpPr>
        <p:spPr>
          <a:xfrm>
            <a:off x="2136775" y="1600200"/>
            <a:ext cx="8153400" cy="4495800"/>
          </a:xfrm>
        </p:spPr>
        <p:txBody>
          <a:bodyPr/>
          <a:lstStyle/>
          <a:p>
            <a:pPr algn="just"/>
            <a:r>
              <a:rPr lang="tr-TR" altLang="tr-TR" sz="2400"/>
              <a:t>İşyerinin değiştirilmesi</a:t>
            </a:r>
          </a:p>
          <a:p>
            <a:pPr algn="just"/>
            <a:r>
              <a:rPr lang="tr-TR" altLang="tr-TR" sz="2400" b="1"/>
              <a:t>MADDE 13</a:t>
            </a:r>
            <a:r>
              <a:rPr lang="tr-TR" altLang="tr-TR" sz="2400"/>
              <a:t> – (1) Hâkim tarafından, korunan kişinin tabî olduğu ilgili mevzuat hükümlerine göre, talebinin bulunması halinde veya onayı alınmak suretiyle işyer</a:t>
            </a:r>
            <a:r>
              <a:rPr lang="tr-TR" altLang="tr-TR" sz="2400" b="1"/>
              <a:t>inin bulundu</a:t>
            </a:r>
            <a:r>
              <a:rPr lang="tr-TR" altLang="tr-TR" sz="2400"/>
              <a:t>ğu il içinde ya da il dışında değiştirilmesine karar verilebilir.</a:t>
            </a:r>
          </a:p>
          <a:p>
            <a:pPr algn="just"/>
            <a:r>
              <a:rPr lang="tr-TR" altLang="tr-TR" sz="2400"/>
              <a:t>(2) Karar hâkim tarafından, korunan kişi bakımından en uygun koşullar göz önüne alınarak yerine getirilmek üzere korunan kişinin iş yerine tebliğ edilir.</a:t>
            </a:r>
          </a:p>
          <a:p>
            <a:endParaRPr lang="tr-TR" altLang="tr-TR"/>
          </a:p>
        </p:txBody>
      </p:sp>
    </p:spTree>
    <p:extLst>
      <p:ext uri="{BB962C8B-B14F-4D97-AF65-F5344CB8AC3E}">
        <p14:creationId xmlns:p14="http://schemas.microsoft.com/office/powerpoint/2010/main" val="759847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Unvan 1">
            <a:extLst>
              <a:ext uri="{FF2B5EF4-FFF2-40B4-BE49-F238E27FC236}">
                <a16:creationId xmlns:a16="http://schemas.microsoft.com/office/drawing/2014/main" id="{9D27F77B-3D37-8B4E-9B67-BD0969B0DC41}"/>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57347" name="İçerik Yer Tutucusu 2">
            <a:extLst>
              <a:ext uri="{FF2B5EF4-FFF2-40B4-BE49-F238E27FC236}">
                <a16:creationId xmlns:a16="http://schemas.microsoft.com/office/drawing/2014/main" id="{FE952439-D2C2-6747-9465-7B0CB083A7C1}"/>
              </a:ext>
            </a:extLst>
          </p:cNvPr>
          <p:cNvSpPr>
            <a:spLocks noGrp="1"/>
          </p:cNvSpPr>
          <p:nvPr>
            <p:ph sz="quarter" idx="1"/>
          </p:nvPr>
        </p:nvSpPr>
        <p:spPr>
          <a:xfrm>
            <a:off x="2136775" y="1600200"/>
            <a:ext cx="8153400" cy="4495800"/>
          </a:xfrm>
        </p:spPr>
        <p:txBody>
          <a:bodyPr/>
          <a:lstStyle/>
          <a:p>
            <a:pPr algn="just"/>
            <a:r>
              <a:rPr lang="tr-TR" altLang="tr-TR"/>
              <a:t>Kimlik değiştirmeyle ilgili sorunlar bulunuyor. Tedbir kararları 6 ay için verilir, dolayısıyla kimlik değiştirme için de karar 6 aydır deniyor.</a:t>
            </a:r>
          </a:p>
        </p:txBody>
      </p:sp>
    </p:spTree>
    <p:extLst>
      <p:ext uri="{BB962C8B-B14F-4D97-AF65-F5344CB8AC3E}">
        <p14:creationId xmlns:p14="http://schemas.microsoft.com/office/powerpoint/2010/main" val="284436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Unvan 1">
            <a:extLst>
              <a:ext uri="{FF2B5EF4-FFF2-40B4-BE49-F238E27FC236}">
                <a16:creationId xmlns:a16="http://schemas.microsoft.com/office/drawing/2014/main" id="{EE768F1F-18B6-524E-A805-F4275A9212F4}"/>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58371" name="İçerik Yer Tutucusu 2">
            <a:extLst>
              <a:ext uri="{FF2B5EF4-FFF2-40B4-BE49-F238E27FC236}">
                <a16:creationId xmlns:a16="http://schemas.microsoft.com/office/drawing/2014/main" id="{6B9EEEEA-AE1E-324D-9BB7-D262D918AA15}"/>
              </a:ext>
            </a:extLst>
          </p:cNvPr>
          <p:cNvSpPr>
            <a:spLocks noGrp="1"/>
          </p:cNvSpPr>
          <p:nvPr>
            <p:ph sz="quarter" idx="1"/>
          </p:nvPr>
        </p:nvSpPr>
        <p:spPr>
          <a:xfrm>
            <a:off x="2136775" y="1600200"/>
            <a:ext cx="8153400" cy="4495800"/>
          </a:xfrm>
        </p:spPr>
        <p:txBody>
          <a:bodyPr/>
          <a:lstStyle/>
          <a:p>
            <a:pPr algn="just"/>
            <a:r>
              <a:rPr lang="tr-TR" altLang="tr-TR" sz="2000"/>
              <a:t>Şiddet Uygulayanlara Yönelik Hâkim Tarafından Verilecek önleyici Nitelikteki Tedbir Kararları</a:t>
            </a:r>
          </a:p>
          <a:p>
            <a:r>
              <a:rPr lang="tr-TR" altLang="tr-TR" sz="2000"/>
              <a:t>a) Şiddet mağduruna yönelik olarak şiddet tehdidi, hakaret, aşağılama veya küçük d</a:t>
            </a:r>
            <a:r>
              <a:rPr lang="tr-TR" altLang="tr-TR" sz="2000" b="1"/>
              <a:t>üşürmeyi i</a:t>
            </a:r>
            <a:r>
              <a:rPr lang="tr-TR" altLang="tr-TR" sz="2000"/>
              <a:t>ç</a:t>
            </a:r>
            <a:r>
              <a:rPr lang="tr-TR" altLang="tr-TR" sz="2000" b="1"/>
              <a:t>eren s</a:t>
            </a:r>
            <a:r>
              <a:rPr lang="tr-TR" altLang="tr-TR" sz="2000"/>
              <a:t>ö</a:t>
            </a:r>
            <a:r>
              <a:rPr lang="tr-TR" altLang="tr-TR" sz="2000" b="1"/>
              <a:t>z ve davran</a:t>
            </a:r>
            <a:r>
              <a:rPr lang="tr-TR" altLang="tr-TR" sz="2000"/>
              <a:t>ış</a:t>
            </a:r>
            <a:r>
              <a:rPr lang="tr-TR" altLang="tr-TR" sz="2000" b="1"/>
              <a:t>larda bulunmama</a:t>
            </a:r>
            <a:r>
              <a:rPr lang="tr-TR" altLang="tr-TR" sz="2000"/>
              <a:t>sı.</a:t>
            </a:r>
          </a:p>
          <a:p>
            <a:r>
              <a:rPr lang="tr-TR" altLang="tr-TR" sz="2000"/>
              <a:t>b) Müşterek konuttan veya bulunduğu yerden derhâl uzaklaştırılması ve müşterek konutun korunan kişiye tahsis edilmesi.</a:t>
            </a:r>
          </a:p>
          <a:p>
            <a:r>
              <a:rPr lang="tr-TR" altLang="tr-TR" sz="2000"/>
              <a:t>c) Korunan kişilere, bu kişilerin bulundukları konuta, okula ve işyerine yaklaşmaması.</a:t>
            </a:r>
          </a:p>
          <a:p>
            <a:r>
              <a:rPr lang="tr-TR" altLang="tr-TR" sz="2000"/>
              <a:t>ç) Çocuklarla ilgili daha önce verilmiş bir kiş</a:t>
            </a:r>
            <a:r>
              <a:rPr lang="tr-TR" altLang="tr-TR" sz="2000" b="1"/>
              <a:t>isel ili</a:t>
            </a:r>
            <a:r>
              <a:rPr lang="tr-TR" altLang="tr-TR" sz="2000"/>
              <a:t>şki kurma kararı varsa, kişisel ilişkinin refakatçi eşliğinde kurulması, kişisel ilişkinin sınırlanması ya da tümüyle kaldırılması.</a:t>
            </a:r>
          </a:p>
          <a:p>
            <a:pPr algn="just"/>
            <a:endParaRPr lang="tr-TR" altLang="tr-TR"/>
          </a:p>
        </p:txBody>
      </p:sp>
    </p:spTree>
    <p:extLst>
      <p:ext uri="{BB962C8B-B14F-4D97-AF65-F5344CB8AC3E}">
        <p14:creationId xmlns:p14="http://schemas.microsoft.com/office/powerpoint/2010/main" val="3643595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Unvan 1">
            <a:extLst>
              <a:ext uri="{FF2B5EF4-FFF2-40B4-BE49-F238E27FC236}">
                <a16:creationId xmlns:a16="http://schemas.microsoft.com/office/drawing/2014/main" id="{1DBA14AD-5B55-784A-B2BE-8AC57ADB8489}"/>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59395" name="İçerik Yer Tutucusu 2">
            <a:extLst>
              <a:ext uri="{FF2B5EF4-FFF2-40B4-BE49-F238E27FC236}">
                <a16:creationId xmlns:a16="http://schemas.microsoft.com/office/drawing/2014/main" id="{5BCB5EE2-894F-CF4E-B1E4-EABF08A6C5EE}"/>
              </a:ext>
            </a:extLst>
          </p:cNvPr>
          <p:cNvSpPr>
            <a:spLocks noGrp="1"/>
          </p:cNvSpPr>
          <p:nvPr>
            <p:ph sz="quarter" idx="1"/>
          </p:nvPr>
        </p:nvSpPr>
        <p:spPr>
          <a:xfrm>
            <a:off x="2136775" y="1600200"/>
            <a:ext cx="8153400" cy="4495800"/>
          </a:xfrm>
        </p:spPr>
        <p:txBody>
          <a:bodyPr/>
          <a:lstStyle/>
          <a:p>
            <a:pPr algn="just"/>
            <a:r>
              <a:rPr lang="tr-TR" altLang="tr-TR" sz="2000"/>
              <a:t>d) Gerekli görülmesi hâlinde korunan kişinin, şiddete uğramamış olsa bile yakınlarına, tanıklarına ve kişisel iliş</a:t>
            </a:r>
            <a:r>
              <a:rPr lang="tr-TR" altLang="tr-TR" sz="2000" b="1"/>
              <a:t>ki kurulmas</a:t>
            </a:r>
            <a:r>
              <a:rPr lang="tr-TR" altLang="tr-TR" sz="2000"/>
              <a:t>ına ilişkin hâller saklı kalmak üzere çocuklarına yaklaşmaması.</a:t>
            </a:r>
          </a:p>
          <a:p>
            <a:pPr algn="just"/>
            <a:r>
              <a:rPr lang="tr-TR" altLang="tr-TR" sz="2000"/>
              <a:t>e) Korunan kişinin şahsi eşyalarına ve ev eşyalarına zarar vermemesi.</a:t>
            </a:r>
          </a:p>
          <a:p>
            <a:pPr algn="just"/>
            <a:r>
              <a:rPr lang="tr-TR" altLang="tr-TR" sz="2000"/>
              <a:t>f) Korunan kişiyi iletişim araçlarıyla veya sair surette rahatsı</a:t>
            </a:r>
            <a:r>
              <a:rPr lang="tr-TR" altLang="tr-TR" sz="2000" b="1"/>
              <a:t>z etmeme</a:t>
            </a:r>
            <a:r>
              <a:rPr lang="tr-TR" altLang="tr-TR" sz="2000"/>
              <a:t>si.</a:t>
            </a:r>
          </a:p>
          <a:p>
            <a:pPr algn="just"/>
            <a:r>
              <a:rPr lang="tr-TR" altLang="tr-TR" sz="2000"/>
              <a:t>g) Bulundurulması veya taşınmasına kanunen izin verilen silahları kolluğa teslim etmesi.</a:t>
            </a:r>
          </a:p>
          <a:p>
            <a:pPr algn="just"/>
            <a:r>
              <a:rPr lang="tr-TR" altLang="tr-TR" sz="2000"/>
              <a:t>ğ) Silah taşıması zorunlu olan bir kamu görevi ifa etse bile bu görevi nedeniyle zimmetinde bulunan silahı kurumuna teslim etmesi.</a:t>
            </a:r>
          </a:p>
          <a:p>
            <a:endParaRPr lang="tr-TR" altLang="tr-TR"/>
          </a:p>
        </p:txBody>
      </p:sp>
    </p:spTree>
    <p:extLst>
      <p:ext uri="{BB962C8B-B14F-4D97-AF65-F5344CB8AC3E}">
        <p14:creationId xmlns:p14="http://schemas.microsoft.com/office/powerpoint/2010/main" val="2971519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Unvan 1">
            <a:extLst>
              <a:ext uri="{FF2B5EF4-FFF2-40B4-BE49-F238E27FC236}">
                <a16:creationId xmlns:a16="http://schemas.microsoft.com/office/drawing/2014/main" id="{4AA74970-7AD9-F74B-9B48-3AB42492C7E0}"/>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60419" name="İçerik Yer Tutucusu 2">
            <a:extLst>
              <a:ext uri="{FF2B5EF4-FFF2-40B4-BE49-F238E27FC236}">
                <a16:creationId xmlns:a16="http://schemas.microsoft.com/office/drawing/2014/main" id="{DC8FDF02-422B-214B-93C7-D85E3D1F63FB}"/>
              </a:ext>
            </a:extLst>
          </p:cNvPr>
          <p:cNvSpPr>
            <a:spLocks noGrp="1"/>
          </p:cNvSpPr>
          <p:nvPr>
            <p:ph sz="quarter" idx="1"/>
          </p:nvPr>
        </p:nvSpPr>
        <p:spPr>
          <a:xfrm>
            <a:off x="2136775" y="1600200"/>
            <a:ext cx="8153400" cy="4495800"/>
          </a:xfrm>
        </p:spPr>
        <p:txBody>
          <a:bodyPr/>
          <a:lstStyle/>
          <a:p>
            <a:pPr algn="just"/>
            <a:r>
              <a:rPr lang="tr-TR" altLang="tr-TR" sz="1800"/>
              <a:t>h) Korunan kişilerin bulundukları yerlerde alkol ya da uyuşturucu veya uyarıcı madde kullanmaması ya da bu maddelerin etkisinde iken korunan kişilere ve bunların bulundukları yerlere yaklaşmaması, bağımlılığının olması hâlinde, hastaneye yatmak dâhil, muayene ve tedavisinin sağlanması.</a:t>
            </a:r>
          </a:p>
          <a:p>
            <a:pPr algn="just"/>
            <a:r>
              <a:rPr lang="tr-TR" altLang="tr-TR" sz="1800"/>
              <a:t>ı) </a:t>
            </a:r>
            <a:r>
              <a:rPr lang="tr-TR" altLang="tr-TR" sz="1800" b="1"/>
              <a:t>Bir sa</a:t>
            </a:r>
            <a:r>
              <a:rPr lang="tr-TR" altLang="tr-TR" sz="1800"/>
              <a:t>ğlık kuruluşuna muayene veya tedavi için başvurması ve tedavisinin sağlanması.</a:t>
            </a:r>
          </a:p>
          <a:p>
            <a:pPr algn="just"/>
            <a:r>
              <a:rPr lang="tr-TR" altLang="tr-TR" sz="1800"/>
              <a:t>(2) Hâkim, 3/7/2005 tarihli ve 5395 sayılı Çocuk Koruma Kanununda yer alan koruyucu ve destekleyici tedbirler ile Türk Medeni Kanunu hükümlerine göre velayet, kayyım, nafaka ve kişisel ilişki kurulması hususlarında da karar verebilir.</a:t>
            </a:r>
          </a:p>
          <a:p>
            <a:pPr algn="just"/>
            <a:r>
              <a:rPr lang="tr-TR" altLang="tr-TR" sz="1800"/>
              <a:t>(3) Şiddet uygulayan, aynı zamanda ailenin geçimini sağlayan veya katkıda bulunan kişi ise hâkim, Türk Medeni Kanunu hükümlerine göre nafakaya hükmedilmemiş olması kaydıyla, şiddet mağdurunun yaşam düzeyini göz önünde bulundurarak talep edilmese dahi tedbir nafakasına hükmedebilir. Tedbir nafakasının tahsiline ilişkin hususlar 43 üncü maddedeki usul ve esaslara göre yerine getirilir.</a:t>
            </a:r>
          </a:p>
          <a:p>
            <a:endParaRPr lang="tr-TR" altLang="tr-TR"/>
          </a:p>
        </p:txBody>
      </p:sp>
    </p:spTree>
    <p:extLst>
      <p:ext uri="{BB962C8B-B14F-4D97-AF65-F5344CB8AC3E}">
        <p14:creationId xmlns:p14="http://schemas.microsoft.com/office/powerpoint/2010/main" val="135800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Unvan 1">
            <a:extLst>
              <a:ext uri="{FF2B5EF4-FFF2-40B4-BE49-F238E27FC236}">
                <a16:creationId xmlns:a16="http://schemas.microsoft.com/office/drawing/2014/main" id="{22A96743-C190-BE4F-9F0E-72256710B6BD}"/>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61443" name="İçerik Yer Tutucusu 2">
            <a:extLst>
              <a:ext uri="{FF2B5EF4-FFF2-40B4-BE49-F238E27FC236}">
                <a16:creationId xmlns:a16="http://schemas.microsoft.com/office/drawing/2014/main" id="{9A34904A-F604-EE48-B6EB-A8F2BCB7A50C}"/>
              </a:ext>
            </a:extLst>
          </p:cNvPr>
          <p:cNvSpPr>
            <a:spLocks noGrp="1"/>
          </p:cNvSpPr>
          <p:nvPr>
            <p:ph sz="quarter" idx="1"/>
          </p:nvPr>
        </p:nvSpPr>
        <p:spPr>
          <a:xfrm>
            <a:off x="2136775" y="1600200"/>
            <a:ext cx="8153400" cy="4495800"/>
          </a:xfrm>
        </p:spPr>
        <p:txBody>
          <a:bodyPr>
            <a:normAutofit lnSpcReduction="10000"/>
          </a:bodyPr>
          <a:lstStyle/>
          <a:p>
            <a:pPr algn="just"/>
            <a:r>
              <a:rPr lang="tr-TR" altLang="tr-TR" sz="1800"/>
              <a:t>Evden Uzaklaştırmada</a:t>
            </a:r>
          </a:p>
          <a:p>
            <a:pPr algn="just"/>
            <a:r>
              <a:rPr lang="tr-TR" altLang="tr-TR" sz="1800"/>
              <a:t>(1) Hâkim tarafından şiddet uygulayanın, korunan kişi ile birlikte oturdukları müşterek konuttan uzaklaştırılarak, konutun korunan kişiye tahsis edilmesine ilişkin karar verilebilir.</a:t>
            </a:r>
          </a:p>
          <a:p>
            <a:pPr algn="just"/>
            <a:r>
              <a:rPr lang="tr-TR" altLang="tr-TR" sz="1800"/>
              <a:t>(2) Mülki amir ya da hâkim, talep edilmesi hâlinde korunan kişiye, şiddet uygulayana ya da bu kişilerin yakınlarına ait kişisel eşya ve belgelerin kolluk marifetiyle kendilerine teslim edilmesine karar verebilir. Teslim edilecek kişisel eşya ve belgeler, tedbir kararında gösterilir.</a:t>
            </a:r>
          </a:p>
          <a:p>
            <a:pPr algn="just"/>
            <a:r>
              <a:rPr lang="tr-TR" altLang="tr-TR" sz="1800"/>
              <a:t>(3) Bu tedbirin uygulanması, şiddet uygulayanın uzaklaştırıldığı konutun kira, elektrik, su, telefon, doğalgaz ve benzeri giderlerini karşılamaya devam etmesine engel teşkil etmez. Hâkim şiddet uygulayanın, koruma kararı süresince aile konutunun kira sözleşmesini feshetmemesine, kamu konutu tahsisinin kaldırılması yönünde talepte bulunmamasına ve bu tür yükümlülüklerinin devamı ile uygun göreceği diğer tedbirlere de karar verebilir.</a:t>
            </a:r>
          </a:p>
          <a:p>
            <a:pPr algn="just"/>
            <a:r>
              <a:rPr lang="tr-TR" altLang="tr-TR" sz="1800"/>
              <a:t>(4) Kira sözleşmesine ilişkin tedbir kararı kiralayana, kamu konutu tahsisinin kaldırılmamasına yönelik tedbir kararı ise ilgili kamu kurumuna bildirilir.</a:t>
            </a:r>
          </a:p>
          <a:p>
            <a:endParaRPr lang="tr-TR" altLang="tr-TR"/>
          </a:p>
        </p:txBody>
      </p:sp>
    </p:spTree>
    <p:extLst>
      <p:ext uri="{BB962C8B-B14F-4D97-AF65-F5344CB8AC3E}">
        <p14:creationId xmlns:p14="http://schemas.microsoft.com/office/powerpoint/2010/main" val="196809716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823</Words>
  <Application>Microsoft Macintosh PowerPoint</Application>
  <PresentationFormat>Geniş ekran</PresentationFormat>
  <Paragraphs>39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6284 Sayılı Kanun</vt:lpstr>
      <vt:lpstr>6284 Sayılı Kanun</vt:lpstr>
      <vt:lpstr>6284 Sayılı Kanun</vt:lpstr>
      <vt:lpstr>6284 sayılı Kanun</vt:lpstr>
      <vt:lpstr>6284 Sayılı Kanun</vt:lpstr>
      <vt:lpstr>6284 Sayılı Kanun</vt:lpstr>
      <vt:lpstr>6284 Sayılı Kanun</vt:lpstr>
      <vt:lpstr>6284 Sayılı Kanun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6284 Sayılı Kanun</dc:title>
  <dc:creator>Gülriz Uygur</dc:creator>
  <cp:lastModifiedBy>Gülriz Uygur</cp:lastModifiedBy>
  <cp:revision>1</cp:revision>
  <dcterms:created xsi:type="dcterms:W3CDTF">2020-01-31T15:38:43Z</dcterms:created>
  <dcterms:modified xsi:type="dcterms:W3CDTF">2020-01-31T15:40:42Z</dcterms:modified>
</cp:coreProperties>
</file>