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notesMasterIdLst>
    <p:notesMasterId r:id="rId49"/>
  </p:notesMasterIdLst>
  <p:sldIdLst>
    <p:sldId id="295" r:id="rId2"/>
    <p:sldId id="281" r:id="rId3"/>
    <p:sldId id="293" r:id="rId4"/>
    <p:sldId id="294" r:id="rId5"/>
    <p:sldId id="296" r:id="rId6"/>
    <p:sldId id="297" r:id="rId7"/>
    <p:sldId id="298" r:id="rId8"/>
    <p:sldId id="271" r:id="rId9"/>
    <p:sldId id="272" r:id="rId10"/>
    <p:sldId id="273" r:id="rId11"/>
    <p:sldId id="274" r:id="rId12"/>
    <p:sldId id="275" r:id="rId13"/>
    <p:sldId id="276" r:id="rId14"/>
    <p:sldId id="277" r:id="rId15"/>
    <p:sldId id="278" r:id="rId16"/>
    <p:sldId id="257" r:id="rId17"/>
    <p:sldId id="258" r:id="rId18"/>
    <p:sldId id="259" r:id="rId19"/>
    <p:sldId id="280" r:id="rId20"/>
    <p:sldId id="282" r:id="rId21"/>
    <p:sldId id="279" r:id="rId22"/>
    <p:sldId id="263" r:id="rId23"/>
    <p:sldId id="264" r:id="rId24"/>
    <p:sldId id="265" r:id="rId25"/>
    <p:sldId id="266" r:id="rId26"/>
    <p:sldId id="284" r:id="rId27"/>
    <p:sldId id="287" r:id="rId28"/>
    <p:sldId id="289" r:id="rId29"/>
    <p:sldId id="288" r:id="rId30"/>
    <p:sldId id="291" r:id="rId31"/>
    <p:sldId id="285" r:id="rId32"/>
    <p:sldId id="286" r:id="rId33"/>
    <p:sldId id="290" r:id="rId34"/>
    <p:sldId id="292" r:id="rId35"/>
    <p:sldId id="299" r:id="rId36"/>
    <p:sldId id="300" r:id="rId37"/>
    <p:sldId id="269" r:id="rId38"/>
    <p:sldId id="301" r:id="rId39"/>
    <p:sldId id="261" r:id="rId40"/>
    <p:sldId id="302" r:id="rId41"/>
    <p:sldId id="260" r:id="rId42"/>
    <p:sldId id="262" r:id="rId43"/>
    <p:sldId id="303" r:id="rId44"/>
    <p:sldId id="304" r:id="rId45"/>
    <p:sldId id="305" r:id="rId46"/>
    <p:sldId id="267" r:id="rId47"/>
    <p:sldId id="268" r:id="rId4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7721" autoAdjust="0"/>
    <p:restoredTop sz="94660"/>
  </p:normalViewPr>
  <p:slideViewPr>
    <p:cSldViewPr>
      <p:cViewPr varScale="1">
        <p:scale>
          <a:sx n="58" d="100"/>
          <a:sy n="58" d="100"/>
        </p:scale>
        <p:origin x="1200" y="60"/>
      </p:cViewPr>
      <p:guideLst>
        <p:guide orient="horz" pos="2160"/>
        <p:guide pos="3840"/>
      </p:guideLst>
    </p:cSldViewPr>
  </p:slideViewPr>
  <p:notesTextViewPr>
    <p:cViewPr>
      <p:scale>
        <a:sx n="125" d="100"/>
        <a:sy n="125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4CDD61-0ED4-43CF-8230-0C5AE5B2BB6B}" type="datetimeFigureOut">
              <a:rPr lang="tr-TR" smtClean="0"/>
              <a:t>28.12.2022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6CA5D0-E5AE-4C5E-8C45-B497AD43D2A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400326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490F824-2308-4F36-800E-BF66E30F99CE}" type="slidenum">
              <a:rPr lang="tr-TR" smtClean="0"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308819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6CA5D0-E5AE-4C5E-8C45-B497AD43D2A2}" type="slidenum">
              <a:rPr lang="tr-TR" smtClean="0"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472394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6CA5D0-E5AE-4C5E-8C45-B497AD43D2A2}" type="slidenum">
              <a:rPr lang="tr-TR" smtClean="0"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156296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6CA5D0-E5AE-4C5E-8C45-B497AD43D2A2}" type="slidenum">
              <a:rPr lang="tr-TR" smtClean="0"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924280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B24807-2F5A-4359-91F1-AF9DC7A1A4C2}" type="datetimeFigureOut">
              <a:rPr lang="tr-TR" smtClean="0"/>
              <a:pPr/>
              <a:t>28.12.2022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711A6E-862E-4647-A774-EE74453B78D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B24807-2F5A-4359-91F1-AF9DC7A1A4C2}" type="datetimeFigureOut">
              <a:rPr lang="tr-TR" smtClean="0"/>
              <a:pPr/>
              <a:t>28.12.2022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711A6E-862E-4647-A774-EE74453B78D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B24807-2F5A-4359-91F1-AF9DC7A1A4C2}" type="datetimeFigureOut">
              <a:rPr lang="tr-TR" smtClean="0"/>
              <a:pPr/>
              <a:t>28.12.2022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711A6E-862E-4647-A774-EE74453B78D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81000"/>
            <a:ext cx="10972800" cy="13716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981200"/>
            <a:ext cx="53848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3848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DC77BE-3DCB-4683-8570-1FE9866B6D7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81000"/>
            <a:ext cx="10972800" cy="13716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981200"/>
            <a:ext cx="53848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197600" y="1981200"/>
            <a:ext cx="5384800" cy="198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197600" y="4114800"/>
            <a:ext cx="5384800" cy="198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151ABE-9BFE-48FD-BF48-6CCD774DBBE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B24807-2F5A-4359-91F1-AF9DC7A1A4C2}" type="datetimeFigureOut">
              <a:rPr lang="tr-TR" smtClean="0"/>
              <a:pPr/>
              <a:t>28.12.2022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711A6E-862E-4647-A774-EE74453B78D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B24807-2F5A-4359-91F1-AF9DC7A1A4C2}" type="datetimeFigureOut">
              <a:rPr lang="tr-TR" smtClean="0"/>
              <a:pPr/>
              <a:t>28.12.2022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711A6E-862E-4647-A774-EE74453B78D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B24807-2F5A-4359-91F1-AF9DC7A1A4C2}" type="datetimeFigureOut">
              <a:rPr lang="tr-TR" smtClean="0"/>
              <a:pPr/>
              <a:t>28.12.2022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711A6E-862E-4647-A774-EE74453B78D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B24807-2F5A-4359-91F1-AF9DC7A1A4C2}" type="datetimeFigureOut">
              <a:rPr lang="tr-TR" smtClean="0"/>
              <a:pPr/>
              <a:t>28.12.2022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711A6E-862E-4647-A774-EE74453B78D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B24807-2F5A-4359-91F1-AF9DC7A1A4C2}" type="datetimeFigureOut">
              <a:rPr lang="tr-TR" smtClean="0"/>
              <a:pPr/>
              <a:t>28.12.2022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711A6E-862E-4647-A774-EE74453B78D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B24807-2F5A-4359-91F1-AF9DC7A1A4C2}" type="datetimeFigureOut">
              <a:rPr lang="tr-TR" smtClean="0"/>
              <a:pPr/>
              <a:t>28.12.2022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711A6E-862E-4647-A774-EE74453B78D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B24807-2F5A-4359-91F1-AF9DC7A1A4C2}" type="datetimeFigureOut">
              <a:rPr lang="tr-TR" smtClean="0"/>
              <a:pPr/>
              <a:t>28.12.2022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711A6E-862E-4647-A774-EE74453B78D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B24807-2F5A-4359-91F1-AF9DC7A1A4C2}" type="datetimeFigureOut">
              <a:rPr lang="tr-TR" smtClean="0"/>
              <a:pPr/>
              <a:t>28.12.2022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711A6E-862E-4647-A774-EE74453B78D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B24807-2F5A-4359-91F1-AF9DC7A1A4C2}" type="datetimeFigureOut">
              <a:rPr lang="tr-TR" smtClean="0"/>
              <a:pPr/>
              <a:t>28.12.2022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711A6E-862E-4647-A774-EE74453B78D0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4BF077F7-E8AD-45A2-9EDB-C126A97082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" y="428"/>
            <a:ext cx="12190476" cy="6857143"/>
          </a:xfrm>
          <a:prstGeom prst="rect">
            <a:avLst/>
          </a:prstGeom>
        </p:spPr>
      </p:pic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914398" y="3556797"/>
            <a:ext cx="10363200" cy="1470025"/>
          </a:xfrm>
        </p:spPr>
        <p:txBody>
          <a:bodyPr/>
          <a:lstStyle/>
          <a:p>
            <a:r>
              <a:rPr lang="tr-TR"/>
              <a:t>İKLİM TASARIM</a:t>
            </a:r>
            <a:br>
              <a:rPr lang="tr-TR"/>
            </a:br>
            <a:r>
              <a:rPr lang="tr-TR" sz="3600"/>
              <a:t>KENTSEL MİKROKLİMA VE KENTSEL TASARIM</a:t>
            </a:r>
            <a:endParaRPr lang="tr-TR" sz="3600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828798" y="5110827"/>
            <a:ext cx="8534400" cy="1712902"/>
          </a:xfrm>
        </p:spPr>
        <p:txBody>
          <a:bodyPr>
            <a:normAutofit/>
          </a:bodyPr>
          <a:lstStyle/>
          <a:p>
            <a:r>
              <a:rPr lang="tr-TR">
                <a:solidFill>
                  <a:schemeClr val="tx1"/>
                </a:solidFill>
              </a:rPr>
              <a:t>GÜNEŞLENME VE GÖLGE</a:t>
            </a:r>
          </a:p>
          <a:p>
            <a:pPr>
              <a:spcBef>
                <a:spcPts val="1800"/>
              </a:spcBef>
            </a:pPr>
            <a:r>
              <a:rPr lang="tr-TR" sz="2400">
                <a:solidFill>
                  <a:schemeClr val="tx1">
                    <a:lumMod val="75000"/>
                    <a:lumOff val="25000"/>
                  </a:schemeClr>
                </a:solidFill>
              </a:rPr>
              <a:t>Prof. Dr. Şükran Şahin, Ankara Üniversitesi</a:t>
            </a:r>
          </a:p>
          <a:p>
            <a:r>
              <a:rPr lang="tr-TR" sz="2400">
                <a:solidFill>
                  <a:schemeClr val="tx1">
                    <a:lumMod val="75000"/>
                    <a:lumOff val="25000"/>
                  </a:schemeClr>
                </a:solidFill>
              </a:rPr>
              <a:t>Mayıs 2022</a:t>
            </a:r>
            <a:endParaRPr lang="tr-TR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AutoShape 2" descr="Aydınlatmada Gün Işığı Kullanımının Önemi - Aydınlatma Portalı">
            <a:extLst>
              <a:ext uri="{FF2B5EF4-FFF2-40B4-BE49-F238E27FC236}">
                <a16:creationId xmlns:a16="http://schemas.microsoft.com/office/drawing/2014/main" id="{D40A83D2-B245-4AB1-B660-B482ABFDA47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8" name="Picture 4" descr="Phoenix Library N orthShadin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7426326" y="-103387"/>
            <a:ext cx="4631529" cy="6919265"/>
          </a:xfrm>
          <a:noFill/>
        </p:spPr>
      </p:pic>
      <p:sp>
        <p:nvSpPr>
          <p:cNvPr id="717826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-103386"/>
            <a:ext cx="10972800" cy="1371600"/>
          </a:xfrm>
        </p:spPr>
        <p:txBody>
          <a:bodyPr/>
          <a:lstStyle/>
          <a:p>
            <a:pPr eaLnBrk="1" hangingPunct="1">
              <a:defRPr/>
            </a:pPr>
            <a:r>
              <a:rPr lang="en-US"/>
              <a:t>Shading Devices –Overview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981200" y="1981200"/>
            <a:ext cx="3703638" cy="411480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sz="2400" b="1"/>
              <a:t>	North Façade: 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2400" b="1"/>
              <a:t>	Vertical fins (used in hot climates only) </a:t>
            </a:r>
          </a:p>
        </p:txBody>
      </p:sp>
      <p:sp>
        <p:nvSpPr>
          <p:cNvPr id="36869" name="Text Box 6"/>
          <p:cNvSpPr txBox="1">
            <a:spLocks noChangeArrowheads="1"/>
          </p:cNvSpPr>
          <p:nvPr/>
        </p:nvSpPr>
        <p:spPr bwMode="auto">
          <a:xfrm>
            <a:off x="7426326" y="6378575"/>
            <a:ext cx="209865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/>
              <a:t>L: p. 559 fig. 17.10b</a:t>
            </a:r>
            <a:r>
              <a:rPr lang="en-US"/>
              <a:t> </a:t>
            </a:r>
          </a:p>
        </p:txBody>
      </p:sp>
      <p:sp>
        <p:nvSpPr>
          <p:cNvPr id="36870" name="Text Box 7"/>
          <p:cNvSpPr txBox="1">
            <a:spLocks noChangeArrowheads="1"/>
          </p:cNvSpPr>
          <p:nvPr/>
        </p:nvSpPr>
        <p:spPr bwMode="auto">
          <a:xfrm>
            <a:off x="7340600" y="6059488"/>
            <a:ext cx="240642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/>
              <a:t>Phoenix Central Library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03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/>
              <a:t>Shading Devices – Tectonics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981201" y="1981200"/>
            <a:ext cx="4778375" cy="4114800"/>
          </a:xfrm>
        </p:spPr>
        <p:txBody>
          <a:bodyPr/>
          <a:lstStyle/>
          <a:p>
            <a:pPr eaLnBrk="1" hangingPunct="1"/>
            <a:r>
              <a:rPr lang="en-US" sz="2800" b="1"/>
              <a:t>Vertical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2400" b="1"/>
              <a:t>	Louvers or Screens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2400" b="1"/>
              <a:t>	</a:t>
            </a:r>
          </a:p>
        </p:txBody>
      </p:sp>
      <p:pic>
        <p:nvPicPr>
          <p:cNvPr id="37892" name="Picture 10" descr="CAP05597 Saarinen Eero_John Deere HQ_Moline IL 195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28813" y="2954338"/>
            <a:ext cx="4876800" cy="325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3" name="Picture 11" descr="CAPNONUM Rudolph_ Shaing Device_Jewett Art Ctr Wellesley College 195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4764" y="1533525"/>
            <a:ext cx="3043237" cy="4565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894" name="Text Box 15"/>
          <p:cNvSpPr txBox="1">
            <a:spLocks noChangeArrowheads="1"/>
          </p:cNvSpPr>
          <p:nvPr/>
        </p:nvSpPr>
        <p:spPr bwMode="auto">
          <a:xfrm>
            <a:off x="1954214" y="6237288"/>
            <a:ext cx="361329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/>
              <a:t>John Deere Headquarters, Moline IL</a:t>
            </a:r>
          </a:p>
        </p:txBody>
      </p:sp>
      <p:sp>
        <p:nvSpPr>
          <p:cNvPr id="37895" name="Text Box 16"/>
          <p:cNvSpPr txBox="1">
            <a:spLocks noChangeArrowheads="1"/>
          </p:cNvSpPr>
          <p:nvPr/>
        </p:nvSpPr>
        <p:spPr bwMode="auto">
          <a:xfrm>
            <a:off x="7570789" y="6192838"/>
            <a:ext cx="330680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/>
              <a:t>Jewett Art Center, Wellesley, MA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6" name="Picture 10" descr="CAP29198 Richard Meier_Louvered Shading_Getty Cente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794000"/>
            <a:ext cx="6096000" cy="406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413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/>
              <a:t>Shading Devices – Tectonics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176464" y="1893888"/>
            <a:ext cx="3602037" cy="4114800"/>
          </a:xfrm>
        </p:spPr>
        <p:txBody>
          <a:bodyPr/>
          <a:lstStyle/>
          <a:p>
            <a:pPr eaLnBrk="1" hangingPunct="1"/>
            <a:r>
              <a:rPr lang="en-US" sz="2800" b="1"/>
              <a:t>Horizontal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2400" b="1"/>
              <a:t>	Solid and louvered planes, projections or recesses </a:t>
            </a:r>
          </a:p>
        </p:txBody>
      </p:sp>
      <p:pic>
        <p:nvPicPr>
          <p:cNvPr id="38917" name="Picture 7" descr="CAP01327 Aalto_Overhang_Sanitorium_Paimio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6097588" y="1222621"/>
            <a:ext cx="5687044" cy="3790704"/>
          </a:xfrm>
          <a:noFill/>
        </p:spPr>
      </p:pic>
      <p:sp>
        <p:nvSpPr>
          <p:cNvPr id="38918" name="Text Box 13"/>
          <p:cNvSpPr txBox="1">
            <a:spLocks noChangeArrowheads="1"/>
          </p:cNvSpPr>
          <p:nvPr/>
        </p:nvSpPr>
        <p:spPr bwMode="auto">
          <a:xfrm>
            <a:off x="6845300" y="5075238"/>
            <a:ext cx="281596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/>
              <a:t>Paimio Sanatorium, Finland</a:t>
            </a:r>
          </a:p>
        </p:txBody>
      </p:sp>
      <p:sp>
        <p:nvSpPr>
          <p:cNvPr id="38919" name="Text Box 14"/>
          <p:cNvSpPr txBox="1">
            <a:spLocks noChangeArrowheads="1"/>
          </p:cNvSpPr>
          <p:nvPr/>
        </p:nvSpPr>
        <p:spPr bwMode="auto">
          <a:xfrm>
            <a:off x="6178550" y="6454775"/>
            <a:ext cx="293811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/>
              <a:t>Getty Center Los Angeles, CA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7" descr="CAP03138 Yamasaki_Reynolds Aluminum Bldg_Detroit 1959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7981950" y="0"/>
            <a:ext cx="2686050" cy="4027488"/>
          </a:xfrm>
          <a:noFill/>
        </p:spPr>
      </p:pic>
      <p:sp>
        <p:nvSpPr>
          <p:cNvPr id="743426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1" y="323850"/>
            <a:ext cx="6392863" cy="1371600"/>
          </a:xfrm>
        </p:spPr>
        <p:txBody>
          <a:bodyPr/>
          <a:lstStyle/>
          <a:p>
            <a:pPr algn="l" eaLnBrk="1" hangingPunct="1">
              <a:defRPr/>
            </a:pPr>
            <a:r>
              <a:rPr lang="en-US" sz="4000"/>
              <a:t>Shading Devices –Tectonics</a:t>
            </a:r>
          </a:p>
        </p:txBody>
      </p:sp>
      <p:sp>
        <p:nvSpPr>
          <p:cNvPr id="39940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524000" y="1457325"/>
            <a:ext cx="4038600" cy="4114800"/>
          </a:xfrm>
        </p:spPr>
        <p:txBody>
          <a:bodyPr/>
          <a:lstStyle/>
          <a:p>
            <a:pPr lvl="1" eaLnBrk="1" hangingPunct="1"/>
            <a:r>
              <a:rPr lang="en-US" b="1">
                <a:effectLst/>
              </a:rPr>
              <a:t>Sculptural Form</a:t>
            </a:r>
          </a:p>
          <a:p>
            <a:pPr lvl="1" eaLnBrk="1" hangingPunct="1">
              <a:buFont typeface="Wingdings" pitchFamily="2" charset="2"/>
              <a:buNone/>
            </a:pPr>
            <a:r>
              <a:rPr lang="en-US" b="1">
                <a:effectLst/>
              </a:rPr>
              <a:t>	</a:t>
            </a:r>
            <a:r>
              <a:rPr lang="en-US" sz="2400" b="1"/>
              <a:t>Thickness Projections </a:t>
            </a:r>
          </a:p>
          <a:p>
            <a:pPr lvl="1" eaLnBrk="1" hangingPunct="1">
              <a:buFont typeface="Wingdings" pitchFamily="2" charset="2"/>
              <a:buNone/>
            </a:pPr>
            <a:r>
              <a:rPr lang="en-US" sz="2400" b="1"/>
              <a:t>	Screens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b="1">
                <a:effectLst/>
              </a:rPr>
              <a:t>		 </a:t>
            </a:r>
          </a:p>
        </p:txBody>
      </p:sp>
      <p:pic>
        <p:nvPicPr>
          <p:cNvPr id="39941" name="Picture 8" descr="CAP07499 Arquitectonica_Coconut Grove FL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20637" y="3789655"/>
            <a:ext cx="4386263" cy="2924175"/>
          </a:xfrm>
          <a:noFill/>
        </p:spPr>
      </p:pic>
      <p:pic>
        <p:nvPicPr>
          <p:cNvPr id="39942" name="Picture 10" descr="CAP08303 Wright_Unity Temple_Oak Park IL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324351" y="3857864"/>
            <a:ext cx="4383088" cy="2922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43" name="Picture 11" descr="CAP08064 Bellini_Obayashi Corp Tokyo Design Ctr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778876" y="4013200"/>
            <a:ext cx="1889125" cy="284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9944" name="Text Box 15"/>
          <p:cNvSpPr txBox="1">
            <a:spLocks noChangeArrowheads="1"/>
          </p:cNvSpPr>
          <p:nvPr/>
        </p:nvSpPr>
        <p:spPr bwMode="auto">
          <a:xfrm>
            <a:off x="1524000" y="3522663"/>
            <a:ext cx="293926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/>
              <a:t>Beach House, Lido Shores, FL</a:t>
            </a:r>
          </a:p>
        </p:txBody>
      </p:sp>
      <p:sp>
        <p:nvSpPr>
          <p:cNvPr id="39945" name="Text Box 16"/>
          <p:cNvSpPr txBox="1">
            <a:spLocks noChangeArrowheads="1"/>
          </p:cNvSpPr>
          <p:nvPr/>
        </p:nvSpPr>
        <p:spPr bwMode="auto">
          <a:xfrm>
            <a:off x="4800601" y="3205163"/>
            <a:ext cx="268977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/>
              <a:t>Unity Temple, Oak Park, IL</a:t>
            </a:r>
          </a:p>
        </p:txBody>
      </p:sp>
      <p:sp>
        <p:nvSpPr>
          <p:cNvPr id="39946" name="Rectangle 19"/>
          <p:cNvSpPr>
            <a:spLocks noChangeArrowheads="1"/>
          </p:cNvSpPr>
          <p:nvPr/>
        </p:nvSpPr>
        <p:spPr bwMode="auto">
          <a:xfrm>
            <a:off x="4425951" y="6415088"/>
            <a:ext cx="1509713" cy="44291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39947" name="Text Box 18"/>
          <p:cNvSpPr txBox="1">
            <a:spLocks noChangeArrowheads="1"/>
          </p:cNvSpPr>
          <p:nvPr/>
        </p:nvSpPr>
        <p:spPr bwMode="auto">
          <a:xfrm>
            <a:off x="5948363" y="6553200"/>
            <a:ext cx="305429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/>
              <a:t>Obayashi Tokyo Design Center</a:t>
            </a:r>
          </a:p>
        </p:txBody>
      </p:sp>
      <p:sp>
        <p:nvSpPr>
          <p:cNvPr id="39948" name="Text Box 20"/>
          <p:cNvSpPr txBox="1">
            <a:spLocks noChangeArrowheads="1"/>
          </p:cNvSpPr>
          <p:nvPr/>
        </p:nvSpPr>
        <p:spPr bwMode="auto">
          <a:xfrm>
            <a:off x="5148264" y="2085976"/>
            <a:ext cx="274002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en-US" b="1"/>
              <a:t>Reynolds Aluminum Building, Detroit, MI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ttp://sustainabilityworkshop.autodesk.com/sites/default/files/styles/large/public/core-page-inserted-images/azimuth_n_altitude_-_revise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63553" y="-298176"/>
            <a:ext cx="7986803" cy="71561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https://upload.wikimedia.org/wikipedia/commons/thumb/1/16/Solar_altitude.svg/2000px-Solar_altitude.svg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484632"/>
            <a:ext cx="9144000" cy="6373368"/>
          </a:xfrm>
          <a:prstGeom prst="rect">
            <a:avLst/>
          </a:prstGeom>
          <a:noFill/>
        </p:spPr>
      </p:pic>
      <p:sp>
        <p:nvSpPr>
          <p:cNvPr id="3" name="2 Dikdörtgen"/>
          <p:cNvSpPr/>
          <p:nvPr/>
        </p:nvSpPr>
        <p:spPr>
          <a:xfrm>
            <a:off x="4583832" y="4437112"/>
            <a:ext cx="1944216" cy="2160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07568" y="116633"/>
            <a:ext cx="7128792" cy="69210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71464" y="188640"/>
            <a:ext cx="10324035" cy="6669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47529" y="0"/>
            <a:ext cx="9013275" cy="5733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 descr="https://rpmccarthy.files.wordpress.com/2010/01/sydney-sunpath-diagram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95600" y="206572"/>
            <a:ext cx="7200000" cy="665142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85517" y="-304539"/>
            <a:ext cx="11642956" cy="52172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2 Dikdörtgen"/>
          <p:cNvSpPr/>
          <p:nvPr/>
        </p:nvSpPr>
        <p:spPr>
          <a:xfrm>
            <a:off x="263352" y="4696015"/>
            <a:ext cx="86409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/>
              <a:t>Mesken ortalama yıllık elektrik tüketimi : </a:t>
            </a:r>
          </a:p>
          <a:p>
            <a:r>
              <a:rPr lang="tr-TR"/>
              <a:t>44.971.483.000 / 29.438.169 = </a:t>
            </a:r>
            <a:r>
              <a:rPr lang="tr-TR" b="1"/>
              <a:t>1528 kWh</a:t>
            </a:r>
            <a:endParaRPr lang="tr-TR"/>
          </a:p>
        </p:txBody>
      </p:sp>
      <p:sp>
        <p:nvSpPr>
          <p:cNvPr id="5" name="4 Dikdörtgen"/>
          <p:cNvSpPr/>
          <p:nvPr/>
        </p:nvSpPr>
        <p:spPr>
          <a:xfrm>
            <a:off x="288082" y="5474418"/>
            <a:ext cx="460851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/>
              <a:t>2011'de yapılan TEİAŞ araştırmasında, Türkiye'de </a:t>
            </a:r>
            <a:r>
              <a:rPr lang="tr-TR" b="1"/>
              <a:t>iki çocuklu dört kişilik bir ailenin</a:t>
            </a:r>
            <a:r>
              <a:rPr lang="tr-TR"/>
              <a:t> yıllık ortalama elektrik tüketimi</a:t>
            </a:r>
            <a:r>
              <a:rPr lang="tr-TR" b="1"/>
              <a:t> 3036 kWh</a:t>
            </a:r>
            <a:r>
              <a:rPr lang="tr-TR"/>
              <a:t> olarak bulunmuştur.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7756" t="35040" r="29326" b="40000"/>
          <a:stretch>
            <a:fillRect/>
          </a:stretch>
        </p:blipFill>
        <p:spPr bwMode="auto">
          <a:xfrm>
            <a:off x="5038000" y="4293096"/>
            <a:ext cx="7056454" cy="25649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908720"/>
            <a:ext cx="8708834" cy="43245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6" name="Picture 4" descr="http://www.renieriarchitetto.com/riqualificazione-energetica/images/paolo-img/edificio-impianto/ombreggiamenti-analisi-ombr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99656" y="0"/>
            <a:ext cx="7076468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57483" y="484396"/>
            <a:ext cx="4434517" cy="59774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95E1A43-5A83-40AE-8373-909F4F4663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84140" y="-243408"/>
            <a:ext cx="4496702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4">
            <a:extLst>
              <a:ext uri="{FF2B5EF4-FFF2-40B4-BE49-F238E27FC236}">
                <a16:creationId xmlns:a16="http://schemas.microsoft.com/office/drawing/2014/main" id="{265100D3-D391-475A-AD53-959A295092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84020" y="3429000"/>
            <a:ext cx="4200525" cy="2486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5">
            <a:extLst>
              <a:ext uri="{FF2B5EF4-FFF2-40B4-BE49-F238E27FC236}">
                <a16:creationId xmlns:a16="http://schemas.microsoft.com/office/drawing/2014/main" id="{8D3EAB77-73DA-48F3-8B41-D6B82AD3D6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-96688" y="3212976"/>
            <a:ext cx="4434517" cy="2952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99220" y="22448"/>
            <a:ext cx="4492724" cy="69464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50A5465-C166-4F77-9380-C85BFE0E12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91944" y="0"/>
            <a:ext cx="4536504" cy="67226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http://www.gncahsap.com/wp-content/uploads/2015/02/peyzaj-sekil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47528" y="-794"/>
            <a:ext cx="9242949" cy="67589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026" name="Picture 2" descr="https://i.ytimg.com/vi/EWvXiDg7AXU/maxresdefaul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1" y="1052736"/>
            <a:ext cx="8656283" cy="48691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0962" name="Picture 2" descr="http://vhpark.hyperbody.nl/images/c/c7/2_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4400" y="692697"/>
            <a:ext cx="9753600" cy="531495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1986" name="Picture 2" descr="http://www.esri.com/news/arcnews/summer10articles/summer10gifs/p13p2-l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404664"/>
            <a:ext cx="8572500" cy="53721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3010" name="Picture 2" descr="https://s-media-cache-ak0.pinimg.com/736x/d7/da/94/d7da94ce2fbc225c9c090f006380a09f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99457" y="764704"/>
            <a:ext cx="8832979" cy="482453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>
            <a:extLst>
              <a:ext uri="{FF2B5EF4-FFF2-40B4-BE49-F238E27FC236}">
                <a16:creationId xmlns:a16="http://schemas.microsoft.com/office/drawing/2014/main" id="{5EECBB7C-35DD-40E8-82B0-ED64B7241F8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28349" y="0"/>
            <a:ext cx="7191031" cy="652534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4" name="Resim 13">
            <a:extLst>
              <a:ext uri="{FF2B5EF4-FFF2-40B4-BE49-F238E27FC236}">
                <a16:creationId xmlns:a16="http://schemas.microsoft.com/office/drawing/2014/main" id="{0C25CCBF-A825-40E4-9395-4C324004155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1031" y="188640"/>
            <a:ext cx="4872620" cy="6891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760950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5058" name="Picture 2" descr="http://pmeadows.ca/wp-content/uploads/2015/01/Slide3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47529" y="476672"/>
            <a:ext cx="8832980" cy="496855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8914" name="Picture 2" descr="http://www.deltacodes.pl/sites/default/files/02wieza%201%20102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51584" y="0"/>
            <a:ext cx="7708800" cy="5781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9938" name="Picture 2" descr="https://tomaszjaniak.files.wordpress.com/2012/10/2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11624" y="1268760"/>
            <a:ext cx="6096000" cy="4572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1504" y="116633"/>
            <a:ext cx="8039540" cy="4525963"/>
          </a:xfrm>
        </p:spPr>
      </p:pic>
      <p:sp>
        <p:nvSpPr>
          <p:cNvPr id="5" name="Dikdörtgen 4"/>
          <p:cNvSpPr/>
          <p:nvPr/>
        </p:nvSpPr>
        <p:spPr>
          <a:xfrm>
            <a:off x="1847528" y="4941169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/>
              <a:t>https://forums.sketchup.com/t/solar-path-plug-in-or-setting/27189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7" name="İçerik Yer Tutucusu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72179" y="1600201"/>
            <a:ext cx="7647643" cy="452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660781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026" name="Picture 2" descr="http://www.aiatopten.org/sites/default/files/styles/popup/public/M10-CLSB%20Site%20Analysis%20Diagram.jpg?itok=p6WQJx-Z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973" y="0"/>
            <a:ext cx="7910769" cy="6447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Dikdörtgen 3"/>
          <p:cNvSpPr/>
          <p:nvPr/>
        </p:nvSpPr>
        <p:spPr>
          <a:xfrm>
            <a:off x="8389455" y="6311900"/>
            <a:ext cx="36452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/>
              <a:t>http://www.aiatopten.org/node/446</a:t>
            </a:r>
          </a:p>
        </p:txBody>
      </p:sp>
    </p:spTree>
    <p:extLst>
      <p:ext uri="{BB962C8B-B14F-4D97-AF65-F5344CB8AC3E}">
        <p14:creationId xmlns:p14="http://schemas.microsoft.com/office/powerpoint/2010/main" val="298572596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2290" name="Picture 2" descr="https://cdn.onekindesign.com/wp-content/uploads/2013/05/Yin-Yang-House-32-1-Kindesig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771" y="65387"/>
            <a:ext cx="10697029" cy="6792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Dikdörtgen 5"/>
          <p:cNvSpPr/>
          <p:nvPr/>
        </p:nvSpPr>
        <p:spPr>
          <a:xfrm>
            <a:off x="6865257" y="65387"/>
            <a:ext cx="609600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sz="1000" dirty="0"/>
              <a:t>https://cdn.onekindesign.com/wp-content/uploads/2013/05/Yin-Yang-House-32-1-Kindesign.jpg</a:t>
            </a:r>
          </a:p>
        </p:txBody>
      </p:sp>
    </p:spTree>
    <p:extLst>
      <p:ext uri="{BB962C8B-B14F-4D97-AF65-F5344CB8AC3E}">
        <p14:creationId xmlns:p14="http://schemas.microsoft.com/office/powerpoint/2010/main" val="258766656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3314" name="Picture 2" descr="Example Shadow Analysis repor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7402" y="0"/>
            <a:ext cx="9060997" cy="6795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Dikdörtgen 3"/>
          <p:cNvSpPr/>
          <p:nvPr/>
        </p:nvSpPr>
        <p:spPr>
          <a:xfrm>
            <a:off x="8203500" y="6426416"/>
            <a:ext cx="37097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/>
              <a:t>https://tomaszjaniak.wordpress.com/</a:t>
            </a:r>
          </a:p>
        </p:txBody>
      </p:sp>
    </p:spTree>
    <p:extLst>
      <p:ext uri="{BB962C8B-B14F-4D97-AF65-F5344CB8AC3E}">
        <p14:creationId xmlns:p14="http://schemas.microsoft.com/office/powerpoint/2010/main" val="18213656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074" name="Picture 2" descr="The project will record quantifiable results through a set of sustainability goals charting eight performance areas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418142" cy="70783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Dikdörtgen 3"/>
          <p:cNvSpPr/>
          <p:nvPr/>
        </p:nvSpPr>
        <p:spPr>
          <a:xfrm>
            <a:off x="1455175" y="45522"/>
            <a:ext cx="1020834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https://newatlas.com/chicago-cermak-road-greenest-street-america/25661/#gallery</a:t>
            </a:r>
          </a:p>
        </p:txBody>
      </p:sp>
    </p:spTree>
    <p:extLst>
      <p:ext uri="{BB962C8B-B14F-4D97-AF65-F5344CB8AC3E}">
        <p14:creationId xmlns:p14="http://schemas.microsoft.com/office/powerpoint/2010/main" val="19709207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6146" name="Picture 2" descr="The regeneration of Cermak Road includes new sidewalks with permanent wind/solar powered pedestrian lights (Image: CDOT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43656"/>
            <a:ext cx="9497961" cy="6784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Dikdörtgen 4"/>
          <p:cNvSpPr/>
          <p:nvPr/>
        </p:nvSpPr>
        <p:spPr>
          <a:xfrm>
            <a:off x="1455175" y="45522"/>
            <a:ext cx="1020834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https://newatlas.com/chicago-cermak-road-greenest-street-america/25661/#gallery</a:t>
            </a:r>
          </a:p>
        </p:txBody>
      </p:sp>
    </p:spTree>
    <p:extLst>
      <p:ext uri="{BB962C8B-B14F-4D97-AF65-F5344CB8AC3E}">
        <p14:creationId xmlns:p14="http://schemas.microsoft.com/office/powerpoint/2010/main" val="14045669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>
            <a:extLst>
              <a:ext uri="{FF2B5EF4-FFF2-40B4-BE49-F238E27FC236}">
                <a16:creationId xmlns:a16="http://schemas.microsoft.com/office/drawing/2014/main" id="{5EECBB7C-35DD-40E8-82B0-ED64B7241F8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91344" y="-1357"/>
            <a:ext cx="2936096" cy="266429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Resim 3">
            <a:extLst>
              <a:ext uri="{FF2B5EF4-FFF2-40B4-BE49-F238E27FC236}">
                <a16:creationId xmlns:a16="http://schemas.microsoft.com/office/drawing/2014/main" id="{40A794C5-4C7E-49E0-B4BB-F4A683A10A5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793" r="30539" b="57033"/>
          <a:stretch/>
        </p:blipFill>
        <p:spPr>
          <a:xfrm>
            <a:off x="1029345" y="1"/>
            <a:ext cx="1116265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645209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098" name="Picture 2" descr="Cornelia Konrads doga heykel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9656" y="34785"/>
            <a:ext cx="545232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Dikdörtgen 3"/>
          <p:cNvSpPr/>
          <p:nvPr/>
        </p:nvSpPr>
        <p:spPr>
          <a:xfrm>
            <a:off x="1651819" y="6332815"/>
            <a:ext cx="1156273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https://www.nolm.us/tasi-agac-dalini-keresteyi-kullanarak-ormanin-icinde-mukemmel-heykeller-yaratti/</a:t>
            </a:r>
          </a:p>
        </p:txBody>
      </p:sp>
    </p:spTree>
    <p:extLst>
      <p:ext uri="{BB962C8B-B14F-4D97-AF65-F5344CB8AC3E}">
        <p14:creationId xmlns:p14="http://schemas.microsoft.com/office/powerpoint/2010/main" val="93343107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122" name="Picture 2" descr="Black Tree : Milivojevic Milo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701548" cy="6834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Dikdörtgen 3"/>
          <p:cNvSpPr/>
          <p:nvPr/>
        </p:nvSpPr>
        <p:spPr>
          <a:xfrm>
            <a:off x="7042275" y="6369170"/>
            <a:ext cx="479092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/>
              <a:t>http://milivojevicmilos.com/?/design/black-tree/</a:t>
            </a:r>
          </a:p>
        </p:txBody>
      </p:sp>
    </p:spTree>
    <p:extLst>
      <p:ext uri="{BB962C8B-B14F-4D97-AF65-F5344CB8AC3E}">
        <p14:creationId xmlns:p14="http://schemas.microsoft.com/office/powerpoint/2010/main" val="370936495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7170" name="Picture 2" descr="https://images.adsttc.com/media/images/5031/7c15/28ba/0d18/3000/00db/slideshow/stringio.jpg?136143329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29101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Dikdörtgen 6"/>
          <p:cNvSpPr/>
          <p:nvPr/>
        </p:nvSpPr>
        <p:spPr>
          <a:xfrm>
            <a:off x="838200" y="6371471"/>
            <a:ext cx="1190686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https://images.adsttc.com/media/images/5031/7c15/28ba/0d18/3000/00db/slideshow/stringio.jpg?1361433292</a:t>
            </a:r>
          </a:p>
        </p:txBody>
      </p:sp>
    </p:spTree>
    <p:extLst>
      <p:ext uri="{BB962C8B-B14F-4D97-AF65-F5344CB8AC3E}">
        <p14:creationId xmlns:p14="http://schemas.microsoft.com/office/powerpoint/2010/main" val="1298448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8194" name="Picture 2" descr="https://images.adsttc.com/media/images/5031/7bf4/28ba/0d18/3000/00d3/slideshow/stringio.jpg?136143325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382865" cy="69192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Dikdörtgen 4"/>
          <p:cNvSpPr/>
          <p:nvPr/>
        </p:nvSpPr>
        <p:spPr>
          <a:xfrm>
            <a:off x="838200" y="6371471"/>
            <a:ext cx="1190686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https://images.adsttc.com/media/images/5031/7c15/28ba/0d18/3000/00db/slideshow/stringio.jpg?1361433292</a:t>
            </a:r>
          </a:p>
        </p:txBody>
      </p:sp>
    </p:spTree>
    <p:extLst>
      <p:ext uri="{BB962C8B-B14F-4D97-AF65-F5344CB8AC3E}">
        <p14:creationId xmlns:p14="http://schemas.microsoft.com/office/powerpoint/2010/main" val="415572915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9218" name="Picture 2" descr="https://i.pinimg.com/originals/5f/0f/c6/5f0fc68191cadb175301ac440e3b897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424516" cy="6869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Dikdörtgen 3"/>
          <p:cNvSpPr/>
          <p:nvPr/>
        </p:nvSpPr>
        <p:spPr>
          <a:xfrm>
            <a:off x="0" y="6382583"/>
            <a:ext cx="9144000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000" dirty="0">
                <a:solidFill>
                  <a:schemeClr val="bg1"/>
                </a:solidFill>
              </a:rPr>
              <a:t>https://i.pinimg.com/originals/5f/0f/c6/5f0fc68191cadb175301ac440e3b8979.jpg</a:t>
            </a:r>
          </a:p>
        </p:txBody>
      </p:sp>
      <p:pic>
        <p:nvPicPr>
          <p:cNvPr id="6" name="Picture 2" descr="Orange and black canopy over the shopping street Calle del Arenal - Madrid, Spain (7)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2656" y="11112"/>
            <a:ext cx="458114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Dikdörtgen 4"/>
          <p:cNvSpPr/>
          <p:nvPr/>
        </p:nvSpPr>
        <p:spPr>
          <a:xfrm>
            <a:off x="6772656" y="6599965"/>
            <a:ext cx="8072284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800" dirty="0">
                <a:solidFill>
                  <a:schemeClr val="bg1"/>
                </a:solidFill>
              </a:rPr>
              <a:t>http://hitchhikershandbook.com/country-guides/spain-2/madrid/madrid-spain-7-orange-and-black-canopy-over-the-shopping-street-calle-del-arenal/</a:t>
            </a:r>
          </a:p>
        </p:txBody>
      </p:sp>
    </p:spTree>
    <p:extLst>
      <p:ext uri="{BB962C8B-B14F-4D97-AF65-F5344CB8AC3E}">
        <p14:creationId xmlns:p14="http://schemas.microsoft.com/office/powerpoint/2010/main" val="82186142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0244" name="Picture 4" descr="https://i.pinimg.com/originals/c8/09/70/c809700940cfc4d1758cab32e6fa861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5" y="-30956"/>
            <a:ext cx="5166717" cy="68889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Dikdörtgen 3"/>
          <p:cNvSpPr/>
          <p:nvPr/>
        </p:nvSpPr>
        <p:spPr>
          <a:xfrm>
            <a:off x="183776" y="6611779"/>
            <a:ext cx="4616824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000" dirty="0">
                <a:solidFill>
                  <a:schemeClr val="bg1"/>
                </a:solidFill>
              </a:rPr>
              <a:t>https://i.pinimg.com/originals/c8/09/70/c809700940cfc4d1758cab32e6fa8618.jpg</a:t>
            </a:r>
          </a:p>
        </p:txBody>
      </p:sp>
      <p:pic>
        <p:nvPicPr>
          <p:cNvPr id="10246" name="Picture 6" descr="https://www.e-architect.co.uk/images/jpgs/mexico/paseo_acoxpa_w140911_1.jp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4917" y="0"/>
            <a:ext cx="5348883" cy="6780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Dikdörtgen 4"/>
          <p:cNvSpPr/>
          <p:nvPr/>
        </p:nvSpPr>
        <p:spPr>
          <a:xfrm>
            <a:off x="6284686" y="6365558"/>
            <a:ext cx="609600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sz="1000" dirty="0">
                <a:solidFill>
                  <a:schemeClr val="bg1"/>
                </a:solidFill>
              </a:rPr>
              <a:t>https://www.e-architect.co.uk/images/jpgs/mexico/paseo_acoxpa_w140911_1.jpg</a:t>
            </a:r>
          </a:p>
        </p:txBody>
      </p:sp>
    </p:spTree>
    <p:extLst>
      <p:ext uri="{BB962C8B-B14F-4D97-AF65-F5344CB8AC3E}">
        <p14:creationId xmlns:p14="http://schemas.microsoft.com/office/powerpoint/2010/main" val="73758309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1268" name="Picture 4" descr="punched meta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57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Dikdörtgen 4"/>
          <p:cNvSpPr/>
          <p:nvPr/>
        </p:nvSpPr>
        <p:spPr>
          <a:xfrm>
            <a:off x="0" y="6556137"/>
            <a:ext cx="609600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sz="1000" dirty="0">
                <a:solidFill>
                  <a:schemeClr val="bg1"/>
                </a:solidFill>
              </a:rPr>
              <a:t>http://www.landezine.com/index.php/2011/02/shanghai-houtan-park-by-turenscape/</a:t>
            </a:r>
          </a:p>
        </p:txBody>
      </p:sp>
      <p:pic>
        <p:nvPicPr>
          <p:cNvPr id="11270" name="Picture 6" descr="Street-Shade in Madri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1233" y="0"/>
            <a:ext cx="4793796" cy="6922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Dikdörtgen 5"/>
          <p:cNvSpPr/>
          <p:nvPr/>
        </p:nvSpPr>
        <p:spPr>
          <a:xfrm>
            <a:off x="7949747" y="6548447"/>
            <a:ext cx="2969083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1000" dirty="0">
                <a:solidFill>
                  <a:schemeClr val="bg1"/>
                </a:solidFill>
              </a:rPr>
              <a:t>https://www.treklens.com/gallery/photo591815.htm</a:t>
            </a:r>
          </a:p>
        </p:txBody>
      </p:sp>
    </p:spTree>
    <p:extLst>
      <p:ext uri="{BB962C8B-B14F-4D97-AF65-F5344CB8AC3E}">
        <p14:creationId xmlns:p14="http://schemas.microsoft.com/office/powerpoint/2010/main" val="385156634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4338" name="Picture 2" descr="https://66.media.tumblr.com/tumblr_le8xluoiLK1qee674o1_5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0571" y="-8662"/>
            <a:ext cx="3326039" cy="6866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Dikdörtgen 3"/>
          <p:cNvSpPr/>
          <p:nvPr/>
        </p:nvSpPr>
        <p:spPr>
          <a:xfrm>
            <a:off x="6806285" y="6311900"/>
            <a:ext cx="516891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/>
              <a:t>https://dontcallmecliff.tumblr.com/post/4701484765</a:t>
            </a:r>
          </a:p>
        </p:txBody>
      </p:sp>
    </p:spTree>
    <p:extLst>
      <p:ext uri="{BB962C8B-B14F-4D97-AF65-F5344CB8AC3E}">
        <p14:creationId xmlns:p14="http://schemas.microsoft.com/office/powerpoint/2010/main" val="1574373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CC12A0B1-DB71-4644-8BE1-0E33E168BE6D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79376" y="1238237"/>
            <a:ext cx="5979749" cy="3947882"/>
          </a:xfrm>
          <a:prstGeom prst="rect">
            <a:avLst/>
          </a:prstGeom>
        </p:spPr>
      </p:pic>
      <p:sp>
        <p:nvSpPr>
          <p:cNvPr id="5" name="Metin kutusu 4">
            <a:extLst>
              <a:ext uri="{FF2B5EF4-FFF2-40B4-BE49-F238E27FC236}">
                <a16:creationId xmlns:a16="http://schemas.microsoft.com/office/drawing/2014/main" id="{F50EC00E-B819-4E50-8EA4-AAE8DC1F20C9}"/>
              </a:ext>
            </a:extLst>
          </p:cNvPr>
          <p:cNvSpPr txBox="1"/>
          <p:nvPr/>
        </p:nvSpPr>
        <p:spPr>
          <a:xfrm>
            <a:off x="911424" y="5445224"/>
            <a:ext cx="60935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/>
              <a:t>Günlük güneş radyasyonu ve sıcaklık arasındaki saatlik etkileşim (Gupta vd., 2017)</a:t>
            </a:r>
          </a:p>
        </p:txBody>
      </p:sp>
      <p:sp>
        <p:nvSpPr>
          <p:cNvPr id="6" name="AutoShape 2">
            <a:extLst>
              <a:ext uri="{FF2B5EF4-FFF2-40B4-BE49-F238E27FC236}">
                <a16:creationId xmlns:a16="http://schemas.microsoft.com/office/drawing/2014/main" id="{4CC061DC-A04B-43C4-AA33-D38319FF1BA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07242C70-AEE0-4E71-97E7-171CD2E9A3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33910" y="1152042"/>
            <a:ext cx="4689439" cy="4249115"/>
          </a:xfrm>
          <a:prstGeom prst="rect">
            <a:avLst/>
          </a:prstGeom>
        </p:spPr>
      </p:pic>
      <p:sp>
        <p:nvSpPr>
          <p:cNvPr id="8" name="Başlık 7">
            <a:extLst>
              <a:ext uri="{FF2B5EF4-FFF2-40B4-BE49-F238E27FC236}">
                <a16:creationId xmlns:a16="http://schemas.microsoft.com/office/drawing/2014/main" id="{F92050B3-D045-41CC-BDB6-F71BC953FD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Güneşlenme-Sıcaklık İlişkisi</a:t>
            </a:r>
          </a:p>
        </p:txBody>
      </p:sp>
      <p:sp>
        <p:nvSpPr>
          <p:cNvPr id="9" name="İçerik Yer Tutucusu 8">
            <a:extLst>
              <a:ext uri="{FF2B5EF4-FFF2-40B4-BE49-F238E27FC236}">
                <a16:creationId xmlns:a16="http://schemas.microsoft.com/office/drawing/2014/main" id="{5AC21A56-2B42-4B31-9537-B7A89C7503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92835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>
            <a:extLst>
              <a:ext uri="{FF2B5EF4-FFF2-40B4-BE49-F238E27FC236}">
                <a16:creationId xmlns:a16="http://schemas.microsoft.com/office/drawing/2014/main" id="{4AB0B55D-F617-4CFF-9DED-D5E08CCC2B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2104" y="0"/>
            <a:ext cx="5162399" cy="27915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Resim 2">
            <a:extLst>
              <a:ext uri="{FF2B5EF4-FFF2-40B4-BE49-F238E27FC236}">
                <a16:creationId xmlns:a16="http://schemas.microsoft.com/office/drawing/2014/main" id="{4C241596-73C7-430C-B835-C0212CD58858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2284403"/>
            <a:ext cx="8099498" cy="4573597"/>
          </a:xfrm>
          <a:prstGeom prst="rect">
            <a:avLst/>
          </a:prstGeom>
        </p:spPr>
      </p:pic>
      <p:sp>
        <p:nvSpPr>
          <p:cNvPr id="4" name="Başlık 3">
            <a:extLst>
              <a:ext uri="{FF2B5EF4-FFF2-40B4-BE49-F238E27FC236}">
                <a16:creationId xmlns:a16="http://schemas.microsoft.com/office/drawing/2014/main" id="{136A63F9-7287-4FA8-B66A-9D979CDF2B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76" y="-28269"/>
            <a:ext cx="10972800" cy="1143000"/>
          </a:xfrm>
        </p:spPr>
        <p:txBody>
          <a:bodyPr/>
          <a:lstStyle/>
          <a:p>
            <a:r>
              <a:rPr lang="tr-TR"/>
              <a:t>Topografik Gölge</a:t>
            </a:r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FE463DD8-5FD6-410F-8B62-9FA6FFD26B69}"/>
              </a:ext>
            </a:extLst>
          </p:cNvPr>
          <p:cNvSpPr txBox="1"/>
          <p:nvPr/>
        </p:nvSpPr>
        <p:spPr>
          <a:xfrm>
            <a:off x="273140" y="5962806"/>
            <a:ext cx="60935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>
                <a:solidFill>
                  <a:schemeClr val="bg1"/>
                </a:solidFill>
              </a:rPr>
              <a:t>Topografik gölge analizi örneği, 21 Aralık Saat 12:00 (Koçal vd.,2014)</a:t>
            </a:r>
          </a:p>
        </p:txBody>
      </p:sp>
      <p:sp>
        <p:nvSpPr>
          <p:cNvPr id="10" name="Metin kutusu 9">
            <a:extLst>
              <a:ext uri="{FF2B5EF4-FFF2-40B4-BE49-F238E27FC236}">
                <a16:creationId xmlns:a16="http://schemas.microsoft.com/office/drawing/2014/main" id="{5ED525C2-3391-493D-9194-7B6AFCA16CDA}"/>
              </a:ext>
            </a:extLst>
          </p:cNvPr>
          <p:cNvSpPr txBox="1"/>
          <p:nvPr/>
        </p:nvSpPr>
        <p:spPr>
          <a:xfrm>
            <a:off x="10128448" y="2791594"/>
            <a:ext cx="6153462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sz="800"/>
              <a:t>http://www.arcland.eu/interpret/shadowmarks</a:t>
            </a:r>
          </a:p>
        </p:txBody>
      </p:sp>
      <p:pic>
        <p:nvPicPr>
          <p:cNvPr id="9" name="Resim 8">
            <a:extLst>
              <a:ext uri="{FF2B5EF4-FFF2-40B4-BE49-F238E27FC236}">
                <a16:creationId xmlns:a16="http://schemas.microsoft.com/office/drawing/2014/main" id="{FC09C2EB-24CB-46DB-9A1F-FEE2B45A14B2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1315" y="441640"/>
            <a:ext cx="4638259" cy="1908313"/>
          </a:xfrm>
          <a:prstGeom prst="rect">
            <a:avLst/>
          </a:prstGeom>
        </p:spPr>
      </p:pic>
      <p:sp>
        <p:nvSpPr>
          <p:cNvPr id="13" name="Metin kutusu 12">
            <a:extLst>
              <a:ext uri="{FF2B5EF4-FFF2-40B4-BE49-F238E27FC236}">
                <a16:creationId xmlns:a16="http://schemas.microsoft.com/office/drawing/2014/main" id="{64181047-A924-456A-83A5-64686D90659C}"/>
              </a:ext>
            </a:extLst>
          </p:cNvPr>
          <p:cNvSpPr txBox="1"/>
          <p:nvPr/>
        </p:nvSpPr>
        <p:spPr>
          <a:xfrm>
            <a:off x="24614" y="1737718"/>
            <a:ext cx="8139658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sz="800"/>
              <a:t>http://www.gitta.info/TerrainAnalyi/en/html/VisibilAppls_learningObject5.xhtml</a:t>
            </a:r>
          </a:p>
        </p:txBody>
      </p:sp>
    </p:spTree>
    <p:extLst>
      <p:ext uri="{BB962C8B-B14F-4D97-AF65-F5344CB8AC3E}">
        <p14:creationId xmlns:p14="http://schemas.microsoft.com/office/powerpoint/2010/main" val="10480728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6.png" descr="sol 1) copy">
            <a:extLst>
              <a:ext uri="{FF2B5EF4-FFF2-40B4-BE49-F238E27FC236}">
                <a16:creationId xmlns:a16="http://schemas.microsoft.com/office/drawing/2014/main" id="{463DDFB1-E335-4456-A97B-D4422E8CED4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35538" y="116632"/>
            <a:ext cx="4520301" cy="1029847"/>
          </a:xfrm>
          <a:prstGeom prst="rect">
            <a:avLst/>
          </a:prstGeom>
          <a:ln/>
        </p:spPr>
      </p:pic>
      <p:sp>
        <p:nvSpPr>
          <p:cNvPr id="2" name="Başlık 1">
            <a:extLst>
              <a:ext uri="{FF2B5EF4-FFF2-40B4-BE49-F238E27FC236}">
                <a16:creationId xmlns:a16="http://schemas.microsoft.com/office/drawing/2014/main" id="{A38DC81D-BCB0-4336-BF4A-589AA14F7F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37627" y="-10704"/>
            <a:ext cx="7054373" cy="1143000"/>
          </a:xfrm>
        </p:spPr>
        <p:txBody>
          <a:bodyPr/>
          <a:lstStyle/>
          <a:p>
            <a:r>
              <a:rPr lang="tr-TR"/>
              <a:t>ZİYARETÇİ TAŞIMA KAPASİTESİ</a:t>
            </a:r>
          </a:p>
        </p:txBody>
      </p:sp>
      <p:sp>
        <p:nvSpPr>
          <p:cNvPr id="29" name="İçerik Yer Tutucusu 28">
            <a:extLst>
              <a:ext uri="{FF2B5EF4-FFF2-40B4-BE49-F238E27FC236}">
                <a16:creationId xmlns:a16="http://schemas.microsoft.com/office/drawing/2014/main" id="{73CAA759-A7FE-4B44-A40E-907B92BD65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5357" y="1412776"/>
            <a:ext cx="5638814" cy="2176059"/>
          </a:xfrm>
        </p:spPr>
        <p:txBody>
          <a:bodyPr/>
          <a:lstStyle/>
          <a:p>
            <a:pPr marL="0" indent="0" algn="just">
              <a:spcAft>
                <a:spcPts val="600"/>
              </a:spcAft>
              <a:buNone/>
            </a:pPr>
            <a:r>
              <a:rPr lang="tr-TR" sz="1800" b="1" i="1" u="sng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Fiziki  Taşıma Kapasitesi</a:t>
            </a:r>
          </a:p>
          <a:p>
            <a:pPr marL="0" indent="0" algn="just">
              <a:spcAft>
                <a:spcPts val="600"/>
              </a:spcAft>
              <a:buNone/>
            </a:pPr>
            <a:r>
              <a:rPr lang="tr-TR" sz="1800" i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FTK = A × Z/a × Rf			</a:t>
            </a:r>
            <a:endParaRPr lang="tr-TR" sz="180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tr-TR" sz="18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= Kullanım için elverişli alan/uzunluk</a:t>
            </a:r>
            <a:endParaRPr lang="tr-TR" sz="180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tr-TR" sz="18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Z/a = Her ziyaretçi için gerekli alan (1 m</a:t>
            </a:r>
            <a:r>
              <a:rPr lang="tr-TR" sz="1800" baseline="300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tr-TR" sz="18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 </a:t>
            </a:r>
            <a:endParaRPr lang="tr-TR" sz="180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 algn="just">
              <a:spcAft>
                <a:spcPts val="600"/>
              </a:spcAft>
              <a:buNone/>
            </a:pPr>
            <a:r>
              <a:rPr lang="tr-TR" sz="18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Rf = Rotasyon faktörü̈, bir gündeki ziyaret sayısı </a:t>
            </a:r>
            <a:endParaRPr lang="tr-TR"/>
          </a:p>
        </p:txBody>
      </p:sp>
      <p:sp>
        <p:nvSpPr>
          <p:cNvPr id="15" name="Metin kutusu 14">
            <a:extLst>
              <a:ext uri="{FF2B5EF4-FFF2-40B4-BE49-F238E27FC236}">
                <a16:creationId xmlns:a16="http://schemas.microsoft.com/office/drawing/2014/main" id="{150E5C58-F982-484B-B394-667133A4A3CC}"/>
              </a:ext>
            </a:extLst>
          </p:cNvPr>
          <p:cNvSpPr txBox="1"/>
          <p:nvPr/>
        </p:nvSpPr>
        <p:spPr>
          <a:xfrm>
            <a:off x="-592165" y="332656"/>
            <a:ext cx="6984776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tr-TR" sz="1100" b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Park Tasarımında Peyzaj Temelli Ziyaretçi Taşıma Kapasitesi Analizi</a:t>
            </a:r>
            <a:endParaRPr lang="tr-TR" sz="110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/>
            <a:r>
              <a:rPr lang="tr-TR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Şükran ŞAHİN, Ecem HOŞGÖR, Duygu Doğan, Işıl KAYMAZ</a:t>
            </a:r>
            <a:endParaRPr lang="tr-TR" sz="110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1" name="Metin kutusu 20">
            <a:extLst>
              <a:ext uri="{FF2B5EF4-FFF2-40B4-BE49-F238E27FC236}">
                <a16:creationId xmlns:a16="http://schemas.microsoft.com/office/drawing/2014/main" id="{2E2642DA-D557-4496-ABA7-76E7A66FCB5C}"/>
              </a:ext>
            </a:extLst>
          </p:cNvPr>
          <p:cNvSpPr txBox="1"/>
          <p:nvPr/>
        </p:nvSpPr>
        <p:spPr>
          <a:xfrm>
            <a:off x="5194879" y="4246433"/>
            <a:ext cx="671053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tr-TR" sz="1600" i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GTK = FTK x (100-Dfg)/100 x  (100-Dfy)/100 x (100-Dfk)/100 x (100-Dfyy)/100 </a:t>
            </a:r>
            <a:endParaRPr lang="tr-TR" sz="160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8" name="Tablo 17">
            <a:extLst>
              <a:ext uri="{FF2B5EF4-FFF2-40B4-BE49-F238E27FC236}">
                <a16:creationId xmlns:a16="http://schemas.microsoft.com/office/drawing/2014/main" id="{64C4FD03-79F4-4F5D-BD3B-13BA94C7B16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79877536"/>
              </p:ext>
            </p:extLst>
          </p:nvPr>
        </p:nvGraphicFramePr>
        <p:xfrm>
          <a:off x="5194879" y="4941168"/>
          <a:ext cx="6710536" cy="146304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2197265">
                  <a:extLst>
                    <a:ext uri="{9D8B030D-6E8A-4147-A177-3AD203B41FA5}">
                      <a16:colId xmlns:a16="http://schemas.microsoft.com/office/drawing/2014/main" val="88283565"/>
                    </a:ext>
                  </a:extLst>
                </a:gridCol>
                <a:gridCol w="2671400">
                  <a:extLst>
                    <a:ext uri="{9D8B030D-6E8A-4147-A177-3AD203B41FA5}">
                      <a16:colId xmlns:a16="http://schemas.microsoft.com/office/drawing/2014/main" val="1258600501"/>
                    </a:ext>
                  </a:extLst>
                </a:gridCol>
                <a:gridCol w="1841871">
                  <a:extLst>
                    <a:ext uri="{9D8B030D-6E8A-4147-A177-3AD203B41FA5}">
                      <a16:colId xmlns:a16="http://schemas.microsoft.com/office/drawing/2014/main" val="1778138645"/>
                    </a:ext>
                  </a:extLst>
                </a:gridCol>
              </a:tblGrid>
              <a:tr h="1017949">
                <a:tc>
                  <a:txBody>
                    <a:bodyPr/>
                    <a:lstStyle/>
                    <a:p>
                      <a:r>
                        <a:rPr lang="tr-TR" sz="2400">
                          <a:effectLst/>
                        </a:rPr>
                        <a:t>Rekreasyon tipi</a:t>
                      </a:r>
                      <a:endParaRPr lang="tr-TR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tr-TR" sz="2400">
                          <a:effectLst/>
                        </a:rPr>
                        <a:t>FTK (günlük ziyaretçi)</a:t>
                      </a:r>
                      <a:endParaRPr lang="tr-TR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tr-TR" sz="2400">
                          <a:effectLst/>
                        </a:rPr>
                        <a:t>GTK (günlük ziyaretçi)</a:t>
                      </a:r>
                    </a:p>
                    <a:p>
                      <a:r>
                        <a:rPr lang="tr-TR" sz="2400">
                          <a:effectLst/>
                        </a:rPr>
                        <a:t>(FTK x 0,33)</a:t>
                      </a:r>
                      <a:endParaRPr lang="tr-TR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621574568"/>
                  </a:ext>
                </a:extLst>
              </a:tr>
              <a:tr h="339316"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tr-TR" sz="2400">
                          <a:effectLst/>
                        </a:rPr>
                        <a:t>Doğa gezintisi</a:t>
                      </a:r>
                      <a:endParaRPr lang="tr-TR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tr-TR" sz="2400">
                          <a:effectLst/>
                        </a:rPr>
                        <a:t>1756</a:t>
                      </a:r>
                      <a:endParaRPr lang="tr-TR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tr-TR" sz="2400">
                          <a:effectLst/>
                        </a:rPr>
                        <a:t>579</a:t>
                      </a:r>
                      <a:endParaRPr lang="tr-TR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18740939"/>
                  </a:ext>
                </a:extLst>
              </a:tr>
            </a:tbl>
          </a:graphicData>
        </a:graphic>
      </p:graphicFrame>
      <p:sp>
        <p:nvSpPr>
          <p:cNvPr id="37" name="Metin kutusu 36">
            <a:extLst>
              <a:ext uri="{FF2B5EF4-FFF2-40B4-BE49-F238E27FC236}">
                <a16:creationId xmlns:a16="http://schemas.microsoft.com/office/drawing/2014/main" id="{20EAB3B6-04A3-4E2B-A6BA-AABE91DAD7F8}"/>
              </a:ext>
            </a:extLst>
          </p:cNvPr>
          <p:cNvSpPr txBox="1"/>
          <p:nvPr/>
        </p:nvSpPr>
        <p:spPr>
          <a:xfrm>
            <a:off x="185357" y="3501008"/>
            <a:ext cx="4830523" cy="32932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tr-TR" b="1" i="1" u="sng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Gerçek Taşıma Kapasitesi</a:t>
            </a:r>
          </a:p>
          <a:p>
            <a:pPr algn="just"/>
            <a:endParaRPr lang="tr-TR" sz="1800" i="1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tr-TR" sz="1800" i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GTK = FTK x Df1 x  Df2 x ... Dfn </a:t>
            </a:r>
            <a:endParaRPr lang="tr-TR" sz="140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tr-TR" sz="18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		</a:t>
            </a:r>
            <a:endParaRPr lang="tr-TR" sz="140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spcAft>
                <a:spcPts val="600"/>
              </a:spcAft>
            </a:pPr>
            <a:r>
              <a:rPr lang="tr-TR" sz="18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Df = M1/Mt x 100			</a:t>
            </a:r>
          </a:p>
          <a:p>
            <a:pPr>
              <a:spcAft>
                <a:spcPts val="600"/>
              </a:spcAft>
            </a:pPr>
            <a:r>
              <a:rPr lang="tr-TR" sz="18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Df = Düzeltme faktörü (%). Bir alanın düzeltme faktörleri peyzaj karakteri ile doğrudan ilişkilidir. Bu nedenle her ziyaret alanı için ayrı hesaplanmalıdır. </a:t>
            </a:r>
            <a:endParaRPr lang="tr-TR" sz="140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18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M1= Değişkenin sınırlandırma değeri</a:t>
            </a:r>
            <a:endParaRPr lang="tr-TR" sz="140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spcAft>
                <a:spcPts val="600"/>
              </a:spcAft>
            </a:pPr>
            <a:r>
              <a:rPr lang="tr-TR" sz="18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Mt= Değişkenin toplam değeri</a:t>
            </a:r>
            <a:endParaRPr lang="tr-TR" sz="140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1" name="Metin kutusu 40">
            <a:extLst>
              <a:ext uri="{FF2B5EF4-FFF2-40B4-BE49-F238E27FC236}">
                <a16:creationId xmlns:a16="http://schemas.microsoft.com/office/drawing/2014/main" id="{B772AA2A-9701-4D97-AE53-6FADA9785D21}"/>
              </a:ext>
            </a:extLst>
          </p:cNvPr>
          <p:cNvSpPr txBox="1"/>
          <p:nvPr/>
        </p:nvSpPr>
        <p:spPr>
          <a:xfrm>
            <a:off x="6389907" y="1781900"/>
            <a:ext cx="432048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95885"/>
            <a:r>
              <a:rPr lang="tr-TR" sz="24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Aşırı Güneş Düzeltme Etmeni</a:t>
            </a:r>
          </a:p>
          <a:p>
            <a:pPr marL="95885"/>
            <a:r>
              <a:rPr lang="tr-TR" sz="24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10:00-18:00 </a:t>
            </a:r>
            <a:r>
              <a:rPr lang="tr-TR" sz="240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lang="tr-TR" sz="24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11:00-14:00 </a:t>
            </a:r>
          </a:p>
          <a:p>
            <a:pPr marL="95885"/>
            <a:endParaRPr lang="tr-TR" sz="2400" i="1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95885"/>
            <a:r>
              <a:rPr lang="tr-TR" sz="2400" i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</a:t>
            </a:r>
            <a:r>
              <a:rPr lang="tr-TR" sz="2400" i="1" baseline="-250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fg </a:t>
            </a:r>
            <a:r>
              <a:rPr lang="tr-TR" sz="2400" i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= 270/720 x 100</a:t>
            </a:r>
            <a:endParaRPr lang="tr-TR" sz="240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95885"/>
            <a:r>
              <a:rPr lang="tr-TR" sz="2400" i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tr-TR" sz="240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tr-TR" sz="2400" b="1" i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D</a:t>
            </a:r>
            <a:r>
              <a:rPr lang="tr-TR" sz="2400" b="1" i="1" baseline="-250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fg </a:t>
            </a:r>
            <a:r>
              <a:rPr lang="tr-TR" sz="2400" b="1" i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= %37,5</a:t>
            </a:r>
            <a:r>
              <a:rPr lang="tr-TR" sz="2400" i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sınırlandırma</a:t>
            </a:r>
            <a:endParaRPr lang="tr-TR" sz="2400"/>
          </a:p>
        </p:txBody>
      </p:sp>
    </p:spTree>
    <p:extLst>
      <p:ext uri="{BB962C8B-B14F-4D97-AF65-F5344CB8AC3E}">
        <p14:creationId xmlns:p14="http://schemas.microsoft.com/office/powerpoint/2010/main" val="5671751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20" name="Picture 4" descr="CAP24733 Luis Barragan_San Cristobal Stables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554788" y="475130"/>
            <a:ext cx="5805908" cy="3869860"/>
          </a:xfrm>
          <a:noFill/>
        </p:spPr>
      </p:pic>
      <p:pic>
        <p:nvPicPr>
          <p:cNvPr id="716806" name="Picture 6" descr="CAP25853 Le Corbusier_Brise Soleil_Capital_Chandigarh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3303" y="2988140"/>
            <a:ext cx="5805912" cy="38698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6802" name="Rectangle 2"/>
          <p:cNvSpPr>
            <a:spLocks noGrp="1" noChangeArrowheads="1"/>
          </p:cNvSpPr>
          <p:nvPr>
            <p:ph type="title"/>
          </p:nvPr>
        </p:nvSpPr>
        <p:spPr>
          <a:xfrm>
            <a:off x="593303" y="0"/>
            <a:ext cx="10972800" cy="1371600"/>
          </a:xfrm>
        </p:spPr>
        <p:txBody>
          <a:bodyPr/>
          <a:lstStyle/>
          <a:p>
            <a:pPr eaLnBrk="1" hangingPunct="1">
              <a:defRPr/>
            </a:pPr>
            <a:r>
              <a:rPr lang="en-US"/>
              <a:t>Shading Devices</a:t>
            </a:r>
          </a:p>
        </p:txBody>
      </p:sp>
      <p:sp>
        <p:nvSpPr>
          <p:cNvPr id="71680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37730" y="1427679"/>
            <a:ext cx="6147220" cy="1560461"/>
          </a:xfrm>
        </p:spPr>
        <p:txBody>
          <a:bodyPr/>
          <a:lstStyle/>
          <a:p>
            <a:pPr algn="r" eaLnBrk="1" hangingPunct="1">
              <a:buFont typeface="Wingdings" pitchFamily="2" charset="2"/>
              <a:buNone/>
            </a:pPr>
            <a:r>
              <a:rPr lang="en-US" sz="2400" b="1"/>
              <a:t>	</a:t>
            </a:r>
            <a:r>
              <a:rPr lang="en-US" sz="2800" b="1"/>
              <a:t>South Façade: </a:t>
            </a:r>
          </a:p>
          <a:p>
            <a:pPr algn="r" eaLnBrk="1" hangingPunct="1">
              <a:buFont typeface="Wingdings" pitchFamily="2" charset="2"/>
              <a:buNone/>
            </a:pPr>
            <a:r>
              <a:rPr lang="en-US" sz="2800" b="1"/>
              <a:t>	Horizontal overhang 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2800" b="1"/>
              <a:t>	</a:t>
            </a:r>
            <a:r>
              <a:rPr lang="en-US" sz="2800" b="1" u="sng">
                <a:solidFill>
                  <a:srgbClr val="FF3300"/>
                </a:solidFill>
              </a:rPr>
              <a:t>or</a:t>
            </a:r>
            <a:r>
              <a:rPr lang="en-US" sz="2800" b="1"/>
              <a:t> </a:t>
            </a:r>
            <a:r>
              <a:rPr lang="tr-TR" sz="2800" b="1"/>
              <a:t> </a:t>
            </a:r>
            <a:r>
              <a:rPr lang="en-US" sz="2800" b="1"/>
              <a:t>	Brise-soleil</a:t>
            </a:r>
          </a:p>
        </p:txBody>
      </p:sp>
      <p:sp>
        <p:nvSpPr>
          <p:cNvPr id="34822" name="Text Box 8"/>
          <p:cNvSpPr txBox="1">
            <a:spLocks noChangeArrowheads="1"/>
          </p:cNvSpPr>
          <p:nvPr/>
        </p:nvSpPr>
        <p:spPr bwMode="auto">
          <a:xfrm>
            <a:off x="6700838" y="4392613"/>
            <a:ext cx="216694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/>
              <a:t>San Cristobal Stables</a:t>
            </a:r>
          </a:p>
        </p:txBody>
      </p:sp>
      <p:sp>
        <p:nvSpPr>
          <p:cNvPr id="716809" name="Text Box 9"/>
          <p:cNvSpPr txBox="1">
            <a:spLocks noChangeArrowheads="1"/>
          </p:cNvSpPr>
          <p:nvPr/>
        </p:nvSpPr>
        <p:spPr bwMode="auto">
          <a:xfrm>
            <a:off x="6584950" y="6323013"/>
            <a:ext cx="253646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/>
              <a:t>The Capital (Chandigarh)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680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4" name="Picture 4" descr="CAP09330 Maki_Veritcal Louvers_Keio U Grad Sch Res Ctr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871864" y="-40541"/>
            <a:ext cx="7320136" cy="4879242"/>
          </a:xfrm>
          <a:noFill/>
        </p:spPr>
      </p:pic>
      <p:sp>
        <p:nvSpPr>
          <p:cNvPr id="723970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-120905"/>
            <a:ext cx="10972800" cy="1371600"/>
          </a:xfrm>
        </p:spPr>
        <p:txBody>
          <a:bodyPr/>
          <a:lstStyle/>
          <a:p>
            <a:pPr eaLnBrk="1" hangingPunct="1">
              <a:defRPr/>
            </a:pPr>
            <a:r>
              <a:rPr lang="en-US"/>
              <a:t>Shading </a:t>
            </a:r>
            <a:r>
              <a:rPr lang="en-US">
                <a:solidFill>
                  <a:schemeClr val="bg1"/>
                </a:solidFill>
              </a:rPr>
              <a:t>Devices –Overview</a:t>
            </a:r>
          </a:p>
        </p:txBody>
      </p:sp>
      <p:sp>
        <p:nvSpPr>
          <p:cNvPr id="72397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-168696" y="836712"/>
            <a:ext cx="5040560" cy="1371600"/>
          </a:xfrm>
        </p:spPr>
        <p:txBody>
          <a:bodyPr/>
          <a:lstStyle/>
          <a:p>
            <a:pPr algn="r" eaLnBrk="1" hangingPunct="1">
              <a:buFont typeface="Wingdings" pitchFamily="2" charset="2"/>
              <a:buNone/>
            </a:pPr>
            <a:r>
              <a:rPr lang="en-US" sz="2400" b="1"/>
              <a:t>	East/West Façade: </a:t>
            </a:r>
          </a:p>
          <a:p>
            <a:pPr algn="r" eaLnBrk="1" hangingPunct="1">
              <a:buFont typeface="Wingdings" pitchFamily="2" charset="2"/>
              <a:buNone/>
            </a:pPr>
            <a:r>
              <a:rPr lang="en-US" sz="2400" b="1"/>
              <a:t>	Vertical fins angled to the north</a:t>
            </a:r>
            <a:endParaRPr lang="tr-TR" sz="2400" b="1"/>
          </a:p>
          <a:p>
            <a:pPr eaLnBrk="1" hangingPunct="1">
              <a:buFont typeface="Wingdings" pitchFamily="2" charset="2"/>
              <a:buNone/>
            </a:pPr>
            <a:r>
              <a:rPr lang="en-US" sz="2400" b="1"/>
              <a:t> 	</a:t>
            </a:r>
            <a:r>
              <a:rPr lang="en-US" sz="2400" b="1">
                <a:solidFill>
                  <a:srgbClr val="FF3300"/>
                </a:solidFill>
              </a:rPr>
              <a:t>and/</a:t>
            </a:r>
            <a:r>
              <a:rPr lang="en-US" sz="2400" b="1" u="sng">
                <a:solidFill>
                  <a:srgbClr val="FF3300"/>
                </a:solidFill>
              </a:rPr>
              <a:t>or</a:t>
            </a:r>
            <a:r>
              <a:rPr lang="tr-TR" sz="2400" b="1" u="sng">
                <a:solidFill>
                  <a:srgbClr val="FF3300"/>
                </a:solidFill>
              </a:rPr>
              <a:t>  </a:t>
            </a:r>
            <a:r>
              <a:rPr lang="en-US" sz="2400" b="1"/>
              <a:t>Brise-soleil</a:t>
            </a:r>
          </a:p>
        </p:txBody>
      </p:sp>
      <p:pic>
        <p:nvPicPr>
          <p:cNvPr id="723982" name="Picture 14" descr="CAP03597 Le Corbusier_3 Monastery of Ste Marie de La Tourette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0" y="2178968"/>
            <a:ext cx="2975248" cy="4447666"/>
          </a:xfrm>
          <a:noFill/>
        </p:spPr>
      </p:pic>
      <p:sp>
        <p:nvSpPr>
          <p:cNvPr id="35846" name="Text Box 15"/>
          <p:cNvSpPr txBox="1">
            <a:spLocks noChangeArrowheads="1"/>
          </p:cNvSpPr>
          <p:nvPr/>
        </p:nvSpPr>
        <p:spPr bwMode="auto">
          <a:xfrm>
            <a:off x="6072188" y="4987925"/>
            <a:ext cx="484914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/>
              <a:t>Keio University Graduate School Research Center</a:t>
            </a:r>
          </a:p>
        </p:txBody>
      </p:sp>
      <p:sp>
        <p:nvSpPr>
          <p:cNvPr id="723984" name="Text Box 16"/>
          <p:cNvSpPr txBox="1">
            <a:spLocks noChangeArrowheads="1"/>
          </p:cNvSpPr>
          <p:nvPr/>
        </p:nvSpPr>
        <p:spPr bwMode="auto">
          <a:xfrm>
            <a:off x="2941656" y="6378616"/>
            <a:ext cx="386041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b="1"/>
              <a:t>Monastery of Ste Marie de La Tourette</a:t>
            </a:r>
            <a:endParaRPr lang="en-US" b="1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39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39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426</TotalTime>
  <Words>730</Words>
  <Application>Microsoft Office PowerPoint</Application>
  <PresentationFormat>Geniş ekran</PresentationFormat>
  <Paragraphs>101</Paragraphs>
  <Slides>47</Slides>
  <Notes>4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47</vt:i4>
      </vt:variant>
    </vt:vector>
  </HeadingPairs>
  <TitlesOfParts>
    <vt:vector size="51" baseType="lpstr">
      <vt:lpstr>Arial</vt:lpstr>
      <vt:lpstr>Calibri</vt:lpstr>
      <vt:lpstr>Wingdings</vt:lpstr>
      <vt:lpstr>Ofis Teması</vt:lpstr>
      <vt:lpstr>İKLİM TASARIM KENTSEL MİKROKLİMA VE KENTSEL TASARIM</vt:lpstr>
      <vt:lpstr>PowerPoint Sunusu</vt:lpstr>
      <vt:lpstr>PowerPoint Sunusu</vt:lpstr>
      <vt:lpstr>PowerPoint Sunusu</vt:lpstr>
      <vt:lpstr>Güneşlenme-Sıcaklık İlişkisi</vt:lpstr>
      <vt:lpstr>Topografik Gölge</vt:lpstr>
      <vt:lpstr>ZİYARETÇİ TAŞIMA KAPASİTESİ</vt:lpstr>
      <vt:lpstr>Shading Devices</vt:lpstr>
      <vt:lpstr>Shading Devices –Overview</vt:lpstr>
      <vt:lpstr>Shading Devices –Overview</vt:lpstr>
      <vt:lpstr>Shading Devices – Tectonics</vt:lpstr>
      <vt:lpstr>Shading Devices – Tectonics</vt:lpstr>
      <vt:lpstr>Shading Devices –Tectonics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MLTY</dc:creator>
  <cp:lastModifiedBy>Şükran Şahin</cp:lastModifiedBy>
  <cp:revision>43</cp:revision>
  <dcterms:created xsi:type="dcterms:W3CDTF">2015-12-04T08:43:51Z</dcterms:created>
  <dcterms:modified xsi:type="dcterms:W3CDTF">2022-12-28T18:47:21Z</dcterms:modified>
</cp:coreProperties>
</file>