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9"/>
  </p:notesMasterIdLst>
  <p:sldIdLst>
    <p:sldId id="295" r:id="rId2"/>
    <p:sldId id="281" r:id="rId3"/>
    <p:sldId id="293" r:id="rId4"/>
    <p:sldId id="294" r:id="rId5"/>
    <p:sldId id="296" r:id="rId6"/>
    <p:sldId id="297" r:id="rId7"/>
    <p:sldId id="29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57" r:id="rId17"/>
    <p:sldId id="258" r:id="rId18"/>
    <p:sldId id="259" r:id="rId19"/>
    <p:sldId id="280" r:id="rId20"/>
    <p:sldId id="282" r:id="rId21"/>
    <p:sldId id="279" r:id="rId22"/>
    <p:sldId id="263" r:id="rId23"/>
    <p:sldId id="264" r:id="rId24"/>
    <p:sldId id="265" r:id="rId25"/>
    <p:sldId id="266" r:id="rId26"/>
    <p:sldId id="284" r:id="rId27"/>
    <p:sldId id="287" r:id="rId28"/>
    <p:sldId id="289" r:id="rId29"/>
    <p:sldId id="288" r:id="rId30"/>
    <p:sldId id="291" r:id="rId31"/>
    <p:sldId id="285" r:id="rId32"/>
    <p:sldId id="286" r:id="rId33"/>
    <p:sldId id="290" r:id="rId34"/>
    <p:sldId id="292" r:id="rId35"/>
    <p:sldId id="299" r:id="rId36"/>
    <p:sldId id="300" r:id="rId37"/>
    <p:sldId id="269" r:id="rId38"/>
    <p:sldId id="301" r:id="rId39"/>
    <p:sldId id="261" r:id="rId40"/>
    <p:sldId id="302" r:id="rId41"/>
    <p:sldId id="260" r:id="rId42"/>
    <p:sldId id="262" r:id="rId43"/>
    <p:sldId id="303" r:id="rId44"/>
    <p:sldId id="304" r:id="rId45"/>
    <p:sldId id="305" r:id="rId46"/>
    <p:sldId id="267" r:id="rId47"/>
    <p:sldId id="268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21" autoAdjust="0"/>
    <p:restoredTop sz="94660"/>
  </p:normalViewPr>
  <p:slideViewPr>
    <p:cSldViewPr>
      <p:cViewPr varScale="1">
        <p:scale>
          <a:sx n="58" d="100"/>
          <a:sy n="58" d="100"/>
        </p:scale>
        <p:origin x="1200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CDD61-0ED4-43CF-8230-0C5AE5B2BB6B}" type="datetimeFigureOut">
              <a:rPr lang="tr-TR" smtClean="0"/>
              <a:t>28.12.2022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CA5D0-E5AE-4C5E-8C45-B497AD43D2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03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0F824-2308-4F36-800E-BF66E30F99C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8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CA5D0-E5AE-4C5E-8C45-B497AD43D2A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23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CA5D0-E5AE-4C5E-8C45-B497AD43D2A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562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CA5D0-E5AE-4C5E-8C45-B497AD43D2A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242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C77BE-3DCB-4683-8570-1FE9866B6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51ABE-9BFE-48FD-BF48-6CCD774DB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4807-2F5A-4359-91F1-AF9DC7A1A4C2}" type="datetimeFigureOut">
              <a:rPr lang="tr-TR" smtClean="0"/>
              <a:pPr/>
              <a:t>28.12.2022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11A6E-862E-4647-A774-EE74453B78D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BF077F7-E8AD-45A2-9EDB-C126A9708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398" y="3556797"/>
            <a:ext cx="10363200" cy="1470025"/>
          </a:xfrm>
        </p:spPr>
        <p:txBody>
          <a:bodyPr/>
          <a:lstStyle/>
          <a:p>
            <a:r>
              <a:rPr lang="tr-TR"/>
              <a:t>İKLİM TASARIM</a:t>
            </a:r>
            <a:br>
              <a:rPr lang="tr-TR"/>
            </a:br>
            <a:r>
              <a:rPr lang="tr-TR" sz="3600"/>
              <a:t>KENTSEL MİKROKLİMA VE KENTSEL TASARIM</a:t>
            </a:r>
            <a:endParaRPr lang="tr-TR" sz="360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798" y="5110827"/>
            <a:ext cx="8534400" cy="1712902"/>
          </a:xfrm>
        </p:spPr>
        <p:txBody>
          <a:bodyPr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GÜNEŞLENME VE GÖLGE</a:t>
            </a:r>
          </a:p>
          <a:p>
            <a:pPr>
              <a:spcBef>
                <a:spcPts val="1800"/>
              </a:spcBef>
            </a:pPr>
            <a:r>
              <a:rPr lang="tr-T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Şükran Şahin, Ankara Üniversitesi</a:t>
            </a:r>
          </a:p>
          <a:p>
            <a:r>
              <a:rPr lang="tr-T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Mayıs 2022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AutoShape 2" descr="Aydınlatmada Gün Işığı Kullanımının Önemi - Aydınlatma Portalı">
            <a:extLst>
              <a:ext uri="{FF2B5EF4-FFF2-40B4-BE49-F238E27FC236}">
                <a16:creationId xmlns:a16="http://schemas.microsoft.com/office/drawing/2014/main" id="{D40A83D2-B245-4AB1-B660-B482ABFDA4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hoenix Library N orthShad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26326" y="-103387"/>
            <a:ext cx="4631529" cy="6919265"/>
          </a:xfrm>
          <a:noFill/>
        </p:spPr>
      </p:pic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03386"/>
            <a:ext cx="1097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Shading Devices –Overview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81200"/>
            <a:ext cx="3703638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b="1"/>
              <a:t>	North Façade: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/>
              <a:t>	Vertical fins (used in hot climates only) 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7426326" y="6378575"/>
            <a:ext cx="2098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L: p. 559 fig. 17.10b</a:t>
            </a:r>
            <a:r>
              <a:rPr lang="en-US"/>
              <a:t> 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7340600" y="6059488"/>
            <a:ext cx="2406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Phoenix Central Library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Shading Devices – Tectonics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981200"/>
            <a:ext cx="4778375" cy="4114800"/>
          </a:xfrm>
        </p:spPr>
        <p:txBody>
          <a:bodyPr/>
          <a:lstStyle/>
          <a:p>
            <a:pPr eaLnBrk="1" hangingPunct="1"/>
            <a:r>
              <a:rPr lang="en-US" sz="2800" b="1"/>
              <a:t>Vertical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/>
              <a:t>	Louvers or Screens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/>
              <a:t>	</a:t>
            </a:r>
          </a:p>
        </p:txBody>
      </p:sp>
      <p:pic>
        <p:nvPicPr>
          <p:cNvPr id="37892" name="Picture 10" descr="CAP05597 Saarinen Eero_John Deere HQ_Moline IL 19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2954338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1" descr="CAPNONUM Rudolph_ Shaing Device_Jewett Art Ctr Wellesley College 19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64" y="1533525"/>
            <a:ext cx="304323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15"/>
          <p:cNvSpPr txBox="1">
            <a:spLocks noChangeArrowheads="1"/>
          </p:cNvSpPr>
          <p:nvPr/>
        </p:nvSpPr>
        <p:spPr bwMode="auto">
          <a:xfrm>
            <a:off x="1954214" y="6237288"/>
            <a:ext cx="3613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John Deere Headquarters, Moline IL</a:t>
            </a:r>
          </a:p>
        </p:txBody>
      </p:sp>
      <p:sp>
        <p:nvSpPr>
          <p:cNvPr id="37895" name="Text Box 16"/>
          <p:cNvSpPr txBox="1">
            <a:spLocks noChangeArrowheads="1"/>
          </p:cNvSpPr>
          <p:nvPr/>
        </p:nvSpPr>
        <p:spPr bwMode="auto">
          <a:xfrm>
            <a:off x="7570789" y="6192838"/>
            <a:ext cx="3306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Jewett Art Center, Wellesley, MA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0" descr="CAP29198 Richard Meier_Louvered Shading_Getty 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4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Shading Devices – Tectonics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76464" y="1893888"/>
            <a:ext cx="3602037" cy="4114800"/>
          </a:xfrm>
        </p:spPr>
        <p:txBody>
          <a:bodyPr/>
          <a:lstStyle/>
          <a:p>
            <a:pPr eaLnBrk="1" hangingPunct="1"/>
            <a:r>
              <a:rPr lang="en-US" sz="2800" b="1"/>
              <a:t>Horizontal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/>
              <a:t>	Solid and louvered planes, projections or recesses </a:t>
            </a:r>
          </a:p>
        </p:txBody>
      </p:sp>
      <p:pic>
        <p:nvPicPr>
          <p:cNvPr id="38917" name="Picture 7" descr="CAP01327 Aalto_Overhang_Sanitorium_Paimi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7588" y="1222621"/>
            <a:ext cx="5687044" cy="3790704"/>
          </a:xfrm>
          <a:noFill/>
        </p:spPr>
      </p:pic>
      <p:sp>
        <p:nvSpPr>
          <p:cNvPr id="38918" name="Text Box 13"/>
          <p:cNvSpPr txBox="1">
            <a:spLocks noChangeArrowheads="1"/>
          </p:cNvSpPr>
          <p:nvPr/>
        </p:nvSpPr>
        <p:spPr bwMode="auto">
          <a:xfrm>
            <a:off x="6845300" y="5075238"/>
            <a:ext cx="2815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Paimio Sanatorium, Finland</a:t>
            </a:r>
          </a:p>
        </p:txBody>
      </p:sp>
      <p:sp>
        <p:nvSpPr>
          <p:cNvPr id="38919" name="Text Box 14"/>
          <p:cNvSpPr txBox="1">
            <a:spLocks noChangeArrowheads="1"/>
          </p:cNvSpPr>
          <p:nvPr/>
        </p:nvSpPr>
        <p:spPr bwMode="auto">
          <a:xfrm>
            <a:off x="6178550" y="6454775"/>
            <a:ext cx="293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Getty Center Los Angeles, CA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CAP03138 Yamasaki_Reynolds Aluminum Bldg_Detroit 19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81950" y="0"/>
            <a:ext cx="2686050" cy="4027488"/>
          </a:xfrm>
          <a:noFill/>
        </p:spPr>
      </p:pic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323850"/>
            <a:ext cx="6392863" cy="1371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/>
              <a:t>Shading Devices –Tectonics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457325"/>
            <a:ext cx="4038600" cy="4114800"/>
          </a:xfrm>
        </p:spPr>
        <p:txBody>
          <a:bodyPr/>
          <a:lstStyle/>
          <a:p>
            <a:pPr lvl="1" eaLnBrk="1" hangingPunct="1"/>
            <a:r>
              <a:rPr lang="en-US" b="1">
                <a:effectLst/>
              </a:rPr>
              <a:t>Sculptural Form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b="1">
                <a:effectLst/>
              </a:rPr>
              <a:t>	</a:t>
            </a:r>
            <a:r>
              <a:rPr lang="en-US" sz="2400" b="1"/>
              <a:t>Thickness Projections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400" b="1"/>
              <a:t>	Screens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effectLst/>
              </a:rPr>
              <a:t>		 </a:t>
            </a:r>
          </a:p>
        </p:txBody>
      </p:sp>
      <p:pic>
        <p:nvPicPr>
          <p:cNvPr id="39941" name="Picture 8" descr="CAP07499 Arquitectonica_Coconut Grove F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637" y="3789655"/>
            <a:ext cx="4386263" cy="2924175"/>
          </a:xfrm>
          <a:noFill/>
        </p:spPr>
      </p:pic>
      <p:pic>
        <p:nvPicPr>
          <p:cNvPr id="39942" name="Picture 10" descr="CAP08303 Wright_Unity Temple_Oak Park 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4351" y="3857864"/>
            <a:ext cx="4383088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1" descr="CAP08064 Bellini_Obayashi Corp Tokyo Design Ct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8876" y="4013200"/>
            <a:ext cx="18891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5"/>
          <p:cNvSpPr txBox="1">
            <a:spLocks noChangeArrowheads="1"/>
          </p:cNvSpPr>
          <p:nvPr/>
        </p:nvSpPr>
        <p:spPr bwMode="auto">
          <a:xfrm>
            <a:off x="1524000" y="3522663"/>
            <a:ext cx="29392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Beach House, Lido Shores, FL</a:t>
            </a:r>
          </a:p>
        </p:txBody>
      </p:sp>
      <p:sp>
        <p:nvSpPr>
          <p:cNvPr id="39945" name="Text Box 16"/>
          <p:cNvSpPr txBox="1">
            <a:spLocks noChangeArrowheads="1"/>
          </p:cNvSpPr>
          <p:nvPr/>
        </p:nvSpPr>
        <p:spPr bwMode="auto">
          <a:xfrm>
            <a:off x="4800601" y="3205163"/>
            <a:ext cx="2689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Unity Temple, Oak Park, IL</a:t>
            </a:r>
          </a:p>
        </p:txBody>
      </p:sp>
      <p:sp>
        <p:nvSpPr>
          <p:cNvPr id="39946" name="Rectangle 19"/>
          <p:cNvSpPr>
            <a:spLocks noChangeArrowheads="1"/>
          </p:cNvSpPr>
          <p:nvPr/>
        </p:nvSpPr>
        <p:spPr bwMode="auto">
          <a:xfrm>
            <a:off x="4425951" y="6415088"/>
            <a:ext cx="1509713" cy="442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9947" name="Text Box 18"/>
          <p:cNvSpPr txBox="1">
            <a:spLocks noChangeArrowheads="1"/>
          </p:cNvSpPr>
          <p:nvPr/>
        </p:nvSpPr>
        <p:spPr bwMode="auto">
          <a:xfrm>
            <a:off x="5948363" y="6553200"/>
            <a:ext cx="3054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Obayashi Tokyo Design Center</a:t>
            </a:r>
          </a:p>
        </p:txBody>
      </p:sp>
      <p:sp>
        <p:nvSpPr>
          <p:cNvPr id="39948" name="Text Box 20"/>
          <p:cNvSpPr txBox="1">
            <a:spLocks noChangeArrowheads="1"/>
          </p:cNvSpPr>
          <p:nvPr/>
        </p:nvSpPr>
        <p:spPr bwMode="auto">
          <a:xfrm>
            <a:off x="5148264" y="2085976"/>
            <a:ext cx="2740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/>
              <a:t>Reynolds Aluminum Building, Detroit, MI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ustainabilityworkshop.autodesk.com/sites/default/files/styles/large/public/core-page-inserted-images/azimuth_n_altitude_-_revi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3" y="-298176"/>
            <a:ext cx="7986803" cy="715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thumb/1/16/Solar_altitude.svg/2000px-Solar_altitud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84632"/>
            <a:ext cx="9144000" cy="6373368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4583832" y="4437112"/>
            <a:ext cx="19442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16633"/>
            <a:ext cx="7128792" cy="692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64" y="188640"/>
            <a:ext cx="1032403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0"/>
            <a:ext cx="901327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rpmccarthy.files.wordpress.com/2010/01/sydney-sunpath-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206572"/>
            <a:ext cx="7200000" cy="6651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5517" y="-304539"/>
            <a:ext cx="11642956" cy="521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263352" y="4696015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/>
              <a:t>Mesken ortalama yıllık elektrik tüketimi : </a:t>
            </a:r>
          </a:p>
          <a:p>
            <a:r>
              <a:rPr lang="tr-TR"/>
              <a:t>44.971.483.000 / 29.438.169 = </a:t>
            </a:r>
            <a:r>
              <a:rPr lang="tr-TR" b="1"/>
              <a:t>1528 kWh</a:t>
            </a:r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288082" y="5474418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/>
              <a:t>2011'de yapılan TEİAŞ araştırmasında, Türkiye'de </a:t>
            </a:r>
            <a:r>
              <a:rPr lang="tr-TR" b="1"/>
              <a:t>iki çocuklu dört kişilik bir ailenin</a:t>
            </a:r>
            <a:r>
              <a:rPr lang="tr-TR"/>
              <a:t> yıllık ortalama elektrik tüketimi</a:t>
            </a:r>
            <a:r>
              <a:rPr lang="tr-TR" b="1"/>
              <a:t> 3036 kWh</a:t>
            </a:r>
            <a:r>
              <a:rPr lang="tr-TR"/>
              <a:t> olarak bulunmuştur.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56" t="35040" r="29326" b="40000"/>
          <a:stretch>
            <a:fillRect/>
          </a:stretch>
        </p:blipFill>
        <p:spPr bwMode="auto">
          <a:xfrm>
            <a:off x="5038000" y="4293096"/>
            <a:ext cx="705645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720"/>
            <a:ext cx="8708834" cy="432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www.renieriarchitetto.com/riqualificazione-energetica/images/paolo-img/edificio-impianto/ombreggiamenti-analisi-omb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0"/>
            <a:ext cx="70764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483" y="484396"/>
            <a:ext cx="4434517" cy="597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E1A43-5A83-40AE-8373-909F4F46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140" y="-243408"/>
            <a:ext cx="449670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65100D3-D391-475A-AD53-959A2950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4020" y="3429000"/>
            <a:ext cx="42005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D3EAB77-73DA-48F3-8B41-D6B82AD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6688" y="3212976"/>
            <a:ext cx="443451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220" y="22448"/>
            <a:ext cx="4492724" cy="694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A5465-C166-4F77-9380-C85BFE0E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0"/>
            <a:ext cx="4536504" cy="672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gncahsap.com/wp-content/uploads/2015/02/peyzaj-seki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-794"/>
            <a:ext cx="9242949" cy="6758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s://i.ytimg.com/vi/EWvXiDg7AXU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052736"/>
            <a:ext cx="8656283" cy="48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62" name="Picture 2" descr="http://vhpark.hyperbody.nl/images/c/c7/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92697"/>
            <a:ext cx="9753600" cy="5314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986" name="Picture 2" descr="http://www.esri.com/news/arcnews/summer10articles/summer10gifs/p13p2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04664"/>
            <a:ext cx="85725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3010" name="Picture 2" descr="https://s-media-cache-ak0.pinimg.com/736x/d7/da/94/d7da94ce2fbc225c9c090f006380a0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7" y="764704"/>
            <a:ext cx="8832979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ECBB7C-35DD-40E8-82B0-ED64B724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49" y="0"/>
            <a:ext cx="7191031" cy="6525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C25CCBF-A825-40E4-9395-4C3240041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1" y="188640"/>
            <a:ext cx="4872620" cy="68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0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5058" name="Picture 2" descr="http://pmeadows.ca/wp-content/uploads/2015/01/Slide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476672"/>
            <a:ext cx="883298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8914" name="Picture 2" descr="http://www.deltacodes.pl/sites/default/files/02wieza%201%20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0"/>
            <a:ext cx="7708800" cy="57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 descr="https://tomaszjaniak.files.wordpress.com/2012/10/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4" y="126876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6633"/>
            <a:ext cx="8039540" cy="4525963"/>
          </a:xfrm>
        </p:spPr>
      </p:pic>
      <p:sp>
        <p:nvSpPr>
          <p:cNvPr id="5" name="Dikdörtgen 4"/>
          <p:cNvSpPr/>
          <p:nvPr/>
        </p:nvSpPr>
        <p:spPr>
          <a:xfrm>
            <a:off x="1847528" y="4941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https://forums.sketchup.com/t/solar-path-plug-in-or-setting/27189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179" y="1600201"/>
            <a:ext cx="76476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7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://www.aiatopten.org/sites/default/files/styles/popup/public/M10-CLSB%20Site%20Analysis%20Diagram.jpg?itok=p6WQJx-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3" y="0"/>
            <a:ext cx="7910769" cy="64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389455" y="6311900"/>
            <a:ext cx="364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http://www.aiatopten.org/node/446</a:t>
            </a:r>
          </a:p>
        </p:txBody>
      </p:sp>
    </p:spTree>
    <p:extLst>
      <p:ext uri="{BB962C8B-B14F-4D97-AF65-F5344CB8AC3E}">
        <p14:creationId xmlns:p14="http://schemas.microsoft.com/office/powerpoint/2010/main" val="298572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https://cdn.onekindesign.com/wp-content/uploads/2013/05/Yin-Yang-House-32-1-Kin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1" y="65387"/>
            <a:ext cx="10697029" cy="67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865257" y="6538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/>
              <a:t>https://cdn.onekindesign.com/wp-content/uploads/2013/05/Yin-Yang-House-32-1-Kindesign.jpg</a:t>
            </a:r>
          </a:p>
        </p:txBody>
      </p:sp>
    </p:spTree>
    <p:extLst>
      <p:ext uri="{BB962C8B-B14F-4D97-AF65-F5344CB8AC3E}">
        <p14:creationId xmlns:p14="http://schemas.microsoft.com/office/powerpoint/2010/main" val="2587666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Example Shadow Analysis re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2" y="0"/>
            <a:ext cx="9060997" cy="67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203500" y="6426416"/>
            <a:ext cx="3709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https://tomaszjaniak.wordpress.com/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182136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The project will record quantifiable results through a set of sustainability goals charting eight performance area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8142" cy="7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455175" y="45522"/>
            <a:ext cx="10208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https://newatlas.com/chicago-cermak-road-greenest-street-america/25661/#gallery</a:t>
            </a:r>
          </a:p>
        </p:txBody>
      </p:sp>
    </p:spTree>
    <p:extLst>
      <p:ext uri="{BB962C8B-B14F-4D97-AF65-F5344CB8AC3E}">
        <p14:creationId xmlns:p14="http://schemas.microsoft.com/office/powerpoint/2010/main" val="197092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The regeneration of Cermak Road includes new sidewalks with permanent wind/solar powered pedestrian lights (Image: CDO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656"/>
            <a:ext cx="9497961" cy="67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455175" y="45522"/>
            <a:ext cx="10208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https://newatlas.com/chicago-cermak-road-greenest-street-america/25661/#gallery</a:t>
            </a:r>
          </a:p>
        </p:txBody>
      </p:sp>
    </p:spTree>
    <p:extLst>
      <p:ext uri="{BB962C8B-B14F-4D97-AF65-F5344CB8AC3E}">
        <p14:creationId xmlns:p14="http://schemas.microsoft.com/office/powerpoint/2010/main" val="1404566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ECBB7C-35DD-40E8-82B0-ED64B7241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344" y="-1357"/>
            <a:ext cx="2936096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0A794C5-4C7E-49E0-B4BB-F4A683A10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r="30539" b="57033"/>
          <a:stretch/>
        </p:blipFill>
        <p:spPr>
          <a:xfrm>
            <a:off x="1029345" y="1"/>
            <a:ext cx="11162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52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Cornelia Konrads doga heyke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4785"/>
            <a:ext cx="5452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651819" y="6332815"/>
            <a:ext cx="11562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https://www.nolm.us/tasi-agac-dalini-keresteyi-kullanarak-ormanin-icinde-mukemmel-heykeller-yaratti/</a:t>
            </a:r>
          </a:p>
        </p:txBody>
      </p:sp>
    </p:spTree>
    <p:extLst>
      <p:ext uri="{BB962C8B-B14F-4D97-AF65-F5344CB8AC3E}">
        <p14:creationId xmlns:p14="http://schemas.microsoft.com/office/powerpoint/2010/main" val="933431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Black Tree : Milivojevic Mi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1548" cy="68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042275" y="6369170"/>
            <a:ext cx="4790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http://milivojevicmilos.com/?/design/black-tree/</a:t>
            </a:r>
          </a:p>
        </p:txBody>
      </p:sp>
    </p:spTree>
    <p:extLst>
      <p:ext uri="{BB962C8B-B14F-4D97-AF65-F5344CB8AC3E}">
        <p14:creationId xmlns:p14="http://schemas.microsoft.com/office/powerpoint/2010/main" val="3709364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https://images.adsttc.com/media/images/5031/7c15/28ba/0d18/3000/00db/slideshow/stringio.jpg?1361433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838200" y="6371471"/>
            <a:ext cx="1190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https://images.adsttc.com/media/images/5031/7c15/28ba/0d18/3000/00db/slideshow/stringio.jpg?1361433292</a:t>
            </a:r>
          </a:p>
        </p:txBody>
      </p:sp>
    </p:spTree>
    <p:extLst>
      <p:ext uri="{BB962C8B-B14F-4D97-AF65-F5344CB8AC3E}">
        <p14:creationId xmlns:p14="http://schemas.microsoft.com/office/powerpoint/2010/main" val="12984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https://images.adsttc.com/media/images/5031/7bf4/28ba/0d18/3000/00d3/slideshow/stringio.jpg?1361433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2865" cy="69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838200" y="6371471"/>
            <a:ext cx="1190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https://images.adsttc.com/media/images/5031/7c15/28ba/0d18/3000/00db/slideshow/stringio.jpg?1361433292</a:t>
            </a:r>
          </a:p>
        </p:txBody>
      </p:sp>
    </p:spTree>
    <p:extLst>
      <p:ext uri="{BB962C8B-B14F-4D97-AF65-F5344CB8AC3E}">
        <p14:creationId xmlns:p14="http://schemas.microsoft.com/office/powerpoint/2010/main" val="4155729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https://i.pinimg.com/originals/5f/0f/c6/5f0fc68191cadb175301ac440e3b8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4516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0" y="6382583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https://i.pinimg.com/originals/5f/0f/c6/5f0fc68191cadb175301ac440e3b8979.jpg</a:t>
            </a:r>
          </a:p>
        </p:txBody>
      </p:sp>
      <p:pic>
        <p:nvPicPr>
          <p:cNvPr id="6" name="Picture 2" descr="Orange and black canopy over the shopping street Calle del Arenal - Madrid, Spain (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56" y="11112"/>
            <a:ext cx="4581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772656" y="6599965"/>
            <a:ext cx="80722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solidFill>
                  <a:schemeClr val="bg1"/>
                </a:solidFill>
              </a:rPr>
              <a:t>http://hitchhikershandbook.com/country-guides/spain-2/madrid/madrid-spain-7-orange-and-black-canopy-over-the-shopping-street-calle-del-arenal/</a:t>
            </a:r>
          </a:p>
        </p:txBody>
      </p:sp>
    </p:spTree>
    <p:extLst>
      <p:ext uri="{BB962C8B-B14F-4D97-AF65-F5344CB8AC3E}">
        <p14:creationId xmlns:p14="http://schemas.microsoft.com/office/powerpoint/2010/main" val="821861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4" name="Picture 4" descr="https://i.pinimg.com/originals/c8/09/70/c809700940cfc4d1758cab32e6fa8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30956"/>
            <a:ext cx="5166717" cy="68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83776" y="6611779"/>
            <a:ext cx="4616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https://i.pinimg.com/originals/c8/09/70/c809700940cfc4d1758cab32e6fa8618.jpg</a:t>
            </a:r>
          </a:p>
        </p:txBody>
      </p:sp>
      <p:pic>
        <p:nvPicPr>
          <p:cNvPr id="10246" name="Picture 6" descr="https://www.e-architect.co.uk/images/jpgs/mexico/paseo_acoxpa_w140911_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17" y="0"/>
            <a:ext cx="5348883" cy="678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284686" y="636555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https://www.e-architect.co.uk/images/jpgs/mexico/paseo_acoxpa_w140911_1.jpg</a:t>
            </a:r>
          </a:p>
        </p:txBody>
      </p:sp>
    </p:spTree>
    <p:extLst>
      <p:ext uri="{BB962C8B-B14F-4D97-AF65-F5344CB8AC3E}">
        <p14:creationId xmlns:p14="http://schemas.microsoft.com/office/powerpoint/2010/main" val="737583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8" name="Picture 4" descr="punched me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655613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http://www.landezine.com/index.php/2011/02/shanghai-houtan-park-by-turenscape/</a:t>
            </a:r>
          </a:p>
        </p:txBody>
      </p:sp>
      <p:pic>
        <p:nvPicPr>
          <p:cNvPr id="11270" name="Picture 6" descr="Street-Shade in Mad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33" y="0"/>
            <a:ext cx="4793796" cy="69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7949747" y="6548447"/>
            <a:ext cx="29690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</a:rPr>
              <a:t>https://www.treklens.com/gallery/photo591815.htm</a:t>
            </a:r>
          </a:p>
        </p:txBody>
      </p:sp>
    </p:spTree>
    <p:extLst>
      <p:ext uri="{BB962C8B-B14F-4D97-AF65-F5344CB8AC3E}">
        <p14:creationId xmlns:p14="http://schemas.microsoft.com/office/powerpoint/2010/main" val="3851566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https://66.media.tumblr.com/tumblr_le8xluoiLK1qee674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-8662"/>
            <a:ext cx="3326039" cy="68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806285" y="6311900"/>
            <a:ext cx="5168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https://dontcallmecliff.tumblr.com/post/4701484765</a:t>
            </a:r>
          </a:p>
        </p:txBody>
      </p:sp>
    </p:spTree>
    <p:extLst>
      <p:ext uri="{BB962C8B-B14F-4D97-AF65-F5344CB8AC3E}">
        <p14:creationId xmlns:p14="http://schemas.microsoft.com/office/powerpoint/2010/main" val="15743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12A0B1-DB71-4644-8BE1-0E33E168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76" y="1238237"/>
            <a:ext cx="5979749" cy="394788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50EC00E-B819-4E50-8EA4-AAE8DC1F20C9}"/>
              </a:ext>
            </a:extLst>
          </p:cNvPr>
          <p:cNvSpPr txBox="1"/>
          <p:nvPr/>
        </p:nvSpPr>
        <p:spPr>
          <a:xfrm>
            <a:off x="911424" y="5445224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/>
              <a:t>Günlük güneş radyasyonu ve sıcaklık arasındaki saatlik etkileşim (Gupta vd., 2017)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CC061DC-A04B-43C4-AA33-D38319FF1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7242C70-AEE0-4E71-97E7-171CD2E9A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910" y="1152042"/>
            <a:ext cx="4689439" cy="4249115"/>
          </a:xfrm>
          <a:prstGeom prst="rect">
            <a:avLst/>
          </a:prstGeom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F92050B3-D045-41CC-BDB6-F71BC953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Güneşlenme-Sıcaklık İlişkisi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5AC21A56-2B42-4B31-9537-B7A89C750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8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0B55D-F617-4CFF-9DED-D5E08CCC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0"/>
            <a:ext cx="5162399" cy="27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C241596-73C7-430C-B835-C0212CD5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84403"/>
            <a:ext cx="8099498" cy="4573597"/>
          </a:xfrm>
          <a:prstGeom prst="rect">
            <a:avLst/>
          </a:prstGeom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136A63F9-7287-4FA8-B66A-9D979CDF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28269"/>
            <a:ext cx="10972800" cy="1143000"/>
          </a:xfrm>
        </p:spPr>
        <p:txBody>
          <a:bodyPr/>
          <a:lstStyle/>
          <a:p>
            <a:r>
              <a:rPr lang="tr-TR"/>
              <a:t>Topografik Gölge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E463DD8-5FD6-410F-8B62-9FA6FFD26B69}"/>
              </a:ext>
            </a:extLst>
          </p:cNvPr>
          <p:cNvSpPr txBox="1"/>
          <p:nvPr/>
        </p:nvSpPr>
        <p:spPr>
          <a:xfrm>
            <a:off x="273140" y="5962806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Topografik gölge analizi örneği, 21 Aralık Saat 12:00 (Koçal vd.,2014)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ED525C2-3391-493D-9194-7B6AFCA16CDA}"/>
              </a:ext>
            </a:extLst>
          </p:cNvPr>
          <p:cNvSpPr txBox="1"/>
          <p:nvPr/>
        </p:nvSpPr>
        <p:spPr>
          <a:xfrm>
            <a:off x="10128448" y="2791594"/>
            <a:ext cx="6153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/>
              <a:t>http://www.arcland.eu/interpret/shadowmarks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C09C2EB-24CB-46DB-9A1F-FEE2B45A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315" y="441640"/>
            <a:ext cx="4638259" cy="1908313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64181047-A924-456A-83A5-64686D90659C}"/>
              </a:ext>
            </a:extLst>
          </p:cNvPr>
          <p:cNvSpPr txBox="1"/>
          <p:nvPr/>
        </p:nvSpPr>
        <p:spPr>
          <a:xfrm>
            <a:off x="24614" y="1737718"/>
            <a:ext cx="81396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/>
              <a:t>http://www.gitta.info/TerrainAnalyi/en/html/VisibilAppls_learningObject5.xhtml</a:t>
            </a:r>
          </a:p>
        </p:txBody>
      </p:sp>
    </p:spTree>
    <p:extLst>
      <p:ext uri="{BB962C8B-B14F-4D97-AF65-F5344CB8AC3E}">
        <p14:creationId xmlns:p14="http://schemas.microsoft.com/office/powerpoint/2010/main" val="104807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6.png" descr="sol 1) copy">
            <a:extLst>
              <a:ext uri="{FF2B5EF4-FFF2-40B4-BE49-F238E27FC236}">
                <a16:creationId xmlns:a16="http://schemas.microsoft.com/office/drawing/2014/main" id="{463DDFB1-E335-4456-A97B-D4422E8C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538" y="116632"/>
            <a:ext cx="4520301" cy="1029847"/>
          </a:xfrm>
          <a:prstGeom prst="rect">
            <a:avLst/>
          </a:prstGeom>
          <a:ln/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38DC81D-BCB0-4336-BF4A-589AA14F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627" y="-10704"/>
            <a:ext cx="7054373" cy="1143000"/>
          </a:xfrm>
        </p:spPr>
        <p:txBody>
          <a:bodyPr/>
          <a:lstStyle/>
          <a:p>
            <a:r>
              <a:rPr lang="tr-TR"/>
              <a:t>ZİYARETÇİ TAŞIMA KAPASİTESİ</a:t>
            </a:r>
          </a:p>
        </p:txBody>
      </p:sp>
      <p:sp>
        <p:nvSpPr>
          <p:cNvPr id="29" name="İçerik Yer Tutucusu 28">
            <a:extLst>
              <a:ext uri="{FF2B5EF4-FFF2-40B4-BE49-F238E27FC236}">
                <a16:creationId xmlns:a16="http://schemas.microsoft.com/office/drawing/2014/main" id="{73CAA759-A7FE-4B44-A40E-907B92BD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57" y="1412776"/>
            <a:ext cx="5638814" cy="2176059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tr-TR" sz="1800" b="1" i="1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Fiziki  Taşıma Kapasitesi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FTK = A × Z/a × Rf			</a:t>
            </a:r>
            <a:endParaRPr lang="tr-TR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= Kullanım için elverişli alan/uzunluk</a:t>
            </a:r>
            <a:endParaRPr lang="tr-TR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Z/a = Her ziyaretçi için gerekli alan (1 m</a:t>
            </a:r>
            <a:r>
              <a:rPr lang="tr-TR" sz="180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tr-TR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= Rotasyon faktörü̈, bir gündeki ziyaret sayısı </a:t>
            </a:r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50E5C58-F982-484B-B394-667133A4A3CC}"/>
              </a:ext>
            </a:extLst>
          </p:cNvPr>
          <p:cNvSpPr txBox="1"/>
          <p:nvPr/>
        </p:nvSpPr>
        <p:spPr>
          <a:xfrm>
            <a:off x="-592165" y="332656"/>
            <a:ext cx="69847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Tasarımında Peyzaj Temelli Ziyaretçi Taşıma Kapasitesi Analizi</a:t>
            </a:r>
            <a:endParaRPr lang="tr-T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Şükran ŞAHİN, Ecem HOŞGÖR, Duygu Doğan, Işıl KAYMAZ</a:t>
            </a:r>
            <a:endParaRPr lang="tr-T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E2642DA-D557-4496-ABA7-76E7A66FCB5C}"/>
              </a:ext>
            </a:extLst>
          </p:cNvPr>
          <p:cNvSpPr txBox="1"/>
          <p:nvPr/>
        </p:nvSpPr>
        <p:spPr>
          <a:xfrm>
            <a:off x="5194879" y="4246433"/>
            <a:ext cx="6710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GTK = FTK x (100-Dfg)/100 x  (100-Dfy)/100 x (100-Dfk)/100 x (100-Dfyy)/100 </a:t>
            </a:r>
            <a:endParaRPr lang="tr-TR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64C4FD03-79F4-4F5D-BD3B-13BA94C7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77536"/>
              </p:ext>
            </p:extLst>
          </p:nvPr>
        </p:nvGraphicFramePr>
        <p:xfrm>
          <a:off x="5194879" y="4941168"/>
          <a:ext cx="6710536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97265">
                  <a:extLst>
                    <a:ext uri="{9D8B030D-6E8A-4147-A177-3AD203B41FA5}">
                      <a16:colId xmlns:a16="http://schemas.microsoft.com/office/drawing/2014/main" val="88283565"/>
                    </a:ext>
                  </a:extLst>
                </a:gridCol>
                <a:gridCol w="2671400">
                  <a:extLst>
                    <a:ext uri="{9D8B030D-6E8A-4147-A177-3AD203B41FA5}">
                      <a16:colId xmlns:a16="http://schemas.microsoft.com/office/drawing/2014/main" val="1258600501"/>
                    </a:ext>
                  </a:extLst>
                </a:gridCol>
                <a:gridCol w="1841871">
                  <a:extLst>
                    <a:ext uri="{9D8B030D-6E8A-4147-A177-3AD203B41FA5}">
                      <a16:colId xmlns:a16="http://schemas.microsoft.com/office/drawing/2014/main" val="1778138645"/>
                    </a:ext>
                  </a:extLst>
                </a:gridCol>
              </a:tblGrid>
              <a:tr h="101794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Rekreasyon tipi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FTK (günlük ziyaretçi)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GTK (günlük ziyaretçi)</a:t>
                      </a:r>
                    </a:p>
                    <a:p>
                      <a:r>
                        <a:rPr lang="tr-TR" sz="2400">
                          <a:effectLst/>
                        </a:rPr>
                        <a:t>(FTK x 0,33)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1574568"/>
                  </a:ext>
                </a:extLst>
              </a:tr>
              <a:tr h="3393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tr-TR" sz="2400">
                          <a:effectLst/>
                        </a:rPr>
                        <a:t>Doğa gezintisi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1756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tr-TR" sz="2400">
                          <a:effectLst/>
                        </a:rPr>
                        <a:t>579</a:t>
                      </a:r>
                      <a:endParaRPr lang="tr-T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740939"/>
                  </a:ext>
                </a:extLst>
              </a:tr>
            </a:tbl>
          </a:graphicData>
        </a:graphic>
      </p:graphicFrame>
      <p:sp>
        <p:nvSpPr>
          <p:cNvPr id="37" name="Metin kutusu 36">
            <a:extLst>
              <a:ext uri="{FF2B5EF4-FFF2-40B4-BE49-F238E27FC236}">
                <a16:creationId xmlns:a16="http://schemas.microsoft.com/office/drawing/2014/main" id="{20EAB3B6-04A3-4E2B-A6BA-AABE91DAD7F8}"/>
              </a:ext>
            </a:extLst>
          </p:cNvPr>
          <p:cNvSpPr txBox="1"/>
          <p:nvPr/>
        </p:nvSpPr>
        <p:spPr>
          <a:xfrm>
            <a:off x="185357" y="3501008"/>
            <a:ext cx="483052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Gerçek Taşıma Kapasitesi</a:t>
            </a:r>
          </a:p>
          <a:p>
            <a:pPr algn="just"/>
            <a:endParaRPr lang="tr-TR" sz="1800" i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GTK = FTK x Df1 x  Df2 x ... Dfn </a:t>
            </a:r>
            <a:endParaRPr lang="tr-TR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endParaRPr lang="tr-TR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Df = M1/Mt x 100			</a:t>
            </a:r>
          </a:p>
          <a:p>
            <a:pPr>
              <a:spcAft>
                <a:spcPts val="600"/>
              </a:spcAft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Df = Düzeltme faktörü (%). Bir alanın düzeltme faktörleri peyzaj karakteri ile doğrudan ilişkilidir. Bu nedenle her ziyaret alanı için ayrı hesaplanmalıdır. </a:t>
            </a:r>
            <a:endParaRPr lang="tr-TR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M1= Değişkenin sınırlandırma değeri</a:t>
            </a:r>
            <a:endParaRPr lang="tr-TR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tr-TR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Mt= Değişkenin toplam değeri</a:t>
            </a:r>
            <a:endParaRPr lang="tr-TR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B772AA2A-9701-4D97-AE53-6FADA9785D21}"/>
              </a:ext>
            </a:extLst>
          </p:cNvPr>
          <p:cNvSpPr txBox="1"/>
          <p:nvPr/>
        </p:nvSpPr>
        <p:spPr>
          <a:xfrm>
            <a:off x="6389907" y="1781900"/>
            <a:ext cx="4320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885"/>
            <a:r>
              <a:rPr lang="tr-TR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Aşırı Güneş Düzeltme Etmeni</a:t>
            </a:r>
          </a:p>
          <a:p>
            <a:pPr marL="95885"/>
            <a:r>
              <a:rPr lang="tr-TR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10:00-18:00 </a:t>
            </a:r>
            <a:r>
              <a:rPr lang="tr-TR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11:00-14:00 </a:t>
            </a:r>
          </a:p>
          <a:p>
            <a:pPr marL="95885"/>
            <a:endParaRPr lang="tr-TR" sz="2400" i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5885"/>
            <a:r>
              <a:rPr lang="tr-TR" sz="2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2400" i="1" baseline="-25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fg </a:t>
            </a:r>
            <a:r>
              <a:rPr lang="tr-TR" sz="2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270/720 x 100</a:t>
            </a:r>
            <a:endParaRPr lang="tr-TR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5885"/>
            <a:r>
              <a:rPr lang="tr-TR" sz="2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tr-TR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tr-TR" sz="24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</a:t>
            </a:r>
            <a:r>
              <a:rPr lang="tr-TR" sz="2400" b="1" i="1" baseline="-25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fg </a:t>
            </a:r>
            <a:r>
              <a:rPr lang="tr-TR" sz="24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%37,5</a:t>
            </a:r>
            <a:r>
              <a:rPr lang="tr-TR" sz="2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sınırlandırma</a:t>
            </a:r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567175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AP24733 Luis Barragan_San Cristobal Stab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54788" y="475130"/>
            <a:ext cx="5805908" cy="3869860"/>
          </a:xfrm>
          <a:noFill/>
        </p:spPr>
      </p:pic>
      <p:pic>
        <p:nvPicPr>
          <p:cNvPr id="716806" name="Picture 6" descr="CAP25853 Le Corbusier_Brise Soleil_Capital_Chandigar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303" y="2988140"/>
            <a:ext cx="5805912" cy="386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3303" y="0"/>
            <a:ext cx="1097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Shading Devices</a:t>
            </a:r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7730" y="1427679"/>
            <a:ext cx="6147220" cy="1560461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</a:pPr>
            <a:r>
              <a:rPr lang="en-US" sz="2400" b="1"/>
              <a:t>	</a:t>
            </a:r>
            <a:r>
              <a:rPr lang="en-US" sz="2800" b="1"/>
              <a:t>South Façade: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800" b="1"/>
              <a:t>	Horizontal overhang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b="1"/>
              <a:t>	</a:t>
            </a:r>
            <a:r>
              <a:rPr lang="en-US" sz="2800" b="1" u="sng">
                <a:solidFill>
                  <a:srgbClr val="FF3300"/>
                </a:solidFill>
              </a:rPr>
              <a:t>or</a:t>
            </a:r>
            <a:r>
              <a:rPr lang="en-US" sz="2800" b="1"/>
              <a:t> </a:t>
            </a:r>
            <a:r>
              <a:rPr lang="tr-TR" sz="2800" b="1"/>
              <a:t> </a:t>
            </a:r>
            <a:r>
              <a:rPr lang="en-US" sz="2800" b="1"/>
              <a:t>	Brise-soleil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700838" y="4392613"/>
            <a:ext cx="2166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San Cristobal Stables</a:t>
            </a:r>
          </a:p>
        </p:txBody>
      </p:sp>
      <p:sp>
        <p:nvSpPr>
          <p:cNvPr id="716809" name="Text Box 9"/>
          <p:cNvSpPr txBox="1">
            <a:spLocks noChangeArrowheads="1"/>
          </p:cNvSpPr>
          <p:nvPr/>
        </p:nvSpPr>
        <p:spPr bwMode="auto">
          <a:xfrm>
            <a:off x="6584950" y="6323013"/>
            <a:ext cx="253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Capital (Chandigarh)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AP09330 Maki_Veritcal Louvers_Keio U Grad Sch Res Ct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1864" y="-40541"/>
            <a:ext cx="7320136" cy="4879242"/>
          </a:xfrm>
          <a:noFill/>
        </p:spPr>
      </p:pic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20905"/>
            <a:ext cx="1097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Shading </a:t>
            </a:r>
            <a:r>
              <a:rPr lang="en-US">
                <a:solidFill>
                  <a:schemeClr val="bg1"/>
                </a:solidFill>
              </a:rPr>
              <a:t>Devices –Overview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68696" y="836712"/>
            <a:ext cx="5040560" cy="13716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</a:pPr>
            <a:r>
              <a:rPr lang="en-US" sz="2400" b="1"/>
              <a:t>	East/West Façade: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400" b="1"/>
              <a:t>	Vertical fins angled to the north</a:t>
            </a:r>
            <a:endParaRPr lang="tr-TR" sz="2400" b="1"/>
          </a:p>
          <a:p>
            <a:pPr eaLnBrk="1" hangingPunct="1">
              <a:buFont typeface="Wingdings" pitchFamily="2" charset="2"/>
              <a:buNone/>
            </a:pPr>
            <a:r>
              <a:rPr lang="en-US" sz="2400" b="1"/>
              <a:t> 	</a:t>
            </a:r>
            <a:r>
              <a:rPr lang="en-US" sz="2400" b="1">
                <a:solidFill>
                  <a:srgbClr val="FF3300"/>
                </a:solidFill>
              </a:rPr>
              <a:t>and/</a:t>
            </a:r>
            <a:r>
              <a:rPr lang="en-US" sz="2400" b="1" u="sng">
                <a:solidFill>
                  <a:srgbClr val="FF3300"/>
                </a:solidFill>
              </a:rPr>
              <a:t>or</a:t>
            </a:r>
            <a:r>
              <a:rPr lang="tr-TR" sz="2400" b="1" u="sng">
                <a:solidFill>
                  <a:srgbClr val="FF3300"/>
                </a:solidFill>
              </a:rPr>
              <a:t>  </a:t>
            </a:r>
            <a:r>
              <a:rPr lang="en-US" sz="2400" b="1"/>
              <a:t>Brise-soleil</a:t>
            </a:r>
          </a:p>
        </p:txBody>
      </p:sp>
      <p:pic>
        <p:nvPicPr>
          <p:cNvPr id="723982" name="Picture 14" descr="CAP03597 Le Corbusier_3 Monastery of Ste Marie de La Touret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78968"/>
            <a:ext cx="2975248" cy="4447666"/>
          </a:xfrm>
          <a:noFill/>
        </p:spPr>
      </p:pic>
      <p:sp>
        <p:nvSpPr>
          <p:cNvPr id="35846" name="Text Box 15"/>
          <p:cNvSpPr txBox="1">
            <a:spLocks noChangeArrowheads="1"/>
          </p:cNvSpPr>
          <p:nvPr/>
        </p:nvSpPr>
        <p:spPr bwMode="auto">
          <a:xfrm>
            <a:off x="6072188" y="4987925"/>
            <a:ext cx="4849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Keio University Graduate School Research Center</a:t>
            </a:r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2941656" y="6378616"/>
            <a:ext cx="3860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Monastery of Ste Marie de La Tourette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730</Words>
  <Application>Microsoft Office PowerPoint</Application>
  <PresentationFormat>Geniş ekran</PresentationFormat>
  <Paragraphs>101</Paragraphs>
  <Slides>47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Ofis Teması</vt:lpstr>
      <vt:lpstr>İKLİM TASARIM KENTSEL MİKROKLİMA VE KENTSEL TASARIM</vt:lpstr>
      <vt:lpstr>PowerPoint Sunusu</vt:lpstr>
      <vt:lpstr>PowerPoint Sunusu</vt:lpstr>
      <vt:lpstr>PowerPoint Sunusu</vt:lpstr>
      <vt:lpstr>Güneşlenme-Sıcaklık İlişkisi</vt:lpstr>
      <vt:lpstr>Topografik Gölge</vt:lpstr>
      <vt:lpstr>ZİYARETÇİ TAŞIMA KAPASİTESİ</vt:lpstr>
      <vt:lpstr>Shading Devices</vt:lpstr>
      <vt:lpstr>Shading Devices –Overview</vt:lpstr>
      <vt:lpstr>Shading Devices –Overview</vt:lpstr>
      <vt:lpstr>Shading Devices – Tectonics</vt:lpstr>
      <vt:lpstr>Shading Devices – Tectonics</vt:lpstr>
      <vt:lpstr>Shading Devices –Tectonics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MLTY</dc:creator>
  <cp:lastModifiedBy>Şükran Şahin</cp:lastModifiedBy>
  <cp:revision>43</cp:revision>
  <dcterms:created xsi:type="dcterms:W3CDTF">2015-12-04T08:43:51Z</dcterms:created>
  <dcterms:modified xsi:type="dcterms:W3CDTF">2022-12-28T18:47:21Z</dcterms:modified>
</cp:coreProperties>
</file>