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9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3.01.2019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851648" cy="1828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l"/>
            <a:r>
              <a:rPr lang="tr-TR" dirty="0" smtClean="0">
                <a:solidFill>
                  <a:srgbClr val="FFC000"/>
                </a:solidFill>
                <a:effectLst/>
              </a:rPr>
              <a:t>ŞUDRAKA HAYATI VE ESERLERİ</a:t>
            </a:r>
            <a:br>
              <a:rPr lang="tr-TR" dirty="0" smtClean="0">
                <a:solidFill>
                  <a:srgbClr val="FFC000"/>
                </a:solidFill>
                <a:effectLst/>
              </a:rPr>
            </a:br>
            <a:endParaRPr lang="tr-TR" dirty="0">
              <a:solidFill>
                <a:srgbClr val="FFC000"/>
              </a:solidFill>
              <a:effectLst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648736"/>
          </a:xfrm>
        </p:spPr>
        <p:txBody>
          <a:bodyPr>
            <a:normAutofit/>
          </a:bodyPr>
          <a:lstStyle/>
          <a:p>
            <a:r>
              <a:rPr lang="tr-TR" sz="2300" b="1" i="1" dirty="0" smtClean="0"/>
              <a:t>XIII. HAFTA</a:t>
            </a:r>
          </a:p>
          <a:p>
            <a:r>
              <a:rPr lang="tr-TR" sz="2300" b="1" i="1" dirty="0" smtClean="0"/>
              <a:t>HİN 405  KLASİK SANSKRİT EDEBİYATI TARİHİ</a:t>
            </a:r>
          </a:p>
          <a:p>
            <a:endParaRPr lang="tr-TR" dirty="0" smtClean="0"/>
          </a:p>
          <a:p>
            <a:r>
              <a:rPr lang="tr-TR" sz="1600" dirty="0" smtClean="0"/>
              <a:t>Ankara Üniversitesi</a:t>
            </a:r>
          </a:p>
          <a:p>
            <a:r>
              <a:rPr lang="tr-TR" sz="1600" dirty="0" smtClean="0"/>
              <a:t>Dil ve Tarih-Coğrafya Fakültesi</a:t>
            </a:r>
          </a:p>
          <a:p>
            <a:r>
              <a:rPr lang="tr-TR" sz="1600" dirty="0" smtClean="0"/>
              <a:t>Hindoloji Anabilim Dalı</a:t>
            </a:r>
          </a:p>
          <a:p>
            <a:r>
              <a:rPr lang="tr-TR" sz="1600" dirty="0" smtClean="0"/>
              <a:t>Prof. Dr. H. Derya Can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Ancak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eserinde siyasal bir olay ya da başkaldırı söz konusu değilken,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eserinde kötü yönetime karşı bir ayaklanma girişimi vardır.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Walter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Ruben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eserindeki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gerçekciliği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çok yönlü canlılığı ve çeşitliliği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Shakespeare’in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dramlarıyla karşılaştırılacak nitelikte görmüştür. Ayrıca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eseri kuru ver aniden biten, belirsiz bir eserdir.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tr-TR" dirty="0" smtClean="0"/>
              <a:t>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Rigveda’yı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Samaveda’yı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matematiği, fil eğitimini, yosmalara karşı nasıl davranılacağını bilen, kültürlü bir kraldır. Eserin dili temiz bir Sanskrit’tir ancak bazen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Vasantesena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ve halktan kişilerin, halk dili olan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Prakrit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ile konuştuklarını görürüz.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eserindeki karakterlerin isimlerini hemen hemen aynı şekilde kullanmıştır. Otoriteler,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Mriççhakatika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adlı eserini,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yarım bıraktığı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Daridra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Çarudatta’yı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mükemmel bir biçimde tamamladığını düşünürler.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ŞUDRAKA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ŞUDRAKA HAYATI VE ESERİ</a:t>
            </a:r>
          </a:p>
          <a:p>
            <a:r>
              <a:rPr lang="tr-TR" dirty="0" err="1" smtClean="0"/>
              <a:t>Şudraka</a:t>
            </a:r>
            <a:r>
              <a:rPr lang="tr-TR" dirty="0" smtClean="0"/>
              <a:t>. (2007).Toprak Arabacık (</a:t>
            </a:r>
            <a:r>
              <a:rPr lang="tr-TR" dirty="0" err="1" smtClean="0"/>
              <a:t>Mriççhakatika</a:t>
            </a:r>
            <a:r>
              <a:rPr lang="tr-TR" dirty="0" smtClean="0"/>
              <a:t>). 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Çev</a:t>
            </a:r>
            <a:r>
              <a:rPr lang="tr-TR" dirty="0" smtClean="0"/>
              <a:t>. Korhan Kaya), İstanbul: Türkiye İş Bankası Kültür Yayınları.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Şudraka’nın</a:t>
            </a:r>
            <a:r>
              <a:rPr lang="tr-TR" dirty="0" smtClean="0"/>
              <a:t> Hayatı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Kalidasa’dan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sonra MS IV. yüzyılda yaşadığı kabul edilen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Şudraka’dan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bahsetmemiz gerekir. Sten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Konow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onun III. yüzyılda yaşamış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Şivadatta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adında bir kral olduğunu ileri sürse de bu düşünce bilim adamları tarafından kabul görmemiştir.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bir kraldır, yani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Kshatriya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sınıfındadır. 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sözcüğü ise Hint kast sisteminin en alt basamağı olan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sözcüğünden yani sınıfından türemiştir. Yazarın bir kral olduğu halde kendisine bu adı seçmesi, bunun takma bir ad olduğunu düşündürmektedir.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Walter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Ruben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de bu görüştedir ve şöyle belirtir: 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 ‘Bu adın anlamının tam tersini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Aryaka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adında buluyoruz.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Aryaka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soylu, aristokrat adam demektir; dramda kaderin cilvesiyle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Uccayini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şehrinin kralı olan çoban oğlunun adı böyledir. Bu çoban soyludur, ama herhalde aristokrat değildir; belki de doğuştan bir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Şudra’dır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Hintliler için tam anlamıyla demokrat bir yazar adıdır. 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Bu yazar, Hint edebiyatında zorba bir krala karşı isyan etmiş aşağı Kasttan bir çobanın başından geçenleri, hem de çobanı sevimli göstererek bir sanat eseri halinde koymuş bir şairdir. Böyle olunca,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adı adeta bir ahlak ilkesi ifade ediyor. Yani, insan herhangi bir kasttan doğmuş olmakla değil, kişiliğiyle soylu bir kimse olur.’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389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Toprak Arabacık (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Mriççhakatika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) adlı eserinden başka bize ulaşan ya da bilinen bir eseri yoktur. Bu eser, konusunu kendinden daha önce yaşamış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Daridra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Çarudattam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adlı dramından aldığı düşünülmektedir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Walter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Ruben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ise, eserin konusunun kökeni konusunda Eski Hint Tarihi adlı eserinde,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Catakaların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eski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Buddhist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masal külliyatında mevcut ve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Krishna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hikâyelerini hatırlatan bir masalın değiştirilmiş formu olduğu konusunda görüş bildirmektedir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Şudraka’nın</a:t>
            </a:r>
            <a:r>
              <a:rPr lang="tr-TR" dirty="0"/>
              <a:t> Hayatı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tr-TR" dirty="0" smtClean="0"/>
              <a:t>  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O halde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Şudraka’nın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kendisinden daha önce yaşamış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Bhasa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ile aynı konuyu işlemesi belki de eserin temasının tarihsel ve geleneksel olarak sağlam bir kökene, yani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Buddhist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masallar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Catakalara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dayanması yönündeki yorumumuzu desteklemektedir.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Daridra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Çarudattam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ismi, </a:t>
            </a:r>
            <a:r>
              <a:rPr lang="tr-TR" sz="3200" dirty="0" err="1" smtClean="0">
                <a:latin typeface="Times New Roman" pitchFamily="18" charset="0"/>
                <a:cs typeface="Times New Roman" pitchFamily="18" charset="0"/>
              </a:rPr>
              <a:t>Mriççhakatika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dramındaki başkarakterin adıdır. 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521</Words>
  <Application>Microsoft Office PowerPoint</Application>
  <PresentationFormat>Ekran Gösterisi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Calibri</vt:lpstr>
      <vt:lpstr>Constantia</vt:lpstr>
      <vt:lpstr>Times New Roman</vt:lpstr>
      <vt:lpstr>Wingdings 2</vt:lpstr>
      <vt:lpstr>Akış</vt:lpstr>
      <vt:lpstr>ŞUDRAKA HAYATI VE ESERLERİ </vt:lpstr>
      <vt:lpstr>ŞUDRAKA</vt:lpstr>
      <vt:lpstr>Şudraka’nın Hayatı</vt:lpstr>
      <vt:lpstr>Şudraka’nın Hayatı</vt:lpstr>
      <vt:lpstr>Şudraka’nın Hayatı</vt:lpstr>
      <vt:lpstr>Şudraka’nın Hayatı</vt:lpstr>
      <vt:lpstr>Şudraka’nın Hayatı</vt:lpstr>
      <vt:lpstr>Şudraka’nın Hayatı</vt:lpstr>
      <vt:lpstr>Şudraka’nın Hayatı</vt:lpstr>
      <vt:lpstr>Şudraka’nın Hayatı</vt:lpstr>
      <vt:lpstr>Şudraka’nın Hayatı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ŞUDRAKA HAYATI VE ESERİ</dc:title>
  <dc:creator>Tekno-Toshiba</dc:creator>
  <cp:lastModifiedBy>Derya Hoca</cp:lastModifiedBy>
  <cp:revision>15</cp:revision>
  <dcterms:created xsi:type="dcterms:W3CDTF">2014-01-17T17:48:08Z</dcterms:created>
  <dcterms:modified xsi:type="dcterms:W3CDTF">2019-01-03T12:36:37Z</dcterms:modified>
</cp:coreProperties>
</file>