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92" r:id="rId5"/>
    <p:sldId id="259" r:id="rId6"/>
    <p:sldId id="295" r:id="rId7"/>
    <p:sldId id="260" r:id="rId8"/>
    <p:sldId id="297" r:id="rId9"/>
    <p:sldId id="298" r:id="rId10"/>
    <p:sldId id="261" r:id="rId11"/>
    <p:sldId id="284" r:id="rId12"/>
    <p:sldId id="285" r:id="rId13"/>
    <p:sldId id="263" r:id="rId14"/>
    <p:sldId id="267" r:id="rId15"/>
    <p:sldId id="268" r:id="rId16"/>
    <p:sldId id="272" r:id="rId17"/>
    <p:sldId id="277" r:id="rId18"/>
    <p:sldId id="278" r:id="rId19"/>
    <p:sldId id="279" r:id="rId20"/>
    <p:sldId id="286" r:id="rId21"/>
    <p:sldId id="288" r:id="rId22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088" y="0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68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088" y="9721868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464684F8-ACF1-43A4-A1CD-7918D8EF6D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725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088" y="0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239" y="4861781"/>
            <a:ext cx="5678824" cy="4604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Asıl metin stillerini düzenlemek için tıklatın</a:t>
            </a:r>
          </a:p>
          <a:p>
            <a:pPr lvl="1"/>
            <a:r>
              <a:rPr lang="en-US" noProof="0" smtClean="0"/>
              <a:t>İkinci düzey</a:t>
            </a:r>
          </a:p>
          <a:p>
            <a:pPr lvl="2"/>
            <a:r>
              <a:rPr lang="en-US" noProof="0" smtClean="0"/>
              <a:t>Üçüncü düzey</a:t>
            </a:r>
          </a:p>
          <a:p>
            <a:pPr lvl="3"/>
            <a:r>
              <a:rPr lang="en-US" noProof="0" smtClean="0"/>
              <a:t>Dördüncü düzey</a:t>
            </a:r>
          </a:p>
          <a:p>
            <a:pPr lvl="4"/>
            <a:r>
              <a:rPr lang="en-US" noProof="0" smtClean="0"/>
              <a:t>Beşinci düzey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68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088" y="9721868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36BD6B49-F7D1-4892-95B6-C0674E8E1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091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556D2E-9E09-4764-A4DB-F1BB04AE25C6}" type="slidenum">
              <a:rPr lang="en-US" altLang="en-US" smtClean="0"/>
              <a:pPr eaLnBrk="1" hangingPunct="1"/>
              <a:t>1</a:t>
            </a:fld>
            <a:endParaRPr lang="en-US" alt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8FAF298-FF96-4043-ABE2-61F700D2780B}" type="slidenum">
              <a:rPr lang="en-US" altLang="en-US" smtClean="0"/>
              <a:pPr eaLnBrk="1" hangingPunct="1"/>
              <a:t>2</a:t>
            </a:fld>
            <a:endParaRPr lang="en-US" alt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2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65E08-95F1-4917-905D-6D83B903CA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1422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FB7BE-A1EA-4701-A2C9-DD564BEA5F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8276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4"/>
            <a:ext cx="20574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4"/>
            <a:ext cx="60198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9FE5C-AA9C-420F-A413-1B4772958B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3383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06BEE-69C7-463B-B918-59717A1AAB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2533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499A9-26AF-40F2-BD61-88C9BB270D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7426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48E45-ED03-498B-9408-31E66C95E7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4923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E0E20-E909-4BA6-AAB9-4B5E9788DC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1773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320AD-15E5-4E79-85D0-0236C91B04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734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C0F94-D656-4F58-B1E1-6E65483FC2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3049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63918-AA4A-43AA-B5FD-7AF605BD6D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6838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4B2C6-25FF-4F51-87AE-B956CA7B52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0917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4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7972D1DE-FE16-4C05-9E2E-C695858646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946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>
                <a:solidFill>
                  <a:srgbClr val="A50021"/>
                </a:solidFill>
              </a:rPr>
              <a:t>Sayısal</a:t>
            </a:r>
            <a:r>
              <a:rPr lang="en-GB" altLang="en-US" dirty="0" smtClean="0">
                <a:solidFill>
                  <a:srgbClr val="A50021"/>
                </a:solidFill>
              </a:rPr>
              <a:t> (</a:t>
            </a:r>
            <a:r>
              <a:rPr lang="en-GB" altLang="en-US" dirty="0" err="1" smtClean="0">
                <a:solidFill>
                  <a:srgbClr val="A50021"/>
                </a:solidFill>
              </a:rPr>
              <a:t>Dijital</a:t>
            </a:r>
            <a:r>
              <a:rPr lang="en-GB" altLang="en-US" dirty="0" smtClean="0">
                <a:solidFill>
                  <a:srgbClr val="A50021"/>
                </a:solidFill>
              </a:rPr>
              <a:t>)</a:t>
            </a:r>
            <a:r>
              <a:rPr lang="tr-TR" altLang="en-US" dirty="0" smtClean="0">
                <a:solidFill>
                  <a:srgbClr val="A50021"/>
                </a:solidFill>
              </a:rPr>
              <a:t> Sistemler </a:t>
            </a:r>
            <a:r>
              <a:rPr lang="en-GB" altLang="en-US" dirty="0" smtClean="0">
                <a:solidFill>
                  <a:srgbClr val="A50021"/>
                </a:solidFill>
              </a:rPr>
              <a:t/>
            </a:r>
            <a:br>
              <a:rPr lang="en-GB" altLang="en-US" dirty="0" smtClean="0">
                <a:solidFill>
                  <a:srgbClr val="A50021"/>
                </a:solidFill>
              </a:rPr>
            </a:br>
            <a:r>
              <a:rPr lang="tr-TR" altLang="en-US" dirty="0" smtClean="0">
                <a:solidFill>
                  <a:srgbClr val="A50021"/>
                </a:solidFill>
              </a:rPr>
              <a:t>ve </a:t>
            </a:r>
            <a:r>
              <a:rPr lang="tr-TR" altLang="en-US" dirty="0" smtClean="0">
                <a:solidFill>
                  <a:srgbClr val="A50021"/>
                </a:solidFill>
              </a:rPr>
              <a:t>İkili Sayılar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Ünite </a:t>
            </a:r>
            <a:r>
              <a:rPr lang="tr-TR" altLang="en-US" dirty="0" smtClean="0"/>
              <a:t>1</a:t>
            </a:r>
            <a:endParaRPr lang="en-US" altLang="en-US" dirty="0" smtClean="0"/>
          </a:p>
          <a:p>
            <a:pPr eaLnBrk="1" hangingPunct="1"/>
            <a:endParaRPr lang="en-US" altLang="en-US" sz="1800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altLang="en-US" sz="1800" dirty="0" smtClean="0">
                <a:solidFill>
                  <a:schemeClr val="accent2"/>
                </a:solidFill>
              </a:rPr>
              <a:t>Mano </a:t>
            </a:r>
            <a:r>
              <a:rPr lang="en-US" altLang="en-US" sz="1800" dirty="0">
                <a:solidFill>
                  <a:schemeClr val="accent2"/>
                </a:solidFill>
              </a:rPr>
              <a:t>&amp; </a:t>
            </a:r>
            <a:r>
              <a:rPr lang="en-US" altLang="en-US" sz="1800" dirty="0" err="1" smtClean="0">
                <a:solidFill>
                  <a:schemeClr val="accent2"/>
                </a:solidFill>
              </a:rPr>
              <a:t>Ciletti</a:t>
            </a:r>
            <a:r>
              <a:rPr lang="en-US" altLang="en-US" sz="1800" dirty="0" smtClean="0">
                <a:solidFill>
                  <a:schemeClr val="accent2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accent2"/>
                </a:solidFill>
              </a:rPr>
              <a:t>kitabından</a:t>
            </a:r>
            <a:r>
              <a:rPr lang="en-US" altLang="en-US" sz="1800" dirty="0" smtClean="0">
                <a:solidFill>
                  <a:schemeClr val="accent2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accent2"/>
                </a:solidFill>
              </a:rPr>
              <a:t>ve</a:t>
            </a:r>
            <a:r>
              <a:rPr lang="en-US" altLang="en-US" sz="1800" dirty="0" smtClean="0">
                <a:solidFill>
                  <a:schemeClr val="accent2"/>
                </a:solidFill>
              </a:rPr>
              <a:t> </a:t>
            </a:r>
            <a:r>
              <a:rPr lang="tr-TR" altLang="en-US" sz="1800" dirty="0" smtClean="0">
                <a:solidFill>
                  <a:schemeClr val="accent2"/>
                </a:solidFill>
              </a:rPr>
              <a:t>Suleyman </a:t>
            </a:r>
            <a:r>
              <a:rPr lang="tr-TR" altLang="en-US" sz="1800" dirty="0" smtClean="0">
                <a:solidFill>
                  <a:schemeClr val="accent2"/>
                </a:solidFill>
              </a:rPr>
              <a:t>TOSUN’un slaytlarından </a:t>
            </a:r>
            <a:r>
              <a:rPr lang="en-GB" altLang="en-US" sz="1800" dirty="0" smtClean="0">
                <a:solidFill>
                  <a:schemeClr val="accent2"/>
                </a:solidFill>
              </a:rPr>
              <a:t>T</a:t>
            </a:r>
            <a:r>
              <a:rPr lang="tr-TR" altLang="en-US" sz="1800" dirty="0" smtClean="0">
                <a:solidFill>
                  <a:schemeClr val="accent2"/>
                </a:solidFill>
              </a:rPr>
              <a:t>ürkçeleştiren </a:t>
            </a:r>
            <a:r>
              <a:rPr lang="tr-TR" altLang="en-US" sz="1800" dirty="0" smtClean="0">
                <a:solidFill>
                  <a:schemeClr val="accent2"/>
                </a:solidFill>
              </a:rPr>
              <a:t>Kurtuluş KÜLLÜ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err="1" smtClean="0"/>
              <a:t>Tümleyenler</a:t>
            </a:r>
            <a:r>
              <a:rPr lang="en-GB" altLang="en-US" dirty="0" smtClean="0"/>
              <a:t> (Complements)</a:t>
            </a:r>
            <a:endParaRPr lang="tr-TR" altLang="en-US" dirty="0" smtClean="0"/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en-US" dirty="0" smtClean="0"/>
              <a:t>Çıkarma işlemini ve mantıksal işlemleri kolaylaştırır </a:t>
            </a:r>
          </a:p>
          <a:p>
            <a:r>
              <a:rPr lang="tr-TR" altLang="en-US" dirty="0" smtClean="0"/>
              <a:t>İki çeşidi vardır:</a:t>
            </a:r>
          </a:p>
          <a:p>
            <a:pPr lvl="1"/>
            <a:r>
              <a:rPr lang="tr-TR" altLang="en-US" dirty="0" smtClean="0"/>
              <a:t>Taban Tümleyen (r’ye tümleyen, İng. Radix </a:t>
            </a:r>
            <a:r>
              <a:rPr lang="en-GB" altLang="en-US" dirty="0" smtClean="0"/>
              <a:t>C</a:t>
            </a:r>
            <a:r>
              <a:rPr lang="tr-TR" altLang="en-US" dirty="0" smtClean="0"/>
              <a:t>omplement </a:t>
            </a:r>
            <a:r>
              <a:rPr lang="en-GB" altLang="en-US" dirty="0" smtClean="0"/>
              <a:t>v</a:t>
            </a:r>
            <a:r>
              <a:rPr lang="tr-TR" altLang="en-US" dirty="0" smtClean="0"/>
              <a:t>eya r’s complement)</a:t>
            </a:r>
          </a:p>
          <a:p>
            <a:pPr lvl="2"/>
            <a:r>
              <a:rPr lang="tr-TR" altLang="en-US" dirty="0" smtClean="0"/>
              <a:t>10’</a:t>
            </a:r>
            <a:r>
              <a:rPr lang="en-GB" altLang="en-US" dirty="0" smtClean="0"/>
              <a:t>a</a:t>
            </a:r>
            <a:r>
              <a:rPr lang="tr-TR" altLang="en-US" dirty="0" smtClean="0"/>
              <a:t> tümleyen, 2’</a:t>
            </a:r>
            <a:r>
              <a:rPr lang="en-GB" altLang="en-US" dirty="0" smtClean="0"/>
              <a:t>ye</a:t>
            </a:r>
            <a:r>
              <a:rPr lang="tr-TR" altLang="en-US" dirty="0" smtClean="0"/>
              <a:t> tümleyen</a:t>
            </a:r>
          </a:p>
          <a:p>
            <a:pPr lvl="1"/>
            <a:r>
              <a:rPr lang="en-GB" altLang="en-US" dirty="0" err="1" smtClean="0"/>
              <a:t>Azaltılmış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Taban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Tümleyen</a:t>
            </a:r>
            <a:r>
              <a:rPr lang="en-GB" altLang="en-US" dirty="0" smtClean="0"/>
              <a:t> ((r-1)’e </a:t>
            </a:r>
            <a:r>
              <a:rPr lang="en-GB" altLang="en-US" dirty="0" err="1" smtClean="0"/>
              <a:t>tümleyen</a:t>
            </a:r>
            <a:r>
              <a:rPr lang="en-GB" altLang="en-US" dirty="0" smtClean="0"/>
              <a:t>, </a:t>
            </a:r>
            <a:r>
              <a:rPr lang="en-GB" altLang="en-US" dirty="0" err="1" smtClean="0"/>
              <a:t>İng</a:t>
            </a:r>
            <a:r>
              <a:rPr lang="en-GB" altLang="en-US" dirty="0" smtClean="0"/>
              <a:t>. D</a:t>
            </a:r>
            <a:r>
              <a:rPr lang="tr-TR" altLang="en-US" dirty="0" smtClean="0"/>
              <a:t>iminished </a:t>
            </a:r>
            <a:r>
              <a:rPr lang="en-GB" altLang="en-US" dirty="0" smtClean="0"/>
              <a:t>R</a:t>
            </a:r>
            <a:r>
              <a:rPr lang="tr-TR" altLang="en-US" dirty="0" smtClean="0"/>
              <a:t>adix </a:t>
            </a:r>
            <a:r>
              <a:rPr lang="en-GB" altLang="en-US" dirty="0"/>
              <a:t>C</a:t>
            </a:r>
            <a:r>
              <a:rPr lang="tr-TR" altLang="en-US" dirty="0" smtClean="0"/>
              <a:t>omplement </a:t>
            </a:r>
            <a:r>
              <a:rPr lang="en-GB" altLang="en-US" dirty="0" err="1" smtClean="0"/>
              <a:t>veya</a:t>
            </a:r>
            <a:r>
              <a:rPr lang="en-GB" altLang="en-US" dirty="0" smtClean="0"/>
              <a:t> </a:t>
            </a:r>
            <a:r>
              <a:rPr lang="tr-TR" altLang="en-US" dirty="0" smtClean="0"/>
              <a:t>(r-1)’s complement)</a:t>
            </a:r>
          </a:p>
          <a:p>
            <a:pPr lvl="2"/>
            <a:r>
              <a:rPr lang="tr-TR" altLang="en-US" dirty="0" smtClean="0"/>
              <a:t>9’</a:t>
            </a:r>
            <a:r>
              <a:rPr lang="en-GB" altLang="en-US" dirty="0" smtClean="0"/>
              <a:t>a</a:t>
            </a:r>
            <a:r>
              <a:rPr lang="tr-TR" altLang="en-US" dirty="0" smtClean="0"/>
              <a:t> </a:t>
            </a:r>
            <a:r>
              <a:rPr lang="en-GB" altLang="en-US" dirty="0" err="1" smtClean="0"/>
              <a:t>tümleyen</a:t>
            </a:r>
            <a:r>
              <a:rPr lang="tr-TR" altLang="en-US" dirty="0" smtClean="0"/>
              <a:t>, 1’</a:t>
            </a:r>
            <a:r>
              <a:rPr lang="en-GB" altLang="en-US" dirty="0" smtClean="0"/>
              <a:t>e</a:t>
            </a:r>
            <a:r>
              <a:rPr lang="tr-TR" altLang="en-US" dirty="0" smtClean="0"/>
              <a:t> </a:t>
            </a:r>
            <a:r>
              <a:rPr lang="en-GB" altLang="en-US" dirty="0" err="1" smtClean="0"/>
              <a:t>tümleyen</a:t>
            </a:r>
            <a:endParaRPr lang="tr-T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 smtClean="0"/>
              <a:t>1’</a:t>
            </a:r>
            <a:r>
              <a:rPr lang="en-GB" altLang="en-US" dirty="0" smtClean="0"/>
              <a:t>e</a:t>
            </a:r>
            <a:r>
              <a:rPr lang="tr-TR" altLang="en-US" dirty="0" smtClean="0"/>
              <a:t> </a:t>
            </a:r>
            <a:r>
              <a:rPr lang="en-GB" altLang="en-US" dirty="0" err="1" smtClean="0"/>
              <a:t>tümleyen</a:t>
            </a:r>
            <a:endParaRPr lang="tr-TR" altLang="en-US" dirty="0" smtClean="0"/>
          </a:p>
        </p:txBody>
      </p:sp>
      <p:sp>
        <p:nvSpPr>
          <p:cNvPr id="10243" name="2 İçerik Yer Tutucusu"/>
          <p:cNvSpPr>
            <a:spLocks noGrp="1"/>
          </p:cNvSpPr>
          <p:nvPr>
            <p:ph idx="1"/>
          </p:nvPr>
        </p:nvSpPr>
        <p:spPr>
          <a:xfrm>
            <a:off x="468313" y="1052514"/>
            <a:ext cx="8362951" cy="4530725"/>
          </a:xfrm>
        </p:spPr>
        <p:txBody>
          <a:bodyPr>
            <a:normAutofit fontScale="92500" lnSpcReduction="20000"/>
          </a:bodyPr>
          <a:lstStyle/>
          <a:p>
            <a:r>
              <a:rPr lang="en-GB" altLang="en-US" dirty="0" err="1" smtClean="0"/>
              <a:t>İkili</a:t>
            </a:r>
            <a:r>
              <a:rPr lang="en-GB" altLang="en-US" dirty="0" smtClean="0"/>
              <a:t> (binary) </a:t>
            </a:r>
            <a:r>
              <a:rPr lang="en-GB" altLang="en-US" dirty="0" err="1" smtClean="0"/>
              <a:t>sayılarda</a:t>
            </a:r>
            <a:r>
              <a:rPr lang="tr-TR" altLang="en-US" dirty="0" smtClean="0"/>
              <a:t> r=2 </a:t>
            </a:r>
            <a:r>
              <a:rPr lang="en-GB" altLang="en-US" dirty="0" err="1" smtClean="0"/>
              <a:t>ve</a:t>
            </a:r>
            <a:r>
              <a:rPr lang="tr-TR" altLang="en-US" dirty="0" smtClean="0"/>
              <a:t> r-1=1.</a:t>
            </a:r>
          </a:p>
          <a:p>
            <a:r>
              <a:rPr lang="en-GB" altLang="en-US" i="1" dirty="0" smtClean="0"/>
              <a:t>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sayısının</a:t>
            </a:r>
            <a:r>
              <a:rPr lang="en-GB" altLang="en-US" dirty="0" smtClean="0"/>
              <a:t> </a:t>
            </a:r>
            <a:r>
              <a:rPr lang="tr-TR" altLang="en-US" i="1" dirty="0" smtClean="0"/>
              <a:t>1’</a:t>
            </a:r>
            <a:r>
              <a:rPr lang="en-GB" altLang="en-US" i="1" dirty="0" smtClean="0"/>
              <a:t>e</a:t>
            </a:r>
            <a:r>
              <a:rPr lang="tr-TR" altLang="en-US" i="1" dirty="0" smtClean="0"/>
              <a:t> </a:t>
            </a:r>
            <a:r>
              <a:rPr lang="en-GB" altLang="en-US" i="1" dirty="0" err="1" smtClean="0"/>
              <a:t>tümleyeni</a:t>
            </a:r>
            <a:r>
              <a:rPr lang="tr-TR" altLang="en-US" i="1" dirty="0" smtClean="0"/>
              <a:t> </a:t>
            </a:r>
            <a:r>
              <a:rPr lang="tr-TR" altLang="en-US" dirty="0" smtClean="0"/>
              <a:t>(</a:t>
            </a:r>
            <a:r>
              <a:rPr lang="tr-TR" altLang="en-US" i="1" dirty="0" smtClean="0"/>
              <a:t>2</a:t>
            </a:r>
            <a:r>
              <a:rPr lang="tr-TR" altLang="en-US" i="1" baseline="30000" dirty="0" smtClean="0"/>
              <a:t>n</a:t>
            </a:r>
            <a:r>
              <a:rPr lang="tr-TR" altLang="en-US" dirty="0" smtClean="0"/>
              <a:t>-1)-</a:t>
            </a:r>
            <a:r>
              <a:rPr lang="tr-TR" altLang="en-US" i="1" dirty="0" smtClean="0"/>
              <a:t>N</a:t>
            </a:r>
            <a:r>
              <a:rPr lang="en-GB" altLang="en-US" i="1" dirty="0" smtClean="0"/>
              <a:t> </a:t>
            </a:r>
            <a:r>
              <a:rPr lang="en-GB" altLang="en-US" dirty="0" err="1" smtClean="0"/>
              <a:t>olur</a:t>
            </a:r>
            <a:r>
              <a:rPr lang="en-GB" altLang="en-US" i="1" dirty="0" smtClean="0"/>
              <a:t>.</a:t>
            </a:r>
            <a:endParaRPr lang="tr-TR" altLang="en-US" i="1" dirty="0" smtClean="0"/>
          </a:p>
          <a:p>
            <a:r>
              <a:rPr lang="en-GB" altLang="en-US" dirty="0" err="1" smtClean="0"/>
              <a:t>Basamak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sayısı</a:t>
            </a:r>
            <a:r>
              <a:rPr lang="tr-TR" altLang="en-US" i="1" dirty="0" smtClean="0"/>
              <a:t> n=4</a:t>
            </a:r>
            <a:r>
              <a:rPr lang="en-GB" altLang="en-US" i="1" dirty="0" smtClean="0"/>
              <a:t> </a:t>
            </a:r>
            <a:r>
              <a:rPr lang="en-GB" altLang="en-US" dirty="0" err="1" smtClean="0"/>
              <a:t>ise</a:t>
            </a:r>
            <a:r>
              <a:rPr lang="tr-TR" altLang="en-US" i="1" dirty="0" smtClean="0"/>
              <a:t> 2</a:t>
            </a:r>
            <a:r>
              <a:rPr lang="tr-TR" altLang="en-US" i="1" baseline="30000" dirty="0" smtClean="0"/>
              <a:t>n</a:t>
            </a:r>
            <a:r>
              <a:rPr lang="tr-TR" altLang="en-US" dirty="0" smtClean="0"/>
              <a:t>=10000. </a:t>
            </a:r>
            <a:r>
              <a:rPr lang="en-GB" altLang="en-US" dirty="0" err="1" smtClean="0"/>
              <a:t>Ve</a:t>
            </a:r>
            <a:r>
              <a:rPr lang="tr-TR" altLang="en-US" dirty="0" smtClean="0"/>
              <a:t> </a:t>
            </a:r>
            <a:endParaRPr lang="en-GB" altLang="en-US" dirty="0" smtClean="0"/>
          </a:p>
          <a:p>
            <a:pPr marL="0" indent="0">
              <a:buNone/>
            </a:pPr>
            <a:r>
              <a:rPr lang="tr-TR" altLang="en-US" i="1" dirty="0" smtClean="0"/>
              <a:t>2</a:t>
            </a:r>
            <a:r>
              <a:rPr lang="tr-TR" altLang="en-US" i="1" baseline="30000" dirty="0" smtClean="0"/>
              <a:t>n</a:t>
            </a:r>
            <a:r>
              <a:rPr lang="tr-TR" altLang="en-US" dirty="0" smtClean="0"/>
              <a:t>-1=1111.</a:t>
            </a:r>
            <a:r>
              <a:rPr lang="en-GB" altLang="en-US" dirty="0" smtClean="0"/>
              <a:t> (4 </a:t>
            </a:r>
            <a:r>
              <a:rPr lang="en-GB" altLang="en-US" dirty="0" err="1" smtClean="0"/>
              <a:t>tane</a:t>
            </a:r>
            <a:r>
              <a:rPr lang="en-GB" altLang="en-US" dirty="0" smtClean="0"/>
              <a:t> 1 </a:t>
            </a:r>
            <a:r>
              <a:rPr lang="en-GB" altLang="en-US" dirty="0" err="1" smtClean="0"/>
              <a:t>rakamından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oluşur</a:t>
            </a:r>
            <a:r>
              <a:rPr lang="en-GB" altLang="en-US" dirty="0" smtClean="0"/>
              <a:t>). </a:t>
            </a:r>
            <a:endParaRPr lang="tr-TR" altLang="en-US" dirty="0" smtClean="0"/>
          </a:p>
          <a:p>
            <a:r>
              <a:rPr lang="en-GB" altLang="en-US" i="1" dirty="0" err="1" smtClean="0">
                <a:solidFill>
                  <a:srgbClr val="FF0000"/>
                </a:solidFill>
              </a:rPr>
              <a:t>Bir</a:t>
            </a:r>
            <a:r>
              <a:rPr lang="en-GB" altLang="en-US" i="1" dirty="0" smtClean="0">
                <a:solidFill>
                  <a:srgbClr val="FF0000"/>
                </a:solidFill>
              </a:rPr>
              <a:t> </a:t>
            </a:r>
            <a:r>
              <a:rPr lang="en-GB" altLang="en-US" i="1" dirty="0" err="1" smtClean="0">
                <a:solidFill>
                  <a:srgbClr val="FF0000"/>
                </a:solidFill>
              </a:rPr>
              <a:t>sayının</a:t>
            </a:r>
            <a:r>
              <a:rPr lang="en-GB" altLang="en-US" i="1" dirty="0" smtClean="0">
                <a:solidFill>
                  <a:srgbClr val="FF0000"/>
                </a:solidFill>
              </a:rPr>
              <a:t> 1’e </a:t>
            </a:r>
            <a:r>
              <a:rPr lang="en-GB" altLang="en-US" i="1" dirty="0" err="1" smtClean="0">
                <a:solidFill>
                  <a:srgbClr val="FF0000"/>
                </a:solidFill>
              </a:rPr>
              <a:t>tümleyenini</a:t>
            </a:r>
            <a:r>
              <a:rPr lang="en-GB" altLang="en-US" i="1" dirty="0" smtClean="0">
                <a:solidFill>
                  <a:srgbClr val="FF0000"/>
                </a:solidFill>
              </a:rPr>
              <a:t> </a:t>
            </a:r>
            <a:r>
              <a:rPr lang="en-GB" altLang="en-US" i="1" dirty="0" err="1" smtClean="0">
                <a:solidFill>
                  <a:srgbClr val="FF0000"/>
                </a:solidFill>
              </a:rPr>
              <a:t>bulmak</a:t>
            </a:r>
            <a:r>
              <a:rPr lang="en-GB" altLang="en-US" i="1" dirty="0" smtClean="0">
                <a:solidFill>
                  <a:srgbClr val="FF0000"/>
                </a:solidFill>
              </a:rPr>
              <a:t> </a:t>
            </a:r>
            <a:r>
              <a:rPr lang="en-GB" altLang="en-US" i="1" dirty="0" err="1" smtClean="0">
                <a:solidFill>
                  <a:srgbClr val="FF0000"/>
                </a:solidFill>
              </a:rPr>
              <a:t>için</a:t>
            </a:r>
            <a:r>
              <a:rPr lang="en-GB" altLang="en-US" i="1" dirty="0" smtClean="0">
                <a:solidFill>
                  <a:srgbClr val="FF0000"/>
                </a:solidFill>
              </a:rPr>
              <a:t> her </a:t>
            </a:r>
            <a:r>
              <a:rPr lang="en-GB" altLang="en-US" i="1" dirty="0" err="1" smtClean="0">
                <a:solidFill>
                  <a:srgbClr val="FF0000"/>
                </a:solidFill>
              </a:rPr>
              <a:t>basamağı</a:t>
            </a:r>
            <a:r>
              <a:rPr lang="en-GB" altLang="en-US" i="1" dirty="0" smtClean="0">
                <a:solidFill>
                  <a:srgbClr val="FF0000"/>
                </a:solidFill>
              </a:rPr>
              <a:t> 1’den </a:t>
            </a:r>
            <a:r>
              <a:rPr lang="en-GB" altLang="en-US" i="1" dirty="0" err="1" smtClean="0">
                <a:solidFill>
                  <a:srgbClr val="FF0000"/>
                </a:solidFill>
              </a:rPr>
              <a:t>çıkarırız</a:t>
            </a:r>
            <a:r>
              <a:rPr lang="en-GB" altLang="en-US" i="1" dirty="0" smtClean="0">
                <a:solidFill>
                  <a:srgbClr val="FF0000"/>
                </a:solidFill>
              </a:rPr>
              <a:t>. </a:t>
            </a:r>
            <a:endParaRPr lang="tr-TR" altLang="en-US" i="1" dirty="0" smtClean="0">
              <a:solidFill>
                <a:srgbClr val="FF0000"/>
              </a:solidFill>
            </a:endParaRPr>
          </a:p>
          <a:p>
            <a:r>
              <a:rPr lang="en-GB" altLang="en-US" i="1" dirty="0" err="1" smtClean="0">
                <a:solidFill>
                  <a:srgbClr val="FF0000"/>
                </a:solidFill>
              </a:rPr>
              <a:t>Veya</a:t>
            </a:r>
            <a:r>
              <a:rPr lang="tr-TR" altLang="en-US" i="1" dirty="0" smtClean="0">
                <a:solidFill>
                  <a:srgbClr val="FF0000"/>
                </a:solidFill>
              </a:rPr>
              <a:t>, bit</a:t>
            </a:r>
            <a:r>
              <a:rPr lang="en-GB" altLang="en-US" i="1" dirty="0" err="1" smtClean="0">
                <a:solidFill>
                  <a:srgbClr val="FF0000"/>
                </a:solidFill>
              </a:rPr>
              <a:t>leri</a:t>
            </a:r>
            <a:r>
              <a:rPr lang="en-GB" altLang="en-US" i="1" dirty="0" smtClean="0">
                <a:solidFill>
                  <a:srgbClr val="FF0000"/>
                </a:solidFill>
              </a:rPr>
              <a:t> </a:t>
            </a:r>
            <a:r>
              <a:rPr lang="en-GB" altLang="en-US" i="1" dirty="0" err="1" smtClean="0">
                <a:solidFill>
                  <a:srgbClr val="FF0000"/>
                </a:solidFill>
              </a:rPr>
              <a:t>çeviririz</a:t>
            </a:r>
            <a:r>
              <a:rPr lang="tr-TR" altLang="en-US" i="1" dirty="0" smtClean="0">
                <a:solidFill>
                  <a:srgbClr val="FF0000"/>
                </a:solidFill>
              </a:rPr>
              <a:t>!!! 0’</a:t>
            </a:r>
            <a:r>
              <a:rPr lang="en-GB" altLang="en-US" i="1" dirty="0" err="1" smtClean="0">
                <a:solidFill>
                  <a:srgbClr val="FF0000"/>
                </a:solidFill>
              </a:rPr>
              <a:t>ları</a:t>
            </a:r>
            <a:r>
              <a:rPr lang="tr-TR" altLang="en-US" i="1" dirty="0" smtClean="0">
                <a:solidFill>
                  <a:srgbClr val="FF0000"/>
                </a:solidFill>
              </a:rPr>
              <a:t> 1, 1’</a:t>
            </a:r>
            <a:r>
              <a:rPr lang="en-GB" altLang="en-US" i="1" dirty="0" err="1" smtClean="0">
                <a:solidFill>
                  <a:srgbClr val="FF0000"/>
                </a:solidFill>
              </a:rPr>
              <a:t>leri</a:t>
            </a:r>
            <a:r>
              <a:rPr lang="tr-TR" altLang="en-US" i="1" dirty="0" smtClean="0">
                <a:solidFill>
                  <a:srgbClr val="FF0000"/>
                </a:solidFill>
              </a:rPr>
              <a:t> 0</a:t>
            </a:r>
            <a:r>
              <a:rPr lang="en-GB" altLang="en-US" i="1" dirty="0" smtClean="0">
                <a:solidFill>
                  <a:srgbClr val="FF0000"/>
                </a:solidFill>
              </a:rPr>
              <a:t> </a:t>
            </a:r>
            <a:r>
              <a:rPr lang="en-GB" altLang="en-US" i="1" dirty="0" err="1" smtClean="0">
                <a:solidFill>
                  <a:srgbClr val="FF0000"/>
                </a:solidFill>
              </a:rPr>
              <a:t>yaparız</a:t>
            </a:r>
            <a:r>
              <a:rPr lang="tr-TR" altLang="en-US" i="1" dirty="0" smtClean="0">
                <a:solidFill>
                  <a:srgbClr val="FF0000"/>
                </a:solidFill>
              </a:rPr>
              <a:t>!!!</a:t>
            </a:r>
          </a:p>
          <a:p>
            <a:pPr lvl="1"/>
            <a:endParaRPr lang="tr-TR" altLang="en-US" i="1" dirty="0" smtClean="0"/>
          </a:p>
          <a:p>
            <a:r>
              <a:rPr lang="en-GB" altLang="en-US" i="1" dirty="0" err="1" smtClean="0"/>
              <a:t>Örnek</a:t>
            </a:r>
            <a:r>
              <a:rPr lang="tr-TR" altLang="en-US" i="1" dirty="0" smtClean="0"/>
              <a:t>: </a:t>
            </a:r>
          </a:p>
          <a:p>
            <a:pPr lvl="1"/>
            <a:r>
              <a:rPr lang="tr-TR" altLang="en-US" i="1" dirty="0" smtClean="0"/>
              <a:t>N= 1011000</a:t>
            </a:r>
            <a:r>
              <a:rPr lang="en-GB" altLang="en-US" i="1" dirty="0" smtClean="0"/>
              <a:t> </a:t>
            </a:r>
            <a:r>
              <a:rPr lang="en-GB" altLang="en-US" dirty="0" err="1" smtClean="0"/>
              <a:t>ise</a:t>
            </a:r>
            <a:r>
              <a:rPr lang="tr-TR" altLang="en-US" i="1" dirty="0" smtClean="0"/>
              <a:t> 1’</a:t>
            </a:r>
            <a:r>
              <a:rPr lang="en-GB" altLang="en-US" i="1" dirty="0" smtClean="0"/>
              <a:t>e</a:t>
            </a:r>
            <a:r>
              <a:rPr lang="tr-TR" altLang="en-US" i="1" dirty="0" smtClean="0"/>
              <a:t> </a:t>
            </a:r>
            <a:r>
              <a:rPr lang="en-GB" altLang="en-US" i="1" dirty="0" err="1" smtClean="0"/>
              <a:t>tümleyeni</a:t>
            </a:r>
            <a:r>
              <a:rPr lang="tr-TR" altLang="en-US" i="1" dirty="0" smtClean="0"/>
              <a:t> 0100111 </a:t>
            </a:r>
          </a:p>
          <a:p>
            <a:pPr lvl="1"/>
            <a:r>
              <a:rPr lang="tr-TR" altLang="en-US" i="1" dirty="0" smtClean="0"/>
              <a:t>N= 010110</a:t>
            </a:r>
            <a:r>
              <a:rPr lang="en-GB" altLang="en-US" i="1" dirty="0" smtClean="0"/>
              <a:t> </a:t>
            </a:r>
            <a:r>
              <a:rPr lang="en-GB" altLang="en-US" dirty="0" err="1" smtClean="0"/>
              <a:t>ise</a:t>
            </a:r>
            <a:r>
              <a:rPr lang="en-GB" altLang="en-US" dirty="0" smtClean="0"/>
              <a:t> 1</a:t>
            </a:r>
            <a:r>
              <a:rPr lang="tr-TR" altLang="en-US" i="1" dirty="0" smtClean="0"/>
              <a:t>’</a:t>
            </a:r>
            <a:r>
              <a:rPr lang="en-GB" altLang="en-US" i="1" dirty="0" smtClean="0"/>
              <a:t>e</a:t>
            </a:r>
            <a:r>
              <a:rPr lang="tr-TR" altLang="en-US" i="1" dirty="0" smtClean="0"/>
              <a:t> </a:t>
            </a:r>
            <a:r>
              <a:rPr lang="en-GB" altLang="en-US" i="1" dirty="0" err="1" smtClean="0"/>
              <a:t>tümleyeni</a:t>
            </a:r>
            <a:r>
              <a:rPr lang="tr-TR" altLang="en-US" i="1" dirty="0" smtClean="0"/>
              <a:t> 101001</a:t>
            </a:r>
          </a:p>
          <a:p>
            <a:endParaRPr lang="tr-T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 smtClean="0"/>
              <a:t>2’</a:t>
            </a:r>
            <a:r>
              <a:rPr lang="en-GB" altLang="en-US" dirty="0" smtClean="0"/>
              <a:t>ye</a:t>
            </a:r>
            <a:r>
              <a:rPr lang="tr-TR" altLang="en-US" dirty="0" smtClean="0"/>
              <a:t> </a:t>
            </a:r>
            <a:r>
              <a:rPr lang="en-GB" altLang="en-US" dirty="0" err="1" smtClean="0"/>
              <a:t>tümleyen</a:t>
            </a:r>
            <a:endParaRPr lang="tr-TR" altLang="en-US" dirty="0" smtClean="0"/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>
          <a:xfrm>
            <a:off x="468313" y="1052514"/>
            <a:ext cx="8362951" cy="4530725"/>
          </a:xfrm>
        </p:spPr>
        <p:txBody>
          <a:bodyPr/>
          <a:lstStyle/>
          <a:p>
            <a:r>
              <a:rPr lang="en-GB" altLang="en-US" dirty="0" err="1" smtClean="0"/>
              <a:t>İkili</a:t>
            </a:r>
            <a:r>
              <a:rPr lang="en-GB" altLang="en-US" dirty="0" smtClean="0"/>
              <a:t> (binary) </a:t>
            </a:r>
            <a:r>
              <a:rPr lang="en-GB" altLang="en-US" dirty="0" err="1" smtClean="0"/>
              <a:t>sayılarda</a:t>
            </a:r>
            <a:r>
              <a:rPr lang="en-GB" altLang="en-US" dirty="0" smtClean="0"/>
              <a:t> (</a:t>
            </a:r>
            <a:r>
              <a:rPr lang="tr-TR" altLang="en-US" dirty="0" smtClean="0"/>
              <a:t>r=2</a:t>
            </a:r>
            <a:r>
              <a:rPr lang="en-GB" altLang="en-US" dirty="0" smtClean="0"/>
              <a:t>)</a:t>
            </a:r>
            <a:r>
              <a:rPr lang="tr-TR" altLang="en-US" dirty="0" smtClean="0"/>
              <a:t> </a:t>
            </a:r>
            <a:r>
              <a:rPr lang="en-GB" altLang="en-US" i="1" dirty="0" err="1" smtClean="0"/>
              <a:t>N</a:t>
            </a:r>
            <a:r>
              <a:rPr lang="en-GB" altLang="en-US" dirty="0" err="1" smtClean="0"/>
              <a:t>’in</a:t>
            </a:r>
            <a:r>
              <a:rPr lang="en-GB" altLang="en-US" dirty="0" smtClean="0"/>
              <a:t> </a:t>
            </a:r>
            <a:r>
              <a:rPr lang="tr-TR" altLang="en-US" i="1" dirty="0" smtClean="0"/>
              <a:t>2’</a:t>
            </a:r>
            <a:r>
              <a:rPr lang="en-GB" altLang="en-US" i="1" dirty="0" smtClean="0"/>
              <a:t>ye </a:t>
            </a:r>
            <a:r>
              <a:rPr lang="en-GB" altLang="en-US" i="1" dirty="0" err="1" smtClean="0"/>
              <a:t>tümleyeni</a:t>
            </a:r>
            <a:r>
              <a:rPr lang="tr-TR" altLang="en-US" i="1" dirty="0" smtClean="0"/>
              <a:t> 2</a:t>
            </a:r>
            <a:r>
              <a:rPr lang="tr-TR" altLang="en-US" i="1" baseline="30000" dirty="0" smtClean="0"/>
              <a:t>n</a:t>
            </a:r>
            <a:r>
              <a:rPr lang="tr-TR" altLang="en-US" dirty="0" smtClean="0"/>
              <a:t>-</a:t>
            </a:r>
            <a:r>
              <a:rPr lang="tr-TR" altLang="en-US" i="1" dirty="0" smtClean="0"/>
              <a:t>N</a:t>
            </a:r>
            <a:r>
              <a:rPr lang="en-GB" altLang="en-US" i="1" dirty="0" smtClean="0"/>
              <a:t> </a:t>
            </a:r>
            <a:r>
              <a:rPr lang="en-GB" altLang="en-US" dirty="0" err="1" smtClean="0"/>
              <a:t>olur</a:t>
            </a:r>
            <a:r>
              <a:rPr lang="en-GB" altLang="en-US" dirty="0" smtClean="0"/>
              <a:t>.</a:t>
            </a:r>
            <a:endParaRPr lang="tr-TR" altLang="en-US" i="1" dirty="0" smtClean="0"/>
          </a:p>
          <a:p>
            <a:r>
              <a:rPr lang="en-GB" altLang="en-US" i="1" dirty="0" err="1" smtClean="0">
                <a:solidFill>
                  <a:srgbClr val="FF0000"/>
                </a:solidFill>
              </a:rPr>
              <a:t>Bir</a:t>
            </a:r>
            <a:r>
              <a:rPr lang="en-GB" altLang="en-US" i="1" dirty="0" smtClean="0">
                <a:solidFill>
                  <a:srgbClr val="FF0000"/>
                </a:solidFill>
              </a:rPr>
              <a:t> </a:t>
            </a:r>
            <a:r>
              <a:rPr lang="en-GB" altLang="en-US" i="1" dirty="0" err="1" smtClean="0">
                <a:solidFill>
                  <a:srgbClr val="FF0000"/>
                </a:solidFill>
              </a:rPr>
              <a:t>sayının</a:t>
            </a:r>
            <a:r>
              <a:rPr lang="en-GB" altLang="en-US" i="1" dirty="0" smtClean="0">
                <a:solidFill>
                  <a:srgbClr val="FF0000"/>
                </a:solidFill>
              </a:rPr>
              <a:t> 2’ye </a:t>
            </a:r>
            <a:r>
              <a:rPr lang="en-GB" altLang="en-US" i="1" dirty="0" err="1" smtClean="0">
                <a:solidFill>
                  <a:srgbClr val="FF0000"/>
                </a:solidFill>
              </a:rPr>
              <a:t>tümleyenini</a:t>
            </a:r>
            <a:r>
              <a:rPr lang="en-GB" altLang="en-US" i="1" dirty="0" smtClean="0">
                <a:solidFill>
                  <a:srgbClr val="FF0000"/>
                </a:solidFill>
              </a:rPr>
              <a:t> </a:t>
            </a:r>
            <a:r>
              <a:rPr lang="en-GB" altLang="en-US" i="1" dirty="0" err="1" smtClean="0">
                <a:solidFill>
                  <a:srgbClr val="FF0000"/>
                </a:solidFill>
              </a:rPr>
              <a:t>bulmak</a:t>
            </a:r>
            <a:r>
              <a:rPr lang="en-GB" altLang="en-US" i="1" dirty="0" smtClean="0">
                <a:solidFill>
                  <a:srgbClr val="FF0000"/>
                </a:solidFill>
              </a:rPr>
              <a:t> </a:t>
            </a:r>
            <a:r>
              <a:rPr lang="en-GB" altLang="en-US" i="1" dirty="0" err="1" smtClean="0">
                <a:solidFill>
                  <a:srgbClr val="FF0000"/>
                </a:solidFill>
              </a:rPr>
              <a:t>için</a:t>
            </a:r>
            <a:r>
              <a:rPr lang="en-GB" altLang="en-US" i="1" dirty="0" smtClean="0">
                <a:solidFill>
                  <a:srgbClr val="FF0000"/>
                </a:solidFill>
              </a:rPr>
              <a:t> 1’e </a:t>
            </a:r>
            <a:r>
              <a:rPr lang="en-GB" altLang="en-US" i="1" dirty="0" err="1" smtClean="0">
                <a:solidFill>
                  <a:srgbClr val="FF0000"/>
                </a:solidFill>
              </a:rPr>
              <a:t>tümleyenini</a:t>
            </a:r>
            <a:r>
              <a:rPr lang="en-GB" altLang="en-US" i="1" dirty="0" smtClean="0">
                <a:solidFill>
                  <a:srgbClr val="FF0000"/>
                </a:solidFill>
              </a:rPr>
              <a:t> </a:t>
            </a:r>
            <a:r>
              <a:rPr lang="en-GB" altLang="en-US" i="1" dirty="0" err="1" smtClean="0">
                <a:solidFill>
                  <a:srgbClr val="FF0000"/>
                </a:solidFill>
              </a:rPr>
              <a:t>bulup</a:t>
            </a:r>
            <a:r>
              <a:rPr lang="en-GB" altLang="en-US" i="1" dirty="0" smtClean="0">
                <a:solidFill>
                  <a:srgbClr val="FF0000"/>
                </a:solidFill>
              </a:rPr>
              <a:t> </a:t>
            </a:r>
            <a:r>
              <a:rPr lang="en-GB" altLang="en-US" i="1" dirty="0" err="1" smtClean="0">
                <a:solidFill>
                  <a:srgbClr val="FF0000"/>
                </a:solidFill>
              </a:rPr>
              <a:t>ona</a:t>
            </a:r>
            <a:r>
              <a:rPr lang="en-GB" altLang="en-US" i="1" dirty="0" smtClean="0">
                <a:solidFill>
                  <a:srgbClr val="FF0000"/>
                </a:solidFill>
              </a:rPr>
              <a:t> 1 </a:t>
            </a:r>
            <a:r>
              <a:rPr lang="en-GB" altLang="en-US" i="1" dirty="0" err="1" smtClean="0">
                <a:solidFill>
                  <a:srgbClr val="FF0000"/>
                </a:solidFill>
              </a:rPr>
              <a:t>ekleyebiliriz</a:t>
            </a:r>
            <a:endParaRPr lang="tr-TR" altLang="en-US" i="1" dirty="0" smtClean="0">
              <a:solidFill>
                <a:srgbClr val="FF0000"/>
              </a:solidFill>
            </a:endParaRPr>
          </a:p>
          <a:p>
            <a:r>
              <a:rPr lang="en-GB" altLang="en-US" i="1" dirty="0" err="1" smtClean="0"/>
              <a:t>Örnek</a:t>
            </a:r>
            <a:r>
              <a:rPr lang="tr-TR" altLang="en-US" i="1" dirty="0" smtClean="0"/>
              <a:t>: </a:t>
            </a:r>
          </a:p>
          <a:p>
            <a:pPr lvl="1"/>
            <a:r>
              <a:rPr lang="tr-TR" altLang="en-US" i="1" dirty="0" smtClean="0"/>
              <a:t>N= 1011001</a:t>
            </a:r>
            <a:r>
              <a:rPr lang="en-GB" altLang="en-US" i="1" dirty="0" smtClean="0"/>
              <a:t> </a:t>
            </a:r>
            <a:r>
              <a:rPr lang="en-GB" altLang="en-US" dirty="0" err="1" smtClean="0"/>
              <a:t>ise</a:t>
            </a:r>
            <a:r>
              <a:rPr lang="tr-TR" altLang="en-US" i="1" dirty="0" smtClean="0"/>
              <a:t> 1’</a:t>
            </a:r>
            <a:r>
              <a:rPr lang="en-GB" altLang="en-US" i="1" dirty="0" smtClean="0"/>
              <a:t>e</a:t>
            </a:r>
            <a:r>
              <a:rPr lang="tr-TR" altLang="en-US" i="1" dirty="0" smtClean="0"/>
              <a:t> </a:t>
            </a:r>
            <a:r>
              <a:rPr lang="en-GB" altLang="en-US" i="1" dirty="0" err="1" smtClean="0"/>
              <a:t>tümleyen</a:t>
            </a:r>
            <a:r>
              <a:rPr lang="en-GB" altLang="en-US" i="1" dirty="0" smtClean="0"/>
              <a:t> </a:t>
            </a:r>
            <a:r>
              <a:rPr lang="tr-TR" altLang="en-US" i="1" dirty="0" smtClean="0"/>
              <a:t>0100110, 2’</a:t>
            </a:r>
            <a:r>
              <a:rPr lang="en-GB" altLang="en-US" i="1" dirty="0" smtClean="0"/>
              <a:t>ye </a:t>
            </a:r>
            <a:r>
              <a:rPr lang="en-GB" altLang="en-US" i="1" dirty="0" err="1" smtClean="0"/>
              <a:t>tümleyen</a:t>
            </a:r>
            <a:r>
              <a:rPr lang="en-GB" altLang="en-US" i="1" dirty="0" smtClean="0"/>
              <a:t> de </a:t>
            </a:r>
            <a:r>
              <a:rPr lang="tr-TR" altLang="en-US" i="1" dirty="0" smtClean="0"/>
              <a:t>0100111 </a:t>
            </a:r>
            <a:r>
              <a:rPr lang="en-GB" altLang="en-US" dirty="0" err="1" smtClean="0"/>
              <a:t>olur</a:t>
            </a:r>
            <a:r>
              <a:rPr lang="en-GB" altLang="en-US" dirty="0" smtClean="0"/>
              <a:t>.</a:t>
            </a:r>
            <a:endParaRPr lang="tr-TR" altLang="en-US" dirty="0" smtClean="0"/>
          </a:p>
          <a:p>
            <a:pPr lvl="1"/>
            <a:r>
              <a:rPr lang="tr-TR" altLang="en-US" i="1" dirty="0" smtClean="0"/>
              <a:t>N= 1101100</a:t>
            </a:r>
            <a:r>
              <a:rPr lang="en-GB" altLang="en-US" i="1" dirty="0" smtClean="0"/>
              <a:t> </a:t>
            </a:r>
            <a:r>
              <a:rPr lang="en-GB" altLang="en-US" dirty="0" err="1" smtClean="0"/>
              <a:t>ise</a:t>
            </a:r>
            <a:r>
              <a:rPr lang="tr-TR" altLang="en-US" dirty="0" smtClean="0"/>
              <a:t> </a:t>
            </a:r>
            <a:r>
              <a:rPr lang="tr-TR" altLang="en-US" i="1" dirty="0" smtClean="0"/>
              <a:t>2’</a:t>
            </a:r>
            <a:r>
              <a:rPr lang="en-GB" altLang="en-US" i="1" dirty="0" smtClean="0"/>
              <a:t>ye</a:t>
            </a:r>
            <a:r>
              <a:rPr lang="tr-TR" altLang="en-US" i="1" dirty="0" smtClean="0"/>
              <a:t> </a:t>
            </a:r>
            <a:r>
              <a:rPr lang="en-GB" altLang="en-US" i="1" dirty="0" err="1" smtClean="0"/>
              <a:t>tümleyeni</a:t>
            </a:r>
            <a:r>
              <a:rPr lang="tr-TR" altLang="en-US" i="1" dirty="0" smtClean="0"/>
              <a:t> 0010100</a:t>
            </a:r>
            <a:r>
              <a:rPr lang="en-GB" altLang="en-US" i="1" dirty="0" smtClean="0"/>
              <a:t> </a:t>
            </a:r>
            <a:r>
              <a:rPr lang="en-GB" altLang="en-US" dirty="0" err="1" smtClean="0"/>
              <a:t>olur</a:t>
            </a:r>
            <a:endParaRPr lang="tr-TR" altLang="en-US" dirty="0" smtClean="0"/>
          </a:p>
          <a:p>
            <a:r>
              <a:rPr lang="en-GB" altLang="en-US" sz="1800" dirty="0" smtClean="0"/>
              <a:t>2’ye </a:t>
            </a:r>
            <a:r>
              <a:rPr lang="en-GB" altLang="en-US" sz="1800" dirty="0" err="1" smtClean="0"/>
              <a:t>tümleyeni</a:t>
            </a:r>
            <a:r>
              <a:rPr lang="en-GB" altLang="en-US" sz="1800" dirty="0" smtClean="0"/>
              <a:t> </a:t>
            </a:r>
            <a:r>
              <a:rPr lang="en-GB" altLang="en-US" sz="1800" dirty="0" err="1" smtClean="0"/>
              <a:t>bulmak</a:t>
            </a:r>
            <a:r>
              <a:rPr lang="en-GB" altLang="en-US" sz="1800" dirty="0" smtClean="0"/>
              <a:t> </a:t>
            </a:r>
            <a:r>
              <a:rPr lang="en-GB" altLang="en-US" sz="1800" dirty="0" err="1" smtClean="0"/>
              <a:t>için</a:t>
            </a:r>
            <a:r>
              <a:rPr lang="en-GB" altLang="en-US" sz="1800" dirty="0" smtClean="0"/>
              <a:t> </a:t>
            </a:r>
            <a:r>
              <a:rPr lang="en-GB" altLang="en-US" sz="1800" dirty="0" err="1" smtClean="0"/>
              <a:t>alternatif</a:t>
            </a:r>
            <a:r>
              <a:rPr lang="en-GB" altLang="en-US" sz="1800" dirty="0" smtClean="0"/>
              <a:t> </a:t>
            </a:r>
            <a:r>
              <a:rPr lang="en-GB" altLang="en-US" sz="1800" dirty="0" err="1" smtClean="0"/>
              <a:t>olarak</a:t>
            </a:r>
            <a:r>
              <a:rPr lang="en-GB" altLang="en-US" sz="1800" dirty="0" smtClean="0"/>
              <a:t>: </a:t>
            </a:r>
            <a:r>
              <a:rPr lang="en-GB" altLang="en-US" sz="1800" dirty="0" err="1" smtClean="0"/>
              <a:t>En</a:t>
            </a:r>
            <a:r>
              <a:rPr lang="en-GB" altLang="en-US" sz="1800" dirty="0" smtClean="0"/>
              <a:t> </a:t>
            </a:r>
            <a:r>
              <a:rPr lang="en-GB" altLang="en-US" sz="1800" dirty="0" err="1" smtClean="0"/>
              <a:t>sağdan</a:t>
            </a:r>
            <a:r>
              <a:rPr lang="en-GB" altLang="en-US" sz="1800" dirty="0" smtClean="0"/>
              <a:t> </a:t>
            </a:r>
            <a:r>
              <a:rPr lang="en-GB" altLang="en-US" sz="1800" dirty="0" err="1" smtClean="0"/>
              <a:t>başlayarak</a:t>
            </a:r>
            <a:r>
              <a:rPr lang="en-GB" altLang="en-US" sz="1800" dirty="0" smtClean="0"/>
              <a:t> 0’ları </a:t>
            </a:r>
            <a:r>
              <a:rPr lang="en-GB" altLang="en-US" sz="1800" dirty="0" err="1" smtClean="0"/>
              <a:t>ve</a:t>
            </a:r>
            <a:r>
              <a:rPr lang="en-GB" altLang="en-US" sz="1800" dirty="0" smtClean="0"/>
              <a:t> ilk 1’i </a:t>
            </a:r>
            <a:r>
              <a:rPr lang="en-GB" altLang="en-US" sz="1800" dirty="0" err="1" smtClean="0"/>
              <a:t>olduğu</a:t>
            </a:r>
            <a:r>
              <a:rPr lang="en-GB" altLang="en-US" sz="1800" dirty="0" smtClean="0"/>
              <a:t> </a:t>
            </a:r>
            <a:r>
              <a:rPr lang="en-GB" altLang="en-US" sz="1800" dirty="0" err="1" smtClean="0"/>
              <a:t>gibi</a:t>
            </a:r>
            <a:r>
              <a:rPr lang="en-GB" altLang="en-US" sz="1800" dirty="0" smtClean="0"/>
              <a:t> </a:t>
            </a:r>
            <a:r>
              <a:rPr lang="en-GB" altLang="en-US" sz="1800" dirty="0" err="1" smtClean="0"/>
              <a:t>bırak</a:t>
            </a:r>
            <a:r>
              <a:rPr lang="en-GB" altLang="en-US" sz="1800" dirty="0" smtClean="0"/>
              <a:t>, ilk 1’den </a:t>
            </a:r>
            <a:r>
              <a:rPr lang="en-GB" altLang="en-US" sz="1800" dirty="0" err="1" smtClean="0"/>
              <a:t>sonraki</a:t>
            </a:r>
            <a:r>
              <a:rPr lang="en-GB" altLang="en-US" sz="1800" dirty="0" smtClean="0"/>
              <a:t> </a:t>
            </a:r>
            <a:r>
              <a:rPr lang="en-GB" altLang="en-US" sz="1800" dirty="0" err="1" smtClean="0"/>
              <a:t>bitleri</a:t>
            </a:r>
            <a:r>
              <a:rPr lang="en-GB" altLang="en-US" sz="1800" dirty="0" smtClean="0"/>
              <a:t> </a:t>
            </a:r>
            <a:r>
              <a:rPr lang="en-GB" altLang="en-US" sz="1800" dirty="0" err="1" smtClean="0"/>
              <a:t>çevir</a:t>
            </a:r>
            <a:r>
              <a:rPr lang="en-GB" altLang="en-US" sz="1800" dirty="0" smtClean="0"/>
              <a:t>. </a:t>
            </a:r>
            <a:endParaRPr lang="tr-TR" alt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err="1" smtClean="0"/>
              <a:t>Tümleyenler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Kullanarak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Çıkarma</a:t>
            </a:r>
            <a:endParaRPr lang="tr-TR" altLang="en-US" dirty="0" smtClean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GB" sz="2000" dirty="0" err="1" smtClean="0"/>
              <a:t>Eksilen</a:t>
            </a:r>
            <a:r>
              <a:rPr lang="tr-TR" sz="2000" dirty="0" smtClean="0"/>
              <a:t>:</a:t>
            </a:r>
            <a:r>
              <a:rPr lang="en-GB" sz="2000" dirty="0" smtClean="0"/>
              <a:t> 	</a:t>
            </a:r>
            <a:r>
              <a:rPr lang="tr-TR" sz="2000" dirty="0" smtClean="0"/>
              <a:t>101101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2000" dirty="0" err="1" smtClean="0"/>
              <a:t>Çıkan</a:t>
            </a:r>
            <a:r>
              <a:rPr lang="en-GB" sz="2000" dirty="0" smtClean="0"/>
              <a:t>: 		</a:t>
            </a:r>
            <a:r>
              <a:rPr lang="tr-TR" sz="2000" dirty="0" smtClean="0"/>
              <a:t>100111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2000" dirty="0" err="1" smtClean="0"/>
              <a:t>Fark</a:t>
            </a:r>
            <a:r>
              <a:rPr lang="tr-TR" sz="2000" dirty="0" smtClean="0"/>
              <a:t>:</a:t>
            </a:r>
            <a:r>
              <a:rPr lang="en-GB" sz="2000" dirty="0" smtClean="0"/>
              <a:t> 		</a:t>
            </a:r>
            <a:r>
              <a:rPr lang="tr-TR" sz="2000" dirty="0" smtClean="0"/>
              <a:t>000110</a:t>
            </a:r>
          </a:p>
          <a:p>
            <a:pPr>
              <a:defRPr/>
            </a:pPr>
            <a:endParaRPr lang="tr-TR" sz="20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GB" sz="2000" dirty="0" err="1" smtClean="0"/>
              <a:t>Çıkan</a:t>
            </a:r>
            <a:r>
              <a:rPr lang="en-GB" sz="2000" dirty="0" smtClean="0"/>
              <a:t> N </a:t>
            </a:r>
            <a:r>
              <a:rPr lang="en-GB" sz="2000" dirty="0" err="1" smtClean="0"/>
              <a:t>değerinin</a:t>
            </a:r>
            <a:r>
              <a:rPr lang="en-GB" sz="2000" dirty="0" smtClean="0"/>
              <a:t> </a:t>
            </a:r>
            <a:r>
              <a:rPr lang="en-GB" sz="2000" dirty="0" err="1" smtClean="0"/>
              <a:t>r’ye</a:t>
            </a:r>
            <a:r>
              <a:rPr lang="en-GB" sz="2000" dirty="0" smtClean="0"/>
              <a:t> </a:t>
            </a:r>
            <a:r>
              <a:rPr lang="en-GB" sz="2000" dirty="0" err="1" smtClean="0"/>
              <a:t>tümleyenini</a:t>
            </a:r>
            <a:r>
              <a:rPr lang="en-GB" sz="2000" dirty="0" smtClean="0"/>
              <a:t> </a:t>
            </a:r>
            <a:r>
              <a:rPr lang="en-GB" sz="2000" dirty="0" err="1" smtClean="0"/>
              <a:t>eksilen</a:t>
            </a:r>
            <a:r>
              <a:rPr lang="tr-TR" sz="2000" dirty="0" smtClean="0"/>
              <a:t> M</a:t>
            </a:r>
            <a:r>
              <a:rPr lang="en-GB" sz="2000" dirty="0" smtClean="0"/>
              <a:t> </a:t>
            </a:r>
            <a:r>
              <a:rPr lang="en-GB" sz="2000" dirty="0" err="1" smtClean="0"/>
              <a:t>sayısına</a:t>
            </a:r>
            <a:r>
              <a:rPr lang="en-GB" sz="2000" dirty="0" smtClean="0"/>
              <a:t> </a:t>
            </a:r>
            <a:r>
              <a:rPr lang="en-GB" sz="2000" dirty="0" err="1" smtClean="0"/>
              <a:t>ekle</a:t>
            </a:r>
            <a:r>
              <a:rPr lang="tr-TR" sz="2000" dirty="0" smtClean="0"/>
              <a:t>. 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tr-TR" sz="2000" dirty="0" smtClean="0"/>
              <a:t>         M + (</a:t>
            </a:r>
            <a:r>
              <a:rPr lang="tr-TR" sz="2000" i="1" dirty="0" err="1" smtClean="0"/>
              <a:t>r</a:t>
            </a:r>
            <a:r>
              <a:rPr lang="tr-TR" sz="2000" i="1" baseline="30000" dirty="0" err="1" smtClean="0"/>
              <a:t>n</a:t>
            </a:r>
            <a:r>
              <a:rPr lang="tr-TR" sz="2000" dirty="0" smtClean="0"/>
              <a:t>-</a:t>
            </a:r>
            <a:r>
              <a:rPr lang="tr-TR" sz="2000" i="1" dirty="0" smtClean="0"/>
              <a:t>N) = M - N+</a:t>
            </a:r>
            <a:r>
              <a:rPr lang="tr-TR" sz="2000" i="1" dirty="0" err="1" smtClean="0"/>
              <a:t>r</a:t>
            </a:r>
            <a:r>
              <a:rPr lang="tr-TR" sz="2000" i="1" baseline="30000" dirty="0" err="1" smtClean="0"/>
              <a:t>n</a:t>
            </a:r>
            <a:endParaRPr lang="tr-TR" sz="2000" dirty="0" smtClean="0"/>
          </a:p>
          <a:p>
            <a:pPr marL="514350" indent="-514350">
              <a:buFont typeface="+mj-lt"/>
              <a:buAutoNum type="arabicPeriod" startAt="2"/>
              <a:defRPr/>
            </a:pPr>
            <a:r>
              <a:rPr lang="en-GB" sz="2000" dirty="0" err="1" smtClean="0"/>
              <a:t>Eğer</a:t>
            </a:r>
            <a:r>
              <a:rPr lang="tr-TR" sz="2000" dirty="0" smtClean="0"/>
              <a:t> M&gt;=N</a:t>
            </a:r>
            <a:r>
              <a:rPr lang="en-GB" sz="2000" dirty="0" smtClean="0"/>
              <a:t> </a:t>
            </a:r>
            <a:r>
              <a:rPr lang="en-GB" sz="2000" dirty="0" err="1" smtClean="0"/>
              <a:t>ise</a:t>
            </a:r>
            <a:r>
              <a:rPr lang="tr-TR" sz="2000" dirty="0" smtClean="0"/>
              <a:t> t</a:t>
            </a:r>
            <a:r>
              <a:rPr lang="en-GB" sz="2000" dirty="0" err="1" smtClean="0"/>
              <a:t>oplarken</a:t>
            </a:r>
            <a:r>
              <a:rPr lang="en-GB" sz="2000" dirty="0" smtClean="0"/>
              <a:t> </a:t>
            </a:r>
            <a:r>
              <a:rPr lang="en-GB" sz="2000" dirty="0" err="1" smtClean="0"/>
              <a:t>en</a:t>
            </a:r>
            <a:r>
              <a:rPr lang="en-GB" sz="2000" dirty="0" smtClean="0"/>
              <a:t> </a:t>
            </a:r>
            <a:r>
              <a:rPr lang="en-GB" sz="2000" dirty="0" err="1" smtClean="0"/>
              <a:t>solda</a:t>
            </a:r>
            <a:r>
              <a:rPr lang="en-GB" sz="2000" dirty="0" smtClean="0"/>
              <a:t> </a:t>
            </a:r>
            <a:r>
              <a:rPr lang="en-GB" sz="2000" dirty="0" err="1" smtClean="0"/>
              <a:t>elde</a:t>
            </a:r>
            <a:r>
              <a:rPr lang="en-GB" sz="2000" dirty="0" smtClean="0"/>
              <a:t> 1 </a:t>
            </a:r>
            <a:r>
              <a:rPr lang="en-GB" sz="2000" dirty="0" err="1" smtClean="0"/>
              <a:t>olacaktır</a:t>
            </a:r>
            <a:r>
              <a:rPr lang="tr-TR" sz="2000" dirty="0" smtClean="0"/>
              <a:t>. </a:t>
            </a:r>
            <a:r>
              <a:rPr lang="en-GB" sz="2000" dirty="0" err="1" smtClean="0"/>
              <a:t>Bunu</a:t>
            </a:r>
            <a:r>
              <a:rPr lang="en-GB" sz="2000" dirty="0" smtClean="0"/>
              <a:t> </a:t>
            </a:r>
            <a:r>
              <a:rPr lang="en-GB" sz="2000" dirty="0" err="1" smtClean="0"/>
              <a:t>atarsak</a:t>
            </a:r>
            <a:r>
              <a:rPr lang="en-GB" sz="2000" dirty="0" smtClean="0"/>
              <a:t> </a:t>
            </a:r>
            <a:r>
              <a:rPr lang="en-GB" sz="2000" dirty="0" err="1" smtClean="0"/>
              <a:t>kalan</a:t>
            </a:r>
            <a:r>
              <a:rPr lang="en-GB" sz="2000" dirty="0" smtClean="0"/>
              <a:t> </a:t>
            </a:r>
            <a:r>
              <a:rPr lang="en-GB" sz="2000" dirty="0" err="1" smtClean="0"/>
              <a:t>sonuç</a:t>
            </a:r>
            <a:r>
              <a:rPr lang="en-GB" sz="2000" dirty="0" smtClean="0"/>
              <a:t> </a:t>
            </a:r>
            <a:r>
              <a:rPr lang="en-GB" sz="2000" dirty="0" err="1" smtClean="0"/>
              <a:t>aslında</a:t>
            </a:r>
            <a:r>
              <a:rPr lang="tr-TR" sz="2000" dirty="0" smtClean="0"/>
              <a:t> M-N</a:t>
            </a:r>
            <a:r>
              <a:rPr lang="en-GB" sz="2000" dirty="0" smtClean="0"/>
              <a:t>’</a:t>
            </a:r>
            <a:r>
              <a:rPr lang="en-GB" sz="2000" dirty="0" err="1" smtClean="0"/>
              <a:t>dir</a:t>
            </a:r>
            <a:r>
              <a:rPr lang="tr-TR" sz="2000" dirty="0" smtClean="0"/>
              <a:t>.</a:t>
            </a:r>
          </a:p>
          <a:p>
            <a:pPr marL="514350" indent="-514350">
              <a:buFont typeface="+mj-lt"/>
              <a:buAutoNum type="arabicPeriod" startAt="2"/>
              <a:defRPr/>
            </a:pPr>
            <a:r>
              <a:rPr lang="en-GB" sz="2000" dirty="0" err="1" smtClean="0"/>
              <a:t>Eğer</a:t>
            </a:r>
            <a:r>
              <a:rPr lang="tr-TR" sz="2000" dirty="0" smtClean="0"/>
              <a:t> M&lt;N</a:t>
            </a:r>
            <a:r>
              <a:rPr lang="en-GB" sz="2000" dirty="0" smtClean="0"/>
              <a:t> </a:t>
            </a:r>
            <a:r>
              <a:rPr lang="en-GB" sz="2000" dirty="0" err="1" smtClean="0"/>
              <a:t>ise</a:t>
            </a:r>
            <a:r>
              <a:rPr lang="tr-TR" sz="2000" dirty="0" smtClean="0"/>
              <a:t> </a:t>
            </a:r>
            <a:r>
              <a:rPr lang="en-GB" sz="2000" dirty="0" err="1" smtClean="0"/>
              <a:t>toplarken</a:t>
            </a:r>
            <a:r>
              <a:rPr lang="en-GB" sz="2000" dirty="0" smtClean="0"/>
              <a:t> </a:t>
            </a:r>
            <a:r>
              <a:rPr lang="en-GB" sz="2000" dirty="0" err="1" smtClean="0"/>
              <a:t>en</a:t>
            </a:r>
            <a:r>
              <a:rPr lang="en-GB" sz="2000" dirty="0" smtClean="0"/>
              <a:t> </a:t>
            </a:r>
            <a:r>
              <a:rPr lang="en-GB" sz="2000" dirty="0" err="1" smtClean="0"/>
              <a:t>solda</a:t>
            </a:r>
            <a:r>
              <a:rPr lang="en-GB" sz="2000" dirty="0" smtClean="0"/>
              <a:t> </a:t>
            </a:r>
            <a:r>
              <a:rPr lang="en-GB" sz="2000" dirty="0" err="1" smtClean="0"/>
              <a:t>elde</a:t>
            </a:r>
            <a:r>
              <a:rPr lang="en-GB" sz="2000" dirty="0" smtClean="0"/>
              <a:t> 1 </a:t>
            </a:r>
            <a:r>
              <a:rPr lang="en-GB" sz="2000" dirty="0" err="1" smtClean="0"/>
              <a:t>olmaz</a:t>
            </a:r>
            <a:r>
              <a:rPr lang="en-GB" sz="2000" dirty="0" smtClean="0"/>
              <a:t> </a:t>
            </a:r>
            <a:r>
              <a:rPr lang="en-GB" sz="2000" dirty="0" err="1" smtClean="0"/>
              <a:t>ve</a:t>
            </a:r>
            <a:r>
              <a:rPr lang="en-GB" sz="2000" dirty="0" smtClean="0"/>
              <a:t> </a:t>
            </a:r>
            <a:r>
              <a:rPr lang="en-GB" sz="2000" dirty="0" err="1" smtClean="0"/>
              <a:t>değer</a:t>
            </a:r>
            <a:r>
              <a:rPr lang="tr-TR" sz="2000" dirty="0" smtClean="0"/>
              <a:t> </a:t>
            </a:r>
            <a:r>
              <a:rPr lang="tr-TR" sz="2000" i="1" dirty="0" smtClean="0"/>
              <a:t>r</a:t>
            </a:r>
            <a:r>
              <a:rPr lang="tr-TR" sz="2000" i="1" baseline="30000" dirty="0" smtClean="0"/>
              <a:t>n</a:t>
            </a:r>
            <a:r>
              <a:rPr lang="tr-TR" sz="2000" dirty="0" smtClean="0"/>
              <a:t>-(</a:t>
            </a:r>
            <a:r>
              <a:rPr lang="tr-TR" sz="2000" i="1" dirty="0" smtClean="0"/>
              <a:t>N-M)</a:t>
            </a:r>
            <a:r>
              <a:rPr lang="en-GB" sz="2000" i="1" dirty="0" smtClean="0"/>
              <a:t>’</a:t>
            </a:r>
            <a:r>
              <a:rPr lang="en-GB" sz="2000" dirty="0" smtClean="0"/>
              <a:t>e</a:t>
            </a:r>
            <a:r>
              <a:rPr lang="tr-TR" sz="2000" dirty="0" smtClean="0"/>
              <a:t> </a:t>
            </a:r>
            <a:r>
              <a:rPr lang="en-GB" sz="2000" dirty="0" err="1" smtClean="0"/>
              <a:t>eşit</a:t>
            </a:r>
            <a:r>
              <a:rPr lang="en-GB" sz="2000" dirty="0" smtClean="0"/>
              <a:t> </a:t>
            </a:r>
            <a:r>
              <a:rPr lang="en-GB" sz="2000" dirty="0" err="1" smtClean="0"/>
              <a:t>olur</a:t>
            </a:r>
            <a:r>
              <a:rPr lang="tr-TR" sz="2000" dirty="0" smtClean="0"/>
              <a:t>. </a:t>
            </a:r>
            <a:r>
              <a:rPr lang="en-GB" sz="2000" dirty="0" err="1" smtClean="0"/>
              <a:t>İstediğimiz</a:t>
            </a:r>
            <a:r>
              <a:rPr lang="en-GB" sz="2000" dirty="0" smtClean="0"/>
              <a:t> </a:t>
            </a:r>
            <a:r>
              <a:rPr lang="en-GB" sz="2000" dirty="0" err="1" smtClean="0"/>
              <a:t>sonuç</a:t>
            </a:r>
            <a:r>
              <a:rPr lang="en-GB" sz="2000" dirty="0" smtClean="0"/>
              <a:t> </a:t>
            </a:r>
            <a:r>
              <a:rPr lang="en-GB" sz="2000" dirty="0" err="1" smtClean="0"/>
              <a:t>için</a:t>
            </a:r>
            <a:r>
              <a:rPr lang="en-GB" sz="2000" dirty="0" smtClean="0"/>
              <a:t> </a:t>
            </a:r>
            <a:r>
              <a:rPr lang="en-GB" sz="2000" dirty="0" err="1" smtClean="0"/>
              <a:t>bu</a:t>
            </a:r>
            <a:r>
              <a:rPr lang="en-GB" sz="2000" dirty="0" smtClean="0"/>
              <a:t> </a:t>
            </a:r>
            <a:r>
              <a:rPr lang="en-GB" sz="2000" dirty="0" err="1" smtClean="0"/>
              <a:t>değerin</a:t>
            </a:r>
            <a:r>
              <a:rPr lang="en-GB" sz="2000" dirty="0" smtClean="0"/>
              <a:t> </a:t>
            </a:r>
            <a:r>
              <a:rPr lang="tr-TR" sz="2000" dirty="0" smtClean="0"/>
              <a:t>r’</a:t>
            </a:r>
            <a:r>
              <a:rPr lang="en-GB" sz="2000" dirty="0" smtClean="0"/>
              <a:t>ye</a:t>
            </a:r>
            <a:r>
              <a:rPr lang="tr-TR" sz="2000" dirty="0" smtClean="0"/>
              <a:t> </a:t>
            </a:r>
            <a:r>
              <a:rPr lang="en-GB" sz="2000" dirty="0" err="1" smtClean="0"/>
              <a:t>tümleyenini</a:t>
            </a:r>
            <a:r>
              <a:rPr lang="en-GB" sz="2000" dirty="0" smtClean="0"/>
              <a:t> </a:t>
            </a:r>
            <a:r>
              <a:rPr lang="en-GB" sz="2000" dirty="0" err="1" smtClean="0"/>
              <a:t>alıp</a:t>
            </a:r>
            <a:r>
              <a:rPr lang="en-GB" sz="2000" dirty="0" smtClean="0"/>
              <a:t> </a:t>
            </a:r>
            <a:r>
              <a:rPr lang="en-GB" sz="2000" dirty="0" err="1" smtClean="0"/>
              <a:t>başına</a:t>
            </a:r>
            <a:r>
              <a:rPr lang="en-GB" sz="2000" dirty="0" smtClean="0"/>
              <a:t> </a:t>
            </a:r>
            <a:r>
              <a:rPr lang="en-GB" sz="2000" dirty="0" err="1" smtClean="0"/>
              <a:t>eksi</a:t>
            </a:r>
            <a:r>
              <a:rPr lang="en-GB" sz="2000" dirty="0" smtClean="0"/>
              <a:t> </a:t>
            </a:r>
            <a:r>
              <a:rPr lang="en-GB" sz="2000" dirty="0" err="1" smtClean="0"/>
              <a:t>işareti</a:t>
            </a:r>
            <a:r>
              <a:rPr lang="en-GB" sz="2000" dirty="0" smtClean="0"/>
              <a:t> </a:t>
            </a:r>
            <a:r>
              <a:rPr lang="en-GB" sz="2000" dirty="0" err="1" smtClean="0"/>
              <a:t>koyabiliriz</a:t>
            </a:r>
            <a:r>
              <a:rPr lang="tr-TR" sz="2000" dirty="0" smtClean="0"/>
              <a:t>.</a:t>
            </a:r>
          </a:p>
          <a:p>
            <a:pPr marL="514350" indent="-514350">
              <a:buFont typeface="+mj-lt"/>
              <a:buAutoNum type="arabicPeriod" startAt="2"/>
              <a:defRPr/>
            </a:pPr>
            <a:endParaRPr lang="tr-TR" sz="2000" dirty="0" smtClean="0"/>
          </a:p>
          <a:p>
            <a:pPr marL="841375" lvl="1" indent="-514350">
              <a:buFont typeface="Wingdings" pitchFamily="2" charset="2"/>
              <a:buNone/>
              <a:defRPr/>
            </a:pPr>
            <a:r>
              <a:rPr lang="tr-TR" sz="2000" i="1" baseline="30000" dirty="0" smtClean="0"/>
              <a:t>			</a:t>
            </a:r>
            <a:endParaRPr lang="tr-TR" sz="2000" dirty="0" smtClean="0"/>
          </a:p>
        </p:txBody>
      </p:sp>
      <p:cxnSp>
        <p:nvCxnSpPr>
          <p:cNvPr id="5" name="4 Düz Bağlayıcı"/>
          <p:cNvCxnSpPr/>
          <p:nvPr/>
        </p:nvCxnSpPr>
        <p:spPr>
          <a:xfrm>
            <a:off x="1908177" y="2349500"/>
            <a:ext cx="14398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6 Düz Bağlayıcı"/>
          <p:cNvCxnSpPr/>
          <p:nvPr/>
        </p:nvCxnSpPr>
        <p:spPr>
          <a:xfrm>
            <a:off x="1908175" y="2276475"/>
            <a:ext cx="2159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 dirty="0" err="1" smtClean="0"/>
              <a:t>İşaretli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İkili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Sayılar</a:t>
            </a:r>
            <a:r>
              <a:rPr lang="en-GB" altLang="en-US" dirty="0" smtClean="0"/>
              <a:t> </a:t>
            </a:r>
            <a:br>
              <a:rPr lang="en-GB" altLang="en-US" dirty="0" smtClean="0"/>
            </a:br>
            <a:r>
              <a:rPr lang="en-GB" altLang="en-US" dirty="0" smtClean="0"/>
              <a:t>(Signed Binary Numbers)</a:t>
            </a:r>
            <a:endParaRPr lang="tr-TR" altLang="en-US" dirty="0" smtClean="0"/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err="1" smtClean="0"/>
              <a:t>Matematikte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negatif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sayıları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eksi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işaretiyle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gösteririz</a:t>
            </a:r>
            <a:r>
              <a:rPr lang="tr-TR" altLang="en-US" dirty="0" smtClean="0"/>
              <a:t>.</a:t>
            </a:r>
          </a:p>
          <a:p>
            <a:r>
              <a:rPr lang="en-GB" altLang="en-US" dirty="0" err="1" smtClean="0"/>
              <a:t>Sayısal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sistemlerde</a:t>
            </a:r>
            <a:r>
              <a:rPr lang="tr-TR" altLang="en-US" dirty="0" smtClean="0"/>
              <a:t>, </a:t>
            </a:r>
            <a:r>
              <a:rPr lang="en-GB" altLang="en-US" dirty="0" smtClean="0"/>
              <a:t>ilk bit </a:t>
            </a:r>
            <a:r>
              <a:rPr lang="en-GB" altLang="en-US" dirty="0" err="1" smtClean="0"/>
              <a:t>sayının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işaretini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belirtebilir</a:t>
            </a:r>
            <a:r>
              <a:rPr lang="tr-TR" altLang="en-US" dirty="0" smtClean="0"/>
              <a:t>.</a:t>
            </a:r>
          </a:p>
          <a:p>
            <a:pPr lvl="1"/>
            <a:r>
              <a:rPr lang="en-GB" altLang="en-US" dirty="0" smtClean="0"/>
              <a:t>İlk bit</a:t>
            </a:r>
            <a:r>
              <a:rPr lang="tr-TR" altLang="en-US" dirty="0" smtClean="0"/>
              <a:t> 0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ise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sayı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pozitif</a:t>
            </a:r>
            <a:r>
              <a:rPr lang="tr-TR" altLang="en-US" dirty="0" smtClean="0"/>
              <a:t>.</a:t>
            </a:r>
          </a:p>
          <a:p>
            <a:pPr lvl="1"/>
            <a:r>
              <a:rPr lang="en-GB" altLang="en-US" dirty="0"/>
              <a:t>İlk bit</a:t>
            </a:r>
            <a:r>
              <a:rPr lang="tr-TR" altLang="en-US" dirty="0"/>
              <a:t> </a:t>
            </a:r>
            <a:r>
              <a:rPr lang="en-GB" altLang="en-US" dirty="0" smtClean="0"/>
              <a:t>1 </a:t>
            </a:r>
            <a:r>
              <a:rPr lang="en-GB" altLang="en-US" dirty="0" err="1"/>
              <a:t>ise</a:t>
            </a:r>
            <a:r>
              <a:rPr lang="en-GB" altLang="en-US" dirty="0"/>
              <a:t> </a:t>
            </a:r>
            <a:r>
              <a:rPr lang="en-GB" altLang="en-US" dirty="0" err="1"/>
              <a:t>sayı</a:t>
            </a:r>
            <a:r>
              <a:rPr lang="en-GB" altLang="en-US" dirty="0"/>
              <a:t> </a:t>
            </a:r>
            <a:r>
              <a:rPr lang="en-GB" altLang="en-US" dirty="0" err="1" smtClean="0"/>
              <a:t>negatif</a:t>
            </a:r>
            <a:r>
              <a:rPr lang="tr-TR" altLang="en-US" dirty="0"/>
              <a:t>.</a:t>
            </a:r>
            <a:endParaRPr lang="tr-TR" altLang="en-US" dirty="0" smtClean="0"/>
          </a:p>
          <a:p>
            <a:r>
              <a:rPr lang="en-GB" altLang="en-US" dirty="0" smtClean="0"/>
              <a:t>Buna</a:t>
            </a:r>
            <a:r>
              <a:rPr lang="tr-TR" altLang="en-US" dirty="0" smtClean="0"/>
              <a:t> </a:t>
            </a:r>
            <a:r>
              <a:rPr lang="en-GB" altLang="en-US" dirty="0" err="1" smtClean="0"/>
              <a:t>işaret-genlik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gösterimi</a:t>
            </a:r>
            <a:r>
              <a:rPr lang="en-GB" altLang="en-US" dirty="0" smtClean="0"/>
              <a:t> (</a:t>
            </a:r>
            <a:r>
              <a:rPr lang="tr-TR" altLang="en-US" dirty="0" smtClean="0"/>
              <a:t>sign</a:t>
            </a:r>
            <a:r>
              <a:rPr lang="en-GB" altLang="en-US" dirty="0" smtClean="0"/>
              <a:t>-</a:t>
            </a:r>
            <a:r>
              <a:rPr lang="tr-TR" altLang="en-US" dirty="0" smtClean="0"/>
              <a:t>magnitude </a:t>
            </a:r>
            <a:r>
              <a:rPr lang="en-GB" altLang="en-US" dirty="0" smtClean="0"/>
              <a:t>notation) </a:t>
            </a:r>
            <a:r>
              <a:rPr lang="en-GB" altLang="en-US" dirty="0" err="1" smtClean="0"/>
              <a:t>denir</a:t>
            </a:r>
            <a:r>
              <a:rPr lang="tr-TR" altLang="en-US" dirty="0" smtClean="0"/>
              <a:t>.</a:t>
            </a:r>
          </a:p>
          <a:p>
            <a:pPr lvl="1"/>
            <a:endParaRPr lang="tr-T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err="1" smtClean="0"/>
              <a:t>İşaretli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Tümleyen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Gösterimi</a:t>
            </a:r>
            <a:endParaRPr lang="tr-TR" altLang="en-US" dirty="0" smtClean="0"/>
          </a:p>
        </p:txBody>
      </p:sp>
      <p:sp>
        <p:nvSpPr>
          <p:cNvPr id="1843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err="1" smtClean="0"/>
              <a:t>Bir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negatif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sayıyı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temsil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etmesi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için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sayının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mutlak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değerinin</a:t>
            </a:r>
            <a:r>
              <a:rPr lang="en-GB" altLang="en-US" dirty="0" smtClean="0"/>
              <a:t> </a:t>
            </a:r>
            <a:r>
              <a:rPr lang="tr-TR" altLang="en-US" dirty="0" smtClean="0"/>
              <a:t>1’</a:t>
            </a:r>
            <a:r>
              <a:rPr lang="en-GB" altLang="en-US" dirty="0" smtClean="0"/>
              <a:t>e</a:t>
            </a:r>
            <a:r>
              <a:rPr lang="tr-TR" altLang="en-US" dirty="0" smtClean="0"/>
              <a:t> </a:t>
            </a:r>
            <a:r>
              <a:rPr lang="en-GB" altLang="en-US" dirty="0" err="1" smtClean="0"/>
              <a:t>tümleyeni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ve</a:t>
            </a:r>
            <a:r>
              <a:rPr lang="tr-TR" altLang="en-US" dirty="0" smtClean="0"/>
              <a:t> 2’</a:t>
            </a:r>
            <a:r>
              <a:rPr lang="en-GB" altLang="en-US" dirty="0" smtClean="0"/>
              <a:t>ye</a:t>
            </a:r>
            <a:r>
              <a:rPr lang="tr-TR" altLang="en-US" dirty="0" smtClean="0"/>
              <a:t> </a:t>
            </a:r>
            <a:r>
              <a:rPr lang="en-GB" altLang="en-US" dirty="0" err="1" smtClean="0"/>
              <a:t>tümleyeni</a:t>
            </a:r>
            <a:r>
              <a:rPr lang="en-GB" altLang="en-US" dirty="0" smtClean="0"/>
              <a:t> de </a:t>
            </a:r>
            <a:r>
              <a:rPr lang="en-GB" altLang="en-US" dirty="0" err="1" smtClean="0"/>
              <a:t>kullanılabilir</a:t>
            </a:r>
            <a:r>
              <a:rPr lang="tr-TR" altLang="en-US" dirty="0" smtClean="0"/>
              <a:t>.</a:t>
            </a:r>
          </a:p>
          <a:p>
            <a:r>
              <a:rPr lang="en-GB" altLang="en-US" dirty="0"/>
              <a:t>8 </a:t>
            </a:r>
            <a:r>
              <a:rPr lang="en-GB" altLang="en-US" dirty="0" err="1"/>
              <a:t>bitlik</a:t>
            </a:r>
            <a:r>
              <a:rPr lang="en-GB" altLang="en-US" dirty="0"/>
              <a:t> </a:t>
            </a:r>
            <a:r>
              <a:rPr lang="en-GB" altLang="en-US" dirty="0" err="1"/>
              <a:t>bir</a:t>
            </a:r>
            <a:r>
              <a:rPr lang="en-GB" altLang="en-US" dirty="0"/>
              <a:t> </a:t>
            </a:r>
            <a:r>
              <a:rPr lang="en-GB" altLang="en-US" dirty="0" err="1"/>
              <a:t>sistemde</a:t>
            </a:r>
            <a:r>
              <a:rPr lang="en-GB" altLang="en-US" dirty="0"/>
              <a:t> </a:t>
            </a:r>
            <a:r>
              <a:rPr lang="tr-TR" altLang="en-US" dirty="0"/>
              <a:t>+9 </a:t>
            </a:r>
            <a:r>
              <a:rPr lang="en-GB" altLang="en-US" dirty="0" err="1"/>
              <a:t>ve</a:t>
            </a:r>
            <a:r>
              <a:rPr lang="tr-TR" altLang="en-US" dirty="0"/>
              <a:t> -9 </a:t>
            </a:r>
            <a:r>
              <a:rPr lang="en-GB" altLang="en-US" dirty="0" err="1"/>
              <a:t>gösterimleri</a:t>
            </a:r>
            <a:endParaRPr lang="tr-TR" altLang="en-US" dirty="0"/>
          </a:p>
          <a:p>
            <a:pPr lvl="1"/>
            <a:r>
              <a:rPr lang="tr-TR" altLang="en-US" dirty="0"/>
              <a:t>+9 </a:t>
            </a:r>
            <a:r>
              <a:rPr lang="en-GB" altLang="en-US" dirty="0" err="1"/>
              <a:t>hepsinde</a:t>
            </a:r>
            <a:r>
              <a:rPr lang="en-GB" altLang="en-US" dirty="0"/>
              <a:t> </a:t>
            </a:r>
            <a:r>
              <a:rPr lang="en-GB" altLang="en-US" dirty="0" err="1"/>
              <a:t>aynı</a:t>
            </a:r>
            <a:r>
              <a:rPr lang="tr-TR" altLang="en-US" dirty="0"/>
              <a:t>: 00001001</a:t>
            </a:r>
          </a:p>
          <a:p>
            <a:pPr lvl="1"/>
            <a:r>
              <a:rPr lang="tr-TR" altLang="en-US" dirty="0"/>
              <a:t>-9</a:t>
            </a:r>
          </a:p>
          <a:p>
            <a:pPr lvl="2"/>
            <a:endParaRPr lang="tr-TR" altLang="en-US" dirty="0"/>
          </a:p>
          <a:p>
            <a:endParaRPr lang="tr-TR" altLang="en-US" dirty="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653136"/>
            <a:ext cx="6637337" cy="129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Aritmetik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Toplama</a:t>
            </a:r>
            <a:endParaRPr lang="en-US" altLang="en-US" dirty="0" smtClean="0"/>
          </a:p>
        </p:txBody>
      </p:sp>
      <p:sp>
        <p:nvSpPr>
          <p:cNvPr id="2253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en-US" smtClean="0"/>
          </a:p>
        </p:txBody>
      </p:sp>
      <p:pic>
        <p:nvPicPr>
          <p:cNvPr id="2253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6976"/>
            <a:ext cx="9117013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err="1" smtClean="0"/>
              <a:t>Diğer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Rakam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Kodları</a:t>
            </a:r>
            <a:endParaRPr lang="tr-TR" altLang="en-US" dirty="0" smtClean="0"/>
          </a:p>
        </p:txBody>
      </p:sp>
      <p:sp>
        <p:nvSpPr>
          <p:cNvPr id="2765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en-US" smtClean="0"/>
          </a:p>
        </p:txBody>
      </p:sp>
      <p:pic>
        <p:nvPicPr>
          <p:cNvPr id="2765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4" y="1057276"/>
            <a:ext cx="7235825" cy="580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 smtClean="0"/>
              <a:t>Gr</a:t>
            </a:r>
            <a:r>
              <a:rPr lang="en-GB" altLang="en-US" dirty="0" err="1" smtClean="0"/>
              <a:t>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Kodlar</a:t>
            </a:r>
            <a:r>
              <a:rPr lang="en-GB" altLang="en-US" dirty="0" smtClean="0"/>
              <a:t> (Gr</a:t>
            </a:r>
            <a:r>
              <a:rPr lang="tr-TR" altLang="en-US" dirty="0" smtClean="0"/>
              <a:t>ay Codes</a:t>
            </a:r>
            <a:r>
              <a:rPr lang="en-GB" altLang="en-US" dirty="0" smtClean="0"/>
              <a:t>)</a:t>
            </a:r>
            <a:endParaRPr lang="tr-TR" altLang="en-US" dirty="0" smtClean="0"/>
          </a:p>
        </p:txBody>
      </p:sp>
      <p:sp>
        <p:nvSpPr>
          <p:cNvPr id="2867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err="1" smtClean="0"/>
              <a:t>Bir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sayıdan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bir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sonrakine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geçerken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yalnızca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bir</a:t>
            </a:r>
            <a:r>
              <a:rPr lang="en-GB" altLang="en-US" dirty="0" smtClean="0"/>
              <a:t> bit </a:t>
            </a:r>
            <a:r>
              <a:rPr lang="en-GB" altLang="en-US" dirty="0" err="1" smtClean="0"/>
              <a:t>değişir</a:t>
            </a:r>
            <a:r>
              <a:rPr lang="tr-TR" altLang="en-US" dirty="0" smtClean="0"/>
              <a:t>.</a:t>
            </a:r>
          </a:p>
          <a:p>
            <a:r>
              <a:rPr lang="en-GB" altLang="en-US" dirty="0" err="1" smtClean="0"/>
              <a:t>Bir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sayıya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karşılık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gelen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gri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kod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nasıl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bulunur</a:t>
            </a:r>
            <a:r>
              <a:rPr lang="tr-TR" altLang="en-US" dirty="0" smtClean="0"/>
              <a:t>:</a:t>
            </a:r>
          </a:p>
          <a:p>
            <a:pPr lvl="1"/>
            <a:r>
              <a:rPr lang="en-GB" altLang="en-US" dirty="0" err="1" smtClean="0"/>
              <a:t>Sayının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soluna</a:t>
            </a:r>
            <a:r>
              <a:rPr lang="en-GB" altLang="en-US" dirty="0" smtClean="0"/>
              <a:t> </a:t>
            </a:r>
            <a:r>
              <a:rPr lang="tr-TR" altLang="en-US" dirty="0" smtClean="0"/>
              <a:t>0 </a:t>
            </a:r>
            <a:r>
              <a:rPr lang="en-GB" altLang="en-US" dirty="0" err="1" smtClean="0"/>
              <a:t>ekle</a:t>
            </a:r>
            <a:r>
              <a:rPr lang="tr-TR" altLang="en-US" dirty="0" smtClean="0"/>
              <a:t>.</a:t>
            </a:r>
          </a:p>
          <a:p>
            <a:pPr lvl="1"/>
            <a:r>
              <a:rPr lang="en-GB" altLang="en-US" dirty="0" err="1" smtClean="0"/>
              <a:t>Sırayla</a:t>
            </a:r>
            <a:r>
              <a:rPr lang="en-GB" altLang="en-US" dirty="0" smtClean="0"/>
              <a:t> her </a:t>
            </a:r>
            <a:r>
              <a:rPr lang="en-GB" altLang="en-US" dirty="0" err="1" smtClean="0"/>
              <a:t>iki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komşu</a:t>
            </a:r>
            <a:r>
              <a:rPr lang="en-GB" altLang="en-US" dirty="0" smtClean="0"/>
              <a:t> bite </a:t>
            </a:r>
            <a:r>
              <a:rPr lang="tr-TR" altLang="en-US" dirty="0" smtClean="0"/>
              <a:t>XOR </a:t>
            </a:r>
            <a:r>
              <a:rPr lang="en-GB" altLang="en-US" dirty="0" err="1" smtClean="0"/>
              <a:t>işlemi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uygula</a:t>
            </a:r>
            <a:r>
              <a:rPr lang="tr-TR" altLang="en-US" dirty="0" smtClean="0"/>
              <a:t>.</a:t>
            </a:r>
          </a:p>
          <a:p>
            <a:pPr lvl="1"/>
            <a:r>
              <a:rPr lang="en-GB" altLang="en-US" dirty="0" err="1" smtClean="0"/>
              <a:t>Sonuç</a:t>
            </a:r>
            <a:r>
              <a:rPr lang="en-GB" altLang="en-US" dirty="0" smtClean="0"/>
              <a:t>, </a:t>
            </a:r>
            <a:r>
              <a:rPr lang="en-GB" altLang="en-US" dirty="0" err="1" smtClean="0"/>
              <a:t>gri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kod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olur</a:t>
            </a:r>
            <a:r>
              <a:rPr lang="tr-TR" altLang="en-US" dirty="0" smtClean="0"/>
              <a:t>.</a:t>
            </a:r>
          </a:p>
          <a:p>
            <a:r>
              <a:rPr lang="en-GB" altLang="en-US" dirty="0" err="1" smtClean="0"/>
              <a:t>Örnek</a:t>
            </a:r>
            <a:r>
              <a:rPr lang="tr-TR" altLang="en-US" dirty="0" smtClean="0"/>
              <a:t>: 1 1 0 0 0 0 -&gt; </a:t>
            </a:r>
            <a:r>
              <a:rPr lang="tr-TR" altLang="en-US" dirty="0" smtClean="0">
                <a:solidFill>
                  <a:srgbClr val="FF0000"/>
                </a:solidFill>
              </a:rPr>
              <a:t>0</a:t>
            </a:r>
            <a:r>
              <a:rPr lang="tr-TR" altLang="en-US" dirty="0" smtClean="0"/>
              <a:t> 1 1 0 0 0 0</a:t>
            </a:r>
          </a:p>
          <a:p>
            <a:r>
              <a:rPr lang="tr-TR" altLang="en-US" dirty="0" smtClean="0"/>
              <a:t>                                    1 0 1 0 0 0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en-US" smtClean="0"/>
          </a:p>
        </p:txBody>
      </p:sp>
      <p:sp>
        <p:nvSpPr>
          <p:cNvPr id="2969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en-US" smtClean="0"/>
          </a:p>
        </p:txBody>
      </p:sp>
      <p:pic>
        <p:nvPicPr>
          <p:cNvPr id="2970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1" y="1"/>
            <a:ext cx="4824413" cy="670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Alt Başlıklar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tr-TR" altLang="en-US" dirty="0" smtClean="0"/>
              <a:t>Sayısal Sistemler</a:t>
            </a:r>
          </a:p>
          <a:p>
            <a:pPr eaLnBrk="1" hangingPunct="1"/>
            <a:r>
              <a:rPr lang="tr-TR" altLang="en-US" dirty="0" smtClean="0"/>
              <a:t>İkili </a:t>
            </a:r>
            <a:r>
              <a:rPr lang="en-GB" altLang="en-US" dirty="0" smtClean="0"/>
              <a:t>(Binary) </a:t>
            </a:r>
            <a:r>
              <a:rPr lang="tr-TR" altLang="en-US" dirty="0" smtClean="0"/>
              <a:t>Sayılar</a:t>
            </a:r>
          </a:p>
          <a:p>
            <a:pPr eaLnBrk="1" hangingPunct="1"/>
            <a:r>
              <a:rPr lang="tr-TR" altLang="en-US" dirty="0" smtClean="0"/>
              <a:t>Sayı Taban Dönüşümleri</a:t>
            </a:r>
          </a:p>
          <a:p>
            <a:pPr eaLnBrk="1" hangingPunct="1"/>
            <a:r>
              <a:rPr lang="tr-TR" altLang="en-US" dirty="0" smtClean="0"/>
              <a:t>8li (Octal) ve 16lı (Hexadecimal) Sayılar</a:t>
            </a:r>
          </a:p>
          <a:p>
            <a:pPr eaLnBrk="1" hangingPunct="1"/>
            <a:r>
              <a:rPr lang="tr-TR" altLang="en-US" dirty="0" smtClean="0"/>
              <a:t>Tümleyenler (Complements)</a:t>
            </a:r>
          </a:p>
          <a:p>
            <a:pPr eaLnBrk="1" hangingPunct="1"/>
            <a:r>
              <a:rPr lang="tr-TR" altLang="en-US" dirty="0" smtClean="0"/>
              <a:t>İşaretli (Signed) İkili Sayılar</a:t>
            </a:r>
          </a:p>
          <a:p>
            <a:pPr eaLnBrk="1" hangingPunct="1"/>
            <a:r>
              <a:rPr lang="tr-TR" altLang="en-US" dirty="0" smtClean="0"/>
              <a:t>İkili Kodlar</a:t>
            </a:r>
          </a:p>
          <a:p>
            <a:pPr eaLnBrk="1" hangingPunct="1"/>
            <a:r>
              <a:rPr lang="tr-TR" altLang="en-US" dirty="0" smtClean="0"/>
              <a:t>İkili Depolama ve Yazmaçlar</a:t>
            </a:r>
          </a:p>
          <a:p>
            <a:pPr eaLnBrk="1" hangingPunct="1"/>
            <a:r>
              <a:rPr lang="tr-TR" altLang="en-US" dirty="0" smtClean="0"/>
              <a:t>İkili Mantık</a:t>
            </a:r>
          </a:p>
          <a:p>
            <a:pPr eaLnBrk="1" hangingPunct="1"/>
            <a:endParaRPr lang="tr-T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err="1" smtClean="0"/>
              <a:t>Doğruluk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Tabloları</a:t>
            </a:r>
            <a:endParaRPr lang="tr-TR" altLang="en-US" dirty="0" smtClean="0"/>
          </a:p>
        </p:txBody>
      </p:sp>
      <p:sp>
        <p:nvSpPr>
          <p:cNvPr id="3379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en-US" smtClean="0"/>
          </a:p>
        </p:txBody>
      </p:sp>
      <p:pic>
        <p:nvPicPr>
          <p:cNvPr id="3379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557339"/>
            <a:ext cx="8515351" cy="345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err="1" smtClean="0"/>
              <a:t>Kapı</a:t>
            </a:r>
            <a:r>
              <a:rPr lang="en-GB" altLang="en-US" dirty="0" smtClean="0"/>
              <a:t>/</a:t>
            </a:r>
            <a:r>
              <a:rPr lang="en-GB" altLang="en-US" dirty="0" err="1" smtClean="0"/>
              <a:t>Geçit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Sembolleri</a:t>
            </a:r>
            <a:endParaRPr lang="tr-TR" altLang="en-US" dirty="0" smtClean="0"/>
          </a:p>
        </p:txBody>
      </p:sp>
      <p:sp>
        <p:nvSpPr>
          <p:cNvPr id="3584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en-US" smtClean="0"/>
          </a:p>
        </p:txBody>
      </p:sp>
      <p:pic>
        <p:nvPicPr>
          <p:cNvPr id="3584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9" y="1052514"/>
            <a:ext cx="2767012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40" y="2852739"/>
            <a:ext cx="2714625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25" y="4508501"/>
            <a:ext cx="245427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 smtClean="0"/>
              <a:t>Sayısal Sistemler</a:t>
            </a:r>
          </a:p>
        </p:txBody>
      </p:sp>
      <p:sp>
        <p:nvSpPr>
          <p:cNvPr id="512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altLang="en-US" dirty="0" smtClean="0"/>
              <a:t>Bilgisayar, mobil cihazlar sayısal sistemlerin en bilinen örnekleri</a:t>
            </a:r>
          </a:p>
          <a:p>
            <a:r>
              <a:rPr lang="tr-TR" altLang="en-US" dirty="0" smtClean="0"/>
              <a:t>Başka örnekler: ATM’ler, telefon santral cihazları, tüm dijital cihazlar (televizyonlar, hesap makinesi, vs.)</a:t>
            </a:r>
          </a:p>
          <a:p>
            <a:r>
              <a:rPr lang="tr-TR" altLang="en-US" dirty="0" smtClean="0"/>
              <a:t>Bir sayısal sistem bilgiyi temsil eden </a:t>
            </a:r>
            <a:r>
              <a:rPr lang="tr-TR" altLang="en-US" i="1" dirty="0" smtClean="0"/>
              <a:t>ayrık öğeleri</a:t>
            </a:r>
            <a:r>
              <a:rPr lang="tr-TR" altLang="en-US" dirty="0" smtClean="0"/>
              <a:t> işleyerek çalışır </a:t>
            </a:r>
          </a:p>
          <a:p>
            <a:r>
              <a:rPr lang="tr-TR" altLang="en-US" dirty="0" smtClean="0"/>
              <a:t>Ayrık öğeler: elektrik darbeleri (impulses), rakamlar, alfabenin harfleri, herhangi bir anlamlı semboller kümesi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 smtClean="0"/>
              <a:t>Sayısal Sistemler</a:t>
            </a:r>
          </a:p>
        </p:txBody>
      </p:sp>
      <p:sp>
        <p:nvSpPr>
          <p:cNvPr id="5123" name="2 İçerik Yer Tutucusu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530725"/>
          </a:xfrm>
        </p:spPr>
        <p:txBody>
          <a:bodyPr>
            <a:normAutofit lnSpcReduction="10000"/>
          </a:bodyPr>
          <a:lstStyle/>
          <a:p>
            <a:r>
              <a:rPr lang="tr-TR" altLang="en-US" sz="2800" dirty="0" smtClean="0"/>
              <a:t>Sayısal bir sistemde, bu ayrık öğeler </a:t>
            </a:r>
            <a:r>
              <a:rPr lang="tr-TR" altLang="en-US" sz="2800" i="1" dirty="0" smtClean="0"/>
              <a:t>sinyaller</a:t>
            </a:r>
            <a:r>
              <a:rPr lang="tr-TR" altLang="en-US" sz="2800" dirty="0" smtClean="0"/>
              <a:t> ile temsil edilir</a:t>
            </a:r>
          </a:p>
          <a:p>
            <a:r>
              <a:rPr lang="tr-TR" altLang="en-US" sz="2800" dirty="0" smtClean="0"/>
              <a:t>Elektrik sinyalleri (gerilimler ve akımlar) en yaygın olanlarıdır</a:t>
            </a:r>
          </a:p>
          <a:p>
            <a:r>
              <a:rPr lang="tr-TR" altLang="en-US" sz="2800" dirty="0" smtClean="0"/>
              <a:t>Günümüz sistemleri yalnızca iki ayrık değer kullanır (ikili, İng. binary) </a:t>
            </a:r>
          </a:p>
          <a:p>
            <a:r>
              <a:rPr lang="tr-TR" altLang="en-US" sz="2800" dirty="0" smtClean="0"/>
              <a:t>Alternatif olabilecek, çok değerli devreler daha az güvenilirdir (less reliable)</a:t>
            </a:r>
          </a:p>
          <a:p>
            <a:r>
              <a:rPr lang="tr-TR" altLang="en-US" sz="2800" dirty="0" smtClean="0"/>
              <a:t>Çoğu bilgi zaten ayrıktır ve sürekli olanlar da nicelendirilebilir (örneklenebilir)</a:t>
            </a:r>
          </a:p>
        </p:txBody>
      </p:sp>
    </p:spTree>
    <p:extLst>
      <p:ext uri="{BB962C8B-B14F-4D97-AF65-F5344CB8AC3E}">
        <p14:creationId xmlns:p14="http://schemas.microsoft.com/office/powerpoint/2010/main" val="211476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 smtClean="0"/>
              <a:t>İkili (Binary) Sayılar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47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tr-TR" altLang="en-US" dirty="0" smtClean="0"/>
                  <a:t>7392 olarak yazılan sayı, aşağıdaki toplama eşit olan değeri temsil eder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altLang="en-US" b="0" i="1" smtClean="0">
                          <a:latin typeface="Cambria Math"/>
                        </a:rPr>
                        <m:t>7×</m:t>
                      </m:r>
                      <m:sSup>
                        <m:sSupPr>
                          <m:ctrlPr>
                            <a:rPr lang="tr-TR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tr-TR" altLang="en-US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tr-TR" altLang="en-US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tr-TR" altLang="en-US" b="0" i="1" smtClean="0">
                          <a:latin typeface="Cambria Math"/>
                        </a:rPr>
                        <m:t>+3×</m:t>
                      </m:r>
                      <m:sSup>
                        <m:sSupPr>
                          <m:ctrlPr>
                            <a:rPr lang="tr-TR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tr-TR" altLang="en-US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tr-TR" alt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tr-TR" altLang="en-US" b="0" i="1" smtClean="0">
                          <a:latin typeface="Cambria Math"/>
                        </a:rPr>
                        <m:t>+9×</m:t>
                      </m:r>
                      <m:sSup>
                        <m:sSupPr>
                          <m:ctrlPr>
                            <a:rPr lang="tr-TR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tr-TR" altLang="en-US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tr-TR" altLang="en-US" b="0" i="1" smtClean="0">
                              <a:latin typeface="Cambria Math"/>
                            </a:rPr>
                            <m:t>1</m:t>
                          </m:r>
                        </m:sup>
                      </m:sSup>
                      <m:r>
                        <a:rPr lang="tr-TR" altLang="en-US" b="0" i="1" smtClean="0">
                          <a:latin typeface="Cambria Math"/>
                        </a:rPr>
                        <m:t>+2×</m:t>
                      </m:r>
                      <m:sSup>
                        <m:sSupPr>
                          <m:ctrlPr>
                            <a:rPr lang="tr-TR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tr-TR" altLang="en-US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tr-TR" altLang="en-US" b="0" i="1" smtClean="0">
                              <a:latin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tr-TR" altLang="en-US" dirty="0" smtClean="0"/>
              </a:p>
              <a:p>
                <a:r>
                  <a:rPr lang="tr-TR" altLang="en-US" dirty="0" smtClean="0"/>
                  <a:t>Onluk sayı sisteminin tabanı (</a:t>
                </a:r>
                <a:r>
                  <a:rPr lang="tr-TR" altLang="en-US" i="1" dirty="0" smtClean="0"/>
                  <a:t>radix</a:t>
                </a:r>
                <a:r>
                  <a:rPr lang="tr-TR" altLang="en-US" dirty="0" smtClean="0"/>
                  <a:t>) 10’dur.</a:t>
                </a:r>
              </a:p>
              <a:p>
                <a:r>
                  <a:rPr lang="tr-TR" altLang="en-US" dirty="0" smtClean="0"/>
                  <a:t>İkili sistemde ise, olası rakamlar 0 ve 1 olur ve her basamak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alt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tr-TR" alt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tr-TR" altLang="en-US" b="0" i="1" smtClean="0">
                            <a:latin typeface="Cambria Math"/>
                          </a:rPr>
                          <m:t>𝑖</m:t>
                        </m:r>
                      </m:sup>
                    </m:sSup>
                  </m:oMath>
                </a14:m>
                <a:r>
                  <a:rPr lang="tr-TR" altLang="en-US" dirty="0" smtClean="0"/>
                  <a:t> ile çarpılır</a:t>
                </a:r>
              </a:p>
              <a:p>
                <a:r>
                  <a:rPr lang="tr-TR" altLang="en-US" dirty="0" smtClean="0"/>
                  <a:t>Örn. 11010.11 ikili sayısı aşağıdaki değere karşılık gelir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altLang="en-US" b="0" i="1" smtClean="0">
                          <a:latin typeface="Cambria Math"/>
                        </a:rPr>
                        <m:t>1×</m:t>
                      </m:r>
                      <m:sSup>
                        <m:sSupPr>
                          <m:ctrlPr>
                            <a:rPr lang="tr-TR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tr-TR" altLang="en-US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tr-TR" altLang="en-US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tr-TR" altLang="en-US" b="0" i="1" smtClean="0">
                          <a:latin typeface="Cambria Math"/>
                        </a:rPr>
                        <m:t>+1×</m:t>
                      </m:r>
                      <m:sSup>
                        <m:sSupPr>
                          <m:ctrlPr>
                            <a:rPr lang="tr-TR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tr-TR" altLang="en-US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tr-TR" altLang="en-US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tr-TR" altLang="en-US" b="0" i="1" smtClean="0">
                          <a:latin typeface="Cambria Math"/>
                        </a:rPr>
                        <m:t>+0×</m:t>
                      </m:r>
                      <m:sSup>
                        <m:sSupPr>
                          <m:ctrlPr>
                            <a:rPr lang="tr-TR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tr-TR" altLang="en-US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tr-TR" alt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tr-TR" altLang="en-US" b="0" i="1" smtClean="0">
                          <a:latin typeface="Cambria Math"/>
                        </a:rPr>
                        <m:t>+1×</m:t>
                      </m:r>
                      <m:sSup>
                        <m:sSupPr>
                          <m:ctrlPr>
                            <a:rPr lang="tr-TR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tr-TR" altLang="en-US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tr-TR" altLang="en-US" b="0" i="1" smtClean="0">
                              <a:latin typeface="Cambria Math"/>
                            </a:rPr>
                            <m:t>1</m:t>
                          </m:r>
                        </m:sup>
                      </m:sSup>
                      <m:r>
                        <a:rPr lang="tr-TR" altLang="en-US" b="0" i="1" smtClean="0">
                          <a:latin typeface="Cambria Math"/>
                        </a:rPr>
                        <m:t>+0×</m:t>
                      </m:r>
                      <m:sSup>
                        <m:sSupPr>
                          <m:ctrlPr>
                            <a:rPr lang="tr-TR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tr-TR" altLang="en-US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tr-TR" altLang="en-US" b="0" i="1" smtClean="0"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tr-TR" altLang="en-US" b="0" i="1" smtClean="0">
                          <a:latin typeface="Cambria Math"/>
                        </a:rPr>
                        <m:t>+1×</m:t>
                      </m:r>
                      <m:sSup>
                        <m:sSupPr>
                          <m:ctrlPr>
                            <a:rPr lang="tr-TR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tr-TR" altLang="en-US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tr-TR" altLang="en-US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r>
                        <a:rPr lang="tr-TR" altLang="en-US" b="0" i="1" smtClean="0">
                          <a:latin typeface="Cambria Math"/>
                        </a:rPr>
                        <m:t>+1×</m:t>
                      </m:r>
                      <m:sSup>
                        <m:sSupPr>
                          <m:ctrlPr>
                            <a:rPr lang="tr-TR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tr-TR" altLang="en-US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tr-TR" altLang="en-US" b="0" i="1" smtClean="0">
                              <a:latin typeface="Cambria Math"/>
                            </a:rPr>
                            <m:t>−2</m:t>
                          </m:r>
                        </m:sup>
                      </m:sSup>
                      <m:r>
                        <a:rPr lang="tr-TR" altLang="en-US" b="0" i="1" smtClean="0">
                          <a:latin typeface="Cambria Math"/>
                        </a:rPr>
                        <m:t>=26.75</m:t>
                      </m:r>
                    </m:oMath>
                  </m:oMathPara>
                </a14:m>
                <a:endParaRPr lang="tr-TR" altLang="en-US" dirty="0" smtClean="0"/>
              </a:p>
            </p:txBody>
          </p:sp>
        </mc:Choice>
        <mc:Fallback xmlns="">
          <p:sp>
            <p:nvSpPr>
              <p:cNvPr id="6147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444" t="-2288" r="-11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 smtClean="0"/>
              <a:t>Farklı Sayı Sistemleri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47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altLang="en-US" dirty="0" smtClean="0"/>
                  <a:t>16lı (Hexadecimal) sayılar 0-9 rakamlarını ve A, B, C, D, E, F harflerini kullanır (A-F, 10-15 değerlerini temsil eder)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altLang="en-US" b="0" i="1" smtClean="0">
                              <a:latin typeface="Cambria Math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tr-TR" alt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tr-TR" altLang="en-US" b="0" i="1" smtClean="0">
                                  <a:latin typeface="Cambria Math"/>
                                </a:rPr>
                                <m:t>𝐵</m:t>
                              </m:r>
                              <m:r>
                                <a:rPr lang="tr-TR" altLang="en-US" b="0" i="1" smtClean="0">
                                  <a:latin typeface="Cambria Math"/>
                                </a:rPr>
                                <m:t>65</m:t>
                              </m:r>
                              <m:r>
                                <a:rPr lang="tr-TR" altLang="en-US" b="0" i="1" smtClean="0">
                                  <a:latin typeface="Cambria Math"/>
                                </a:rPr>
                                <m:t>𝐹</m:t>
                              </m:r>
                            </m:e>
                          </m:d>
                        </m:e>
                        <m:sub>
                          <m:r>
                            <a:rPr lang="tr-TR" altLang="en-US" b="0" i="1" smtClean="0">
                              <a:latin typeface="Cambria Math"/>
                            </a:rPr>
                            <m:t>16</m:t>
                          </m:r>
                        </m:sub>
                      </m:sSub>
                      <m:r>
                        <a:rPr lang="tr-TR" altLang="en-US" b="0" i="1" smtClean="0">
                          <a:latin typeface="Cambria Math"/>
                        </a:rPr>
                        <m:t>=11×</m:t>
                      </m:r>
                      <m:sSup>
                        <m:sSupPr>
                          <m:ctrlPr>
                            <a:rPr lang="tr-TR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tr-TR" altLang="en-US" b="0" i="1" smtClean="0">
                              <a:latin typeface="Cambria Math"/>
                            </a:rPr>
                            <m:t>16</m:t>
                          </m:r>
                        </m:e>
                        <m:sup>
                          <m:r>
                            <a:rPr lang="tr-TR" altLang="en-US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tr-TR" altLang="en-US" b="0" i="1" smtClean="0">
                          <a:latin typeface="Cambria Math"/>
                        </a:rPr>
                        <m:t>+6×</m:t>
                      </m:r>
                      <m:sSup>
                        <m:sSupPr>
                          <m:ctrlPr>
                            <a:rPr lang="tr-TR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tr-TR" altLang="en-US" b="0" i="1" smtClean="0">
                              <a:latin typeface="Cambria Math"/>
                            </a:rPr>
                            <m:t>16</m:t>
                          </m:r>
                        </m:e>
                        <m:sup>
                          <m:r>
                            <a:rPr lang="tr-TR" alt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tr-TR" altLang="en-US" b="0" i="1" smtClean="0">
                          <a:latin typeface="Cambria Math"/>
                        </a:rPr>
                        <m:t>+5×16+15=</m:t>
                      </m:r>
                      <m:sSub>
                        <m:sSubPr>
                          <m:ctrlPr>
                            <a:rPr lang="tr-TR" altLang="en-US" b="0" i="1" smtClean="0">
                              <a:latin typeface="Cambria Math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tr-TR" alt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tr-TR" altLang="en-US" b="0" i="1" smtClean="0">
                                  <a:latin typeface="Cambria Math"/>
                                </a:rPr>
                                <m:t>46687</m:t>
                              </m:r>
                            </m:e>
                          </m:d>
                        </m:e>
                        <m:sub>
                          <m:r>
                            <a:rPr lang="tr-TR" altLang="en-US" b="0" i="1" smtClean="0">
                              <a:latin typeface="Cambria Math"/>
                            </a:rPr>
                            <m:t>10</m:t>
                          </m:r>
                        </m:sub>
                      </m:sSub>
                    </m:oMath>
                  </m:oMathPara>
                </a14:m>
                <a:endParaRPr lang="tr-TR" altLang="en-US" dirty="0" smtClean="0"/>
              </a:p>
              <a:p>
                <a:r>
                  <a:rPr lang="tr-TR" altLang="en-US" dirty="0" smtClean="0"/>
                  <a:t>İşlemler tüm tabanlarda aynı çalışır</a:t>
                </a:r>
              </a:p>
            </p:txBody>
          </p:sp>
        </mc:Choice>
        <mc:Fallback xmlns="">
          <p:sp>
            <p:nvSpPr>
              <p:cNvPr id="6147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1750" r="-1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563194"/>
            <a:ext cx="7258051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00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 smtClean="0"/>
              <a:t>Sayı Tabanı Dönüşümleri</a:t>
            </a:r>
          </a:p>
        </p:txBody>
      </p:sp>
      <p:sp>
        <p:nvSpPr>
          <p:cNvPr id="7171" name="2 İçerik Yer Tutucusu"/>
          <p:cNvSpPr>
            <a:spLocks noGrp="1"/>
          </p:cNvSpPr>
          <p:nvPr>
            <p:ph sz="half" idx="1"/>
          </p:nvPr>
        </p:nvSpPr>
        <p:spPr>
          <a:xfrm>
            <a:off x="179512" y="980728"/>
            <a:ext cx="4752528" cy="5150199"/>
          </a:xfrm>
        </p:spPr>
        <p:txBody>
          <a:bodyPr>
            <a:normAutofit fontScale="92500" lnSpcReduction="20000"/>
          </a:bodyPr>
          <a:lstStyle/>
          <a:p>
            <a:r>
              <a:rPr lang="tr-TR" altLang="en-US" dirty="0" smtClean="0"/>
              <a:t>x tabanındaki bir sayıyı onluk tabana dönüştürmek basittir (önceki slaytlarda yaptık) </a:t>
            </a:r>
          </a:p>
          <a:p>
            <a:r>
              <a:rPr lang="tr-TR" altLang="en-US" dirty="0" smtClean="0"/>
              <a:t>Onluk sayının x tabanındaki karşılığını bulmak ise </a:t>
            </a:r>
            <a:r>
              <a:rPr lang="tr-TR" altLang="en-US" i="1" dirty="0" smtClean="0"/>
              <a:t>tamsayı (integer)</a:t>
            </a:r>
            <a:r>
              <a:rPr lang="tr-TR" altLang="en-US" dirty="0" smtClean="0"/>
              <a:t> ve </a:t>
            </a:r>
            <a:r>
              <a:rPr lang="tr-TR" altLang="en-US" i="1" dirty="0" smtClean="0"/>
              <a:t>kesir (fraction)</a:t>
            </a:r>
            <a:r>
              <a:rPr lang="tr-TR" altLang="en-US" dirty="0" smtClean="0"/>
              <a:t> kısımlarını ayırarak daha kolaydır</a:t>
            </a:r>
          </a:p>
          <a:p>
            <a:r>
              <a:rPr lang="tr-TR" altLang="en-US" dirty="0" smtClean="0"/>
              <a:t>41’i ikili (binary) yapalım</a:t>
            </a:r>
          </a:p>
          <a:p>
            <a:pPr lvl="1"/>
            <a:r>
              <a:rPr lang="tr-TR" altLang="en-US" dirty="0" smtClean="0"/>
              <a:t>41’i 2’ye böl. Bölüm 20 ve kalan 1. Bölüm sıfır olana kadar bölmeye devam et. Kalanlar bize ikili sayıyı verir. Şöyle: </a:t>
            </a:r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348880"/>
            <a:ext cx="4038600" cy="2616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/>
              <a:t>Sayı Tabanı Dönüşümleri</a:t>
            </a:r>
            <a:endParaRPr lang="tr-TR" altLang="en-US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Kesir kısmın dönüşümü de benzerdir ancak sayı 2’ye bölmektense 2’yle çarpılır</a:t>
            </a: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9" y="2636912"/>
            <a:ext cx="8467725" cy="351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439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en-US" dirty="0" smtClean="0"/>
              <a:t>8li (Octal) ve 16lı (Hexadecimal) Sayılar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İkili sayılarla 8li ve 16lı sayılar arasındaki dönüşümler daha kolay yapılabilir </a:t>
            </a:r>
          </a:p>
          <a:p>
            <a:r>
              <a:rPr lang="tr-TR" dirty="0" smtClean="0"/>
              <a:t>Bir 8li sayıdaki her basamak ikili sayıdaki 3 basamağa, 16lı sayıdaki her basamak ise ikili sayıdaki 4 basamağa karşılık gelir</a:t>
            </a:r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9" y="4320506"/>
            <a:ext cx="7553325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918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1226</TotalTime>
  <Words>893</Words>
  <Application>Microsoft Office PowerPoint</Application>
  <PresentationFormat>On-screen Show (4:3)</PresentationFormat>
  <Paragraphs>107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Edge</vt:lpstr>
      <vt:lpstr>Sayısal (Dijital) Sistemler  ve İkili Sayılar</vt:lpstr>
      <vt:lpstr>Alt Başlıklar</vt:lpstr>
      <vt:lpstr>Sayısal Sistemler</vt:lpstr>
      <vt:lpstr>Sayısal Sistemler</vt:lpstr>
      <vt:lpstr>İkili (Binary) Sayılar</vt:lpstr>
      <vt:lpstr>Farklı Sayı Sistemleri</vt:lpstr>
      <vt:lpstr>Sayı Tabanı Dönüşümleri</vt:lpstr>
      <vt:lpstr>Sayı Tabanı Dönüşümleri</vt:lpstr>
      <vt:lpstr>8li (Octal) ve 16lı (Hexadecimal) Sayılar</vt:lpstr>
      <vt:lpstr>Tümleyenler (Complements)</vt:lpstr>
      <vt:lpstr>1’e tümleyen</vt:lpstr>
      <vt:lpstr>2’ye tümleyen</vt:lpstr>
      <vt:lpstr>Tümleyenler Kullanarak Çıkarma</vt:lpstr>
      <vt:lpstr>İşaretli İkili Sayılar  (Signed Binary Numbers)</vt:lpstr>
      <vt:lpstr>İşaretli Tümleyen Gösterimi</vt:lpstr>
      <vt:lpstr>Aritmetik Toplama</vt:lpstr>
      <vt:lpstr>Diğer Rakam Kodları</vt:lpstr>
      <vt:lpstr>Gri Kodlar (Gray Codes)</vt:lpstr>
      <vt:lpstr>PowerPoint Presentation</vt:lpstr>
      <vt:lpstr>Doğruluk Tabloları</vt:lpstr>
      <vt:lpstr>Kapı/Geçit Sembolleri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Gate-Level Minimization</dc:title>
  <dc:creator>stos</dc:creator>
  <cp:lastModifiedBy>KK</cp:lastModifiedBy>
  <cp:revision>133</cp:revision>
  <cp:lastPrinted>2019-09-17T06:20:53Z</cp:lastPrinted>
  <dcterms:created xsi:type="dcterms:W3CDTF">2008-10-08T18:00:12Z</dcterms:created>
  <dcterms:modified xsi:type="dcterms:W3CDTF">2020-05-11T10:34:35Z</dcterms:modified>
</cp:coreProperties>
</file>