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797675" cy="98742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C1EE-40C6-4C49-97DF-7756E74578E6}" type="datetimeFigureOut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8FB27-0412-46D5-9F94-DCB6B83734A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737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C628-2F4D-45E7-8311-3D6E68478157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661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F8B2-A7FE-46CC-AFDA-8943B0C0BC79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8178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EA13-657A-421D-97D6-D5BD2E837027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1086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FE2-BF0A-4049-9674-660EA11C70C8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62748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3565-7FB5-4C0B-94CD-C7EC7693FC96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5729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80B2-050F-4279-865A-35147BAFB9FE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1061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62CD-23DC-4E9A-88C6-2BF101CB05D6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1348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D47C6-88BE-4655-A071-667E4D0EAF02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9818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2C9-7D50-4DE2-A503-4B093DA1C1F6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025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F5F8-A8AE-498D-8F5E-3552726E887A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989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BF1-328F-47AD-B983-8C316A925669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7327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0A28-5F90-4F26-AC71-3D19285FA15D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391D9-CC10-4A4A-86E9-952A044A6E7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4085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418011" y="227648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418011" y="1036411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262743" y="1260657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56754" y="382225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156754" y="258844"/>
            <a:ext cx="11538857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tr-TR" sz="2400" b="1" dirty="0" err="1">
                <a:solidFill>
                  <a:srgbClr val="FF0000"/>
                </a:solidFill>
              </a:rPr>
              <a:t>Debye-Hückel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Limiting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Law</a:t>
            </a:r>
            <a:endParaRPr lang="tr-TR" sz="2400" dirty="0">
              <a:solidFill>
                <a:srgbClr val="FF0000"/>
              </a:solidFill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r-TR" sz="2400" dirty="0" smtClean="0">
              <a:ea typeface="Calibri" panose="020F0502020204030204" pitchFamily="34" charset="0"/>
              <a:cs typeface="Minion-Regular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long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strength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coulombic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interaction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resposible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departures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ideality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ionic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dominate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contributions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non-ideality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domination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basis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Debye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Hückel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ionic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explain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qualitativley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236266" y="3322643"/>
            <a:ext cx="11538857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oppositely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charged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attract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uniformly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distributed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solutions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likely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found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near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vica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versa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Overall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solution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electrically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neutral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but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near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excess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counter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opposite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Averaged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time,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counter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like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pass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they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come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go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directions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time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averaged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spherical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haze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has a net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magnitude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but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opposite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ionic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8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7" name="1 Başlık"/>
          <p:cNvSpPr txBox="1">
            <a:spLocks/>
          </p:cNvSpPr>
          <p:nvPr/>
        </p:nvSpPr>
        <p:spPr>
          <a:xfrm>
            <a:off x="291547" y="2809462"/>
            <a:ext cx="11529392" cy="3273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just">
              <a:lnSpc>
                <a:spcPct val="170000"/>
              </a:lnSpc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8000" dirty="0"/>
              <a:t>Ionic strength is a useful concept because it allows us to consider some </a:t>
            </a:r>
            <a:r>
              <a:rPr lang="en-US" sz="8000" dirty="0" smtClean="0"/>
              <a:t>general</a:t>
            </a:r>
            <a:r>
              <a:rPr lang="tr-TR" sz="8000" dirty="0" smtClean="0"/>
              <a:t> </a:t>
            </a:r>
            <a:r>
              <a:rPr lang="en-US" sz="8000" dirty="0" smtClean="0"/>
              <a:t>expressions </a:t>
            </a:r>
            <a:r>
              <a:rPr lang="en-US" sz="8000" dirty="0"/>
              <a:t>that depend only on ionic strength and not on the identities of </a:t>
            </a:r>
            <a:r>
              <a:rPr lang="en-US" sz="8000" dirty="0" smtClean="0"/>
              <a:t>the</a:t>
            </a:r>
            <a:r>
              <a:rPr lang="tr-TR" sz="8000" dirty="0" smtClean="0"/>
              <a:t> </a:t>
            </a:r>
            <a:r>
              <a:rPr lang="en-US" sz="8000" dirty="0" smtClean="0"/>
              <a:t>ions </a:t>
            </a:r>
            <a:r>
              <a:rPr lang="en-US" sz="8000" dirty="0"/>
              <a:t>themselves. </a:t>
            </a:r>
            <a:r>
              <a:rPr lang="en-US" sz="8000" dirty="0" smtClean="0"/>
              <a:t>Debye and</a:t>
            </a:r>
            <a:r>
              <a:rPr lang="tr-TR" sz="8000" dirty="0" smtClean="0"/>
              <a:t> </a:t>
            </a:r>
            <a:r>
              <a:rPr lang="en-US" sz="8000" dirty="0" err="1" smtClean="0"/>
              <a:t>Hückel</a:t>
            </a:r>
            <a:r>
              <a:rPr lang="en-US" sz="8000" dirty="0" smtClean="0"/>
              <a:t> </a:t>
            </a:r>
            <a:r>
              <a:rPr lang="en-US" sz="8000" dirty="0"/>
              <a:t>also assumed that any deviations in solution properties from </a:t>
            </a:r>
            <a:r>
              <a:rPr lang="en-US" sz="8000" dirty="0" smtClean="0"/>
              <a:t>ideality</a:t>
            </a:r>
            <a:r>
              <a:rPr lang="tr-TR" sz="8000" dirty="0" smtClean="0"/>
              <a:t> </a:t>
            </a:r>
            <a:r>
              <a:rPr lang="en-US" sz="8000" dirty="0" smtClean="0"/>
              <a:t>were </a:t>
            </a:r>
            <a:r>
              <a:rPr lang="en-US" sz="8000" dirty="0"/>
              <a:t>due to the </a:t>
            </a:r>
            <a:r>
              <a:rPr lang="en-US" sz="8000" dirty="0" err="1"/>
              <a:t>coulombic</a:t>
            </a:r>
            <a:r>
              <a:rPr lang="en-US" sz="8000" dirty="0"/>
              <a:t> interactions (repulsions and attractions) </a:t>
            </a:r>
            <a:r>
              <a:rPr lang="en-US" sz="8000" dirty="0" smtClean="0"/>
              <a:t>between</a:t>
            </a:r>
            <a:r>
              <a:rPr lang="tr-TR" sz="8000" dirty="0" err="1" smtClean="0"/>
              <a:t>the</a:t>
            </a:r>
            <a:r>
              <a:rPr lang="tr-TR" sz="8000" dirty="0" smtClean="0"/>
              <a:t> </a:t>
            </a:r>
            <a:r>
              <a:rPr lang="tr-TR" sz="8000" dirty="0" err="1"/>
              <a:t>ions</a:t>
            </a:r>
            <a:r>
              <a:rPr lang="tr-TR" sz="8000" dirty="0" smtClean="0"/>
              <a:t>.</a:t>
            </a:r>
            <a:endParaRPr lang="tr-TR" sz="8000" dirty="0"/>
          </a:p>
        </p:txBody>
      </p:sp>
      <p:sp>
        <p:nvSpPr>
          <p:cNvPr id="9" name="Dikdörtgen 15"/>
          <p:cNvSpPr/>
          <p:nvPr/>
        </p:nvSpPr>
        <p:spPr>
          <a:xfrm>
            <a:off x="183257" y="314400"/>
            <a:ext cx="1153885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time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averaged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spherical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haze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around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given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has a net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equal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magnitude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but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opposite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central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called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ionic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model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leads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low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concentration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activity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coefficient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can be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calculated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Debye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Hückel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limiting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law</a:t>
            </a:r>
            <a:r>
              <a:rPr lang="tr-T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FE2-BF0A-4049-9674-660EA11C70C8}" type="datetime1">
              <a:rPr lang="tr-TR" smtClean="0"/>
              <a:pPr/>
              <a:t>01.04.2018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744279" y="2630558"/>
            <a:ext cx="5579164" cy="4222960"/>
          </a:xfrm>
          <a:prstGeom prst="rect">
            <a:avLst/>
          </a:prstGeom>
        </p:spPr>
      </p:pic>
      <p:sp>
        <p:nvSpPr>
          <p:cNvPr id="7" name="1 Başlık"/>
          <p:cNvSpPr txBox="1">
            <a:spLocks/>
          </p:cNvSpPr>
          <p:nvPr/>
        </p:nvSpPr>
        <p:spPr>
          <a:xfrm>
            <a:off x="238539" y="225287"/>
            <a:ext cx="11529392" cy="302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3400" dirty="0" smtClean="0"/>
              <a:t>Applying </a:t>
            </a:r>
            <a:r>
              <a:rPr lang="en-US" sz="3400" dirty="0"/>
              <a:t>some of the tools of statistics and the concept of ionic </a:t>
            </a:r>
            <a:r>
              <a:rPr lang="en-US" sz="3400" dirty="0" smtClean="0"/>
              <a:t>strength,</a:t>
            </a:r>
            <a:r>
              <a:rPr lang="tr-TR" sz="3400" dirty="0" smtClean="0"/>
              <a:t> </a:t>
            </a:r>
            <a:r>
              <a:rPr lang="en-US" sz="3400" dirty="0" smtClean="0"/>
              <a:t>Debye </a:t>
            </a:r>
            <a:r>
              <a:rPr lang="en-US" sz="3400" dirty="0"/>
              <a:t>and </a:t>
            </a:r>
            <a:r>
              <a:rPr lang="en-US" sz="3400" dirty="0" err="1"/>
              <a:t>Hückel</a:t>
            </a:r>
            <a:r>
              <a:rPr lang="en-US" sz="3400" dirty="0"/>
              <a:t> derived a relatively simple relationship between the </a:t>
            </a:r>
            <a:r>
              <a:rPr lang="en-US" sz="3400" dirty="0" smtClean="0"/>
              <a:t>activity</a:t>
            </a:r>
            <a:r>
              <a:rPr lang="tr-TR" sz="3400" dirty="0" smtClean="0"/>
              <a:t> </a:t>
            </a:r>
            <a:r>
              <a:rPr lang="en-US" sz="3400" dirty="0" smtClean="0"/>
              <a:t>coefficient </a:t>
            </a:r>
            <a:r>
              <a:rPr lang="tr-TR" sz="3400" dirty="0" smtClean="0"/>
              <a:t>   </a:t>
            </a:r>
            <a:r>
              <a:rPr lang="en-US" sz="3400" dirty="0" smtClean="0"/>
              <a:t> </a:t>
            </a:r>
            <a:r>
              <a:rPr lang="tr-TR" sz="3400" dirty="0" smtClean="0"/>
              <a:t>   </a:t>
            </a:r>
            <a:r>
              <a:rPr lang="en-US" sz="3400" dirty="0" smtClean="0"/>
              <a:t>and </a:t>
            </a:r>
            <a:r>
              <a:rPr lang="en-US" sz="3400" dirty="0"/>
              <a:t>the ionic strength </a:t>
            </a:r>
            <a:r>
              <a:rPr lang="en-US" sz="3400" i="1" dirty="0"/>
              <a:t>I </a:t>
            </a:r>
            <a:r>
              <a:rPr lang="en-US" sz="3400" dirty="0"/>
              <a:t>of a dilute solution</a:t>
            </a:r>
            <a:r>
              <a:rPr lang="en-US" sz="3400" dirty="0" smtClean="0"/>
              <a:t>:</a:t>
            </a:r>
            <a:endParaRPr kumimoji="0" lang="tr-TR" sz="3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8296" y="179594"/>
            <a:ext cx="11622156" cy="265637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1" y="273316"/>
            <a:ext cx="2438388" cy="1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975" y="1227473"/>
            <a:ext cx="2254771" cy="1263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ikdörtgen 15"/>
          <p:cNvSpPr/>
          <p:nvPr/>
        </p:nvSpPr>
        <p:spPr>
          <a:xfrm>
            <a:off x="200296" y="2722259"/>
            <a:ext cx="119917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>
                <a:cs typeface="Times New Roman" panose="02020603050405020304" pitchFamily="18" charset="0"/>
              </a:rPr>
              <a:t>This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implies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that</a:t>
            </a:r>
            <a:r>
              <a:rPr lang="tr-TR" sz="2400" dirty="0"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cs typeface="Times New Roman" panose="02020603050405020304" pitchFamily="18" charset="0"/>
              </a:rPr>
              <a:t>for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example</a:t>
            </a:r>
            <a:r>
              <a:rPr lang="tr-TR" sz="2400" dirty="0"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cs typeface="Times New Roman" panose="02020603050405020304" pitchFamily="18" charset="0"/>
              </a:rPr>
              <a:t>dilute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NaCl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and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dilute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KBr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solutions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have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the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same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properties</a:t>
            </a:r>
            <a:r>
              <a:rPr lang="tr-TR" sz="2400" dirty="0">
                <a:cs typeface="Times New Roman" panose="02020603050405020304" pitchFamily="18" charset="0"/>
              </a:rPr>
              <a:t>, </a:t>
            </a:r>
            <a:r>
              <a:rPr lang="tr-TR" sz="2400" dirty="0" smtClean="0">
                <a:cs typeface="Times New Roman" panose="02020603050405020304" pitchFamily="18" charset="0"/>
              </a:rPr>
              <a:t>since </a:t>
            </a:r>
            <a:r>
              <a:rPr lang="tr-TR" sz="2400" dirty="0" err="1" smtClean="0">
                <a:cs typeface="Times New Roman" panose="02020603050405020304" pitchFamily="18" charset="0"/>
              </a:rPr>
              <a:t>they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are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composed</a:t>
            </a:r>
            <a:r>
              <a:rPr lang="tr-TR" sz="2400" dirty="0"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cs typeface="Times New Roman" panose="02020603050405020304" pitchFamily="18" charset="0"/>
              </a:rPr>
              <a:t>ions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having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the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same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charges</a:t>
            </a:r>
            <a:r>
              <a:rPr lang="tr-TR" sz="2400" dirty="0">
                <a:cs typeface="Times New Roman" panose="02020603050405020304" pitchFamily="18" charset="0"/>
              </a:rPr>
              <a:t>. </a:t>
            </a:r>
            <a:r>
              <a:rPr lang="tr-TR" sz="2400" dirty="0" err="1" smtClean="0">
                <a:cs typeface="Times New Roman" panose="02020603050405020304" pitchFamily="18" charset="0"/>
              </a:rPr>
              <a:t>For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more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precise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calculations</a:t>
            </a:r>
            <a:r>
              <a:rPr lang="tr-TR" sz="2400" dirty="0"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cs typeface="Times New Roman" panose="02020603050405020304" pitchFamily="18" charset="0"/>
              </a:rPr>
              <a:t>the</a:t>
            </a:r>
            <a:r>
              <a:rPr lang="tr-TR" sz="2400" dirty="0">
                <a:cs typeface="Times New Roman" panose="02020603050405020304" pitchFamily="18" charset="0"/>
              </a:rPr>
              <a:t> size of </a:t>
            </a:r>
            <a:r>
              <a:rPr lang="tr-TR" sz="2400" dirty="0" err="1">
                <a:cs typeface="Times New Roman" panose="02020603050405020304" pitchFamily="18" charset="0"/>
              </a:rPr>
              <a:t>the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ions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involved</a:t>
            </a:r>
            <a:r>
              <a:rPr lang="tr-TR" sz="2400" dirty="0">
                <a:cs typeface="Times New Roman" panose="02020603050405020304" pitchFamily="18" charset="0"/>
              </a:rPr>
              <a:t> is a </a:t>
            </a:r>
            <a:r>
              <a:rPr lang="tr-TR" sz="2400" dirty="0" err="1">
                <a:cs typeface="Times New Roman" panose="02020603050405020304" pitchFamily="18" charset="0"/>
              </a:rPr>
              <a:t>factor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also</a:t>
            </a:r>
            <a:r>
              <a:rPr lang="tr-TR" sz="2400" dirty="0" smtClean="0">
                <a:cs typeface="Times New Roman" panose="02020603050405020304" pitchFamily="18" charset="0"/>
              </a:rPr>
              <a:t>. </a:t>
            </a:r>
            <a:r>
              <a:rPr lang="tr-TR" sz="2400" dirty="0" err="1" smtClean="0">
                <a:cs typeface="Times New Roman" panose="02020603050405020304" pitchFamily="18" charset="0"/>
              </a:rPr>
              <a:t>Rather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than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calculating</a:t>
            </a:r>
            <a:r>
              <a:rPr lang="tr-TR" sz="2400" dirty="0">
                <a:cs typeface="Times New Roman" panose="02020603050405020304" pitchFamily="18" charset="0"/>
              </a:rPr>
              <a:t> an </a:t>
            </a:r>
            <a:r>
              <a:rPr lang="tr-TR" sz="2400" dirty="0" err="1">
                <a:cs typeface="Times New Roman" panose="02020603050405020304" pitchFamily="18" charset="0"/>
              </a:rPr>
              <a:t>average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activity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coefficient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cs typeface="Times New Roman" panose="02020603050405020304" pitchFamily="18" charset="0"/>
              </a:rPr>
              <a:t>  </a:t>
            </a:r>
            <a:r>
              <a:rPr lang="tr-TR" sz="2400" dirty="0" err="1" smtClean="0">
                <a:cs typeface="Times New Roman" panose="02020603050405020304" pitchFamily="18" charset="0"/>
              </a:rPr>
              <a:t>individual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ionic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activity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coefficients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cs typeface="Times New Roman" panose="02020603050405020304" pitchFamily="18" charset="0"/>
              </a:rPr>
              <a:t>      </a:t>
            </a:r>
            <a:r>
              <a:rPr lang="tr-TR" sz="2400" dirty="0" err="1">
                <a:cs typeface="Times New Roman" panose="02020603050405020304" pitchFamily="18" charset="0"/>
              </a:rPr>
              <a:t>and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cs typeface="Times New Roman" panose="02020603050405020304" pitchFamily="18" charset="0"/>
              </a:rPr>
              <a:t>     </a:t>
            </a:r>
            <a:r>
              <a:rPr lang="tr-TR" sz="2400" dirty="0" err="1" smtClean="0">
                <a:cs typeface="Times New Roman" panose="02020603050405020304" pitchFamily="18" charset="0"/>
              </a:rPr>
              <a:t>are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considered</a:t>
            </a:r>
            <a:r>
              <a:rPr lang="tr-TR" sz="2400" dirty="0">
                <a:cs typeface="Times New Roman" panose="02020603050405020304" pitchFamily="18" charset="0"/>
              </a:rPr>
              <a:t> here. A </a:t>
            </a:r>
            <a:r>
              <a:rPr lang="tr-TR" sz="2400" dirty="0" err="1">
                <a:cs typeface="Times New Roman" panose="02020603050405020304" pitchFamily="18" charset="0"/>
              </a:rPr>
              <a:t>more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precise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expression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from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Debye</a:t>
            </a:r>
            <a:r>
              <a:rPr lang="tr-TR" sz="2400" dirty="0">
                <a:cs typeface="Times New Roman" panose="02020603050405020304" pitchFamily="18" charset="0"/>
              </a:rPr>
              <a:t>-</a:t>
            </a:r>
            <a:r>
              <a:rPr lang="tr-TR" sz="2400" dirty="0" err="1">
                <a:cs typeface="Times New Roman" panose="02020603050405020304" pitchFamily="18" charset="0"/>
              </a:rPr>
              <a:t>Hückel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theory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for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the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activity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cs typeface="Times New Roman" panose="02020603050405020304" pitchFamily="18" charset="0"/>
              </a:rPr>
              <a:t>coefficient</a:t>
            </a:r>
            <a:r>
              <a:rPr lang="tr-TR" sz="2400" dirty="0">
                <a:cs typeface="Times New Roman" panose="02020603050405020304" pitchFamily="18" charset="0"/>
              </a:rPr>
              <a:t> of an </a:t>
            </a:r>
            <a:r>
              <a:rPr lang="tr-TR" sz="2400" dirty="0" err="1" smtClean="0">
                <a:cs typeface="Times New Roman" panose="02020603050405020304" pitchFamily="18" charset="0"/>
              </a:rPr>
              <a:t>individual</a:t>
            </a:r>
            <a:r>
              <a:rPr lang="tr-TR" sz="2400" dirty="0"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cs typeface="Times New Roman" panose="02020603050405020304" pitchFamily="18" charset="0"/>
              </a:rPr>
              <a:t>ion</a:t>
            </a:r>
            <a:r>
              <a:rPr lang="tr-TR" sz="2400" dirty="0" smtClean="0">
                <a:cs typeface="Times New Roman" panose="02020603050405020304" pitchFamily="18" charset="0"/>
              </a:rPr>
              <a:t> </a:t>
            </a:r>
            <a:r>
              <a:rPr lang="tr-TR" sz="2400" dirty="0">
                <a:cs typeface="Times New Roman" panose="02020603050405020304" pitchFamily="18" charset="0"/>
              </a:rPr>
              <a:t>is</a:t>
            </a:r>
          </a:p>
          <a:p>
            <a:endParaRPr lang="tr-T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Resim 2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87" y="4615841"/>
            <a:ext cx="302895" cy="23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Resim 25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51" y="4612426"/>
            <a:ext cx="269240" cy="235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Dikdörtgen 17"/>
          <p:cNvSpPr/>
          <p:nvPr/>
        </p:nvSpPr>
        <p:spPr>
          <a:xfrm>
            <a:off x="5037728" y="240395"/>
            <a:ext cx="7006226" cy="262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dirty="0" err="1">
                <a:ea typeface="Calibri" panose="020F0502020204030204" pitchFamily="34" charset="0"/>
                <a:cs typeface="Minion-Regular"/>
              </a:rPr>
              <a:t>When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ionic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strength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solution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too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high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for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limiting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law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be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valid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, it is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found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that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activity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coefficient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may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be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estimated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from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extended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Debye-Hüchel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law</a:t>
            </a:r>
            <a:endParaRPr lang="tr-T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r-TR" b="1" dirty="0">
                <a:solidFill>
                  <a:srgbClr val="7030A0"/>
                </a:solidFill>
                <a:latin typeface="Minion-Regular"/>
                <a:ea typeface="Calibri" panose="020F0502020204030204" pitchFamily="34" charset="0"/>
                <a:cs typeface="Minion-Regular"/>
              </a:rPr>
              <a:t> 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418011" y="227648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418011" y="1036411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1262743" y="1260657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156754" y="382225"/>
            <a:ext cx="9144000" cy="65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sz="2000" dirty="0"/>
          </a:p>
        </p:txBody>
      </p:sp>
      <p:sp>
        <p:nvSpPr>
          <p:cNvPr id="8" name="Alt Başlık 2"/>
          <p:cNvSpPr txBox="1">
            <a:spLocks/>
          </p:cNvSpPr>
          <p:nvPr/>
        </p:nvSpPr>
        <p:spPr>
          <a:xfrm>
            <a:off x="384314" y="359509"/>
            <a:ext cx="11489634" cy="5935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tr-TR" sz="2000" dirty="0" smtClean="0"/>
          </a:p>
        </p:txBody>
      </p:sp>
      <p:sp>
        <p:nvSpPr>
          <p:cNvPr id="11" name="Slayt Numarası Yer Tutucus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>
          <a:xfrm>
            <a:off x="278296" y="1762539"/>
            <a:ext cx="11622156" cy="1921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endParaRPr lang="tr-TR" sz="3300" dirty="0" smtClean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83259" y="370020"/>
            <a:ext cx="10981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activity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coefficient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 is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dependent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only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on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properties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solvent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charge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and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size of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, but not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chemical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identity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of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ion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itself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is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therefore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not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uncommon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see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tables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of data in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terms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of å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and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ionic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charge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rather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than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individual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ions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themselves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Table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8.3 is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such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a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table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In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using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data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from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tables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like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this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you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must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be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extremely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careful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to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make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sure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units</a:t>
            </a:r>
            <a:r>
              <a:rPr lang="tr-T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ea typeface="Calibri" panose="020F0502020204030204" pitchFamily="34" charset="0"/>
                <a:cs typeface="Minion-Regular"/>
              </a:rPr>
              <a:t>work</a:t>
            </a:r>
            <a:r>
              <a:rPr lang="tr-TR" sz="2400" dirty="0" smtClean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out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properly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.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All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units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should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cancel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,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leaving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a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unitless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number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for</a:t>
            </a:r>
            <a:r>
              <a:rPr lang="tr-TR" sz="2400" dirty="0">
                <a:ea typeface="Calibri" panose="020F0502020204030204" pitchFamily="34" charset="0"/>
                <a:cs typeface="Minion-Regular"/>
              </a:rPr>
              <a:t> </a:t>
            </a:r>
            <a:r>
              <a:rPr lang="tr-TR" sz="2400" dirty="0" err="1">
                <a:ea typeface="Calibri" panose="020F0502020204030204" pitchFamily="34" charset="0"/>
                <a:cs typeface="Minion-Regular"/>
              </a:rPr>
              <a:t>the</a:t>
            </a:r>
            <a:endParaRPr lang="tr-T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Resim 15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" y="3896139"/>
            <a:ext cx="8960743" cy="2570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128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1169" y="156230"/>
            <a:ext cx="11604739" cy="26664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600" dirty="0" err="1" smtClean="0"/>
              <a:t>Figure</a:t>
            </a:r>
            <a:r>
              <a:rPr lang="tr-TR" sz="2600" dirty="0" smtClean="0"/>
              <a:t> </a:t>
            </a:r>
            <a:r>
              <a:rPr lang="tr-TR" sz="2600" dirty="0" err="1"/>
              <a:t>shows</a:t>
            </a:r>
            <a:r>
              <a:rPr lang="tr-TR" sz="2600" dirty="0"/>
              <a:t> </a:t>
            </a:r>
            <a:r>
              <a:rPr lang="tr-TR" sz="2600" dirty="0" err="1"/>
              <a:t>some</a:t>
            </a:r>
            <a:r>
              <a:rPr lang="tr-TR" sz="2600" dirty="0"/>
              <a:t> of </a:t>
            </a:r>
            <a:r>
              <a:rPr lang="tr-TR" sz="2600" dirty="0" err="1"/>
              <a:t>these</a:t>
            </a:r>
            <a:r>
              <a:rPr lang="tr-TR" sz="2600" dirty="0"/>
              <a:t> </a:t>
            </a:r>
            <a:r>
              <a:rPr lang="tr-TR" sz="2600" dirty="0" err="1"/>
              <a:t>values</a:t>
            </a:r>
            <a:r>
              <a:rPr lang="tr-TR" sz="2600" dirty="0"/>
              <a:t> </a:t>
            </a:r>
            <a:r>
              <a:rPr lang="tr-TR" sz="2600" dirty="0" err="1"/>
              <a:t>plotted</a:t>
            </a:r>
            <a:r>
              <a:rPr lang="tr-TR" sz="2600" dirty="0"/>
              <a:t> </a:t>
            </a:r>
            <a:r>
              <a:rPr lang="tr-TR" sz="2600" dirty="0" err="1"/>
              <a:t>against</a:t>
            </a:r>
            <a:r>
              <a:rPr lang="tr-TR" sz="2600" dirty="0"/>
              <a:t> I</a:t>
            </a:r>
            <a:r>
              <a:rPr lang="tr-TR" sz="2600" baseline="30000" dirty="0"/>
              <a:t>1/2</a:t>
            </a:r>
            <a:r>
              <a:rPr lang="tr-TR" sz="2600" dirty="0"/>
              <a:t>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compares</a:t>
            </a:r>
            <a:r>
              <a:rPr lang="tr-TR" sz="2600" dirty="0"/>
              <a:t> </a:t>
            </a:r>
            <a:r>
              <a:rPr lang="tr-TR" sz="2600" dirty="0" err="1"/>
              <a:t>them</a:t>
            </a:r>
            <a:r>
              <a:rPr lang="tr-TR" sz="2600" dirty="0"/>
              <a:t> </a:t>
            </a:r>
            <a:r>
              <a:rPr lang="tr-TR" sz="2600" dirty="0" err="1"/>
              <a:t>with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teorical</a:t>
            </a:r>
            <a:r>
              <a:rPr lang="tr-TR" sz="2600" dirty="0"/>
              <a:t> </a:t>
            </a:r>
            <a:r>
              <a:rPr lang="tr-TR" sz="2600" dirty="0" err="1"/>
              <a:t>straight</a:t>
            </a:r>
            <a:r>
              <a:rPr lang="tr-TR" sz="2600" dirty="0"/>
              <a:t> </a:t>
            </a:r>
            <a:r>
              <a:rPr lang="tr-TR" sz="2600" dirty="0" err="1"/>
              <a:t>lines</a:t>
            </a:r>
            <a:r>
              <a:rPr lang="tr-TR" sz="2600" dirty="0"/>
              <a:t> </a:t>
            </a:r>
            <a:r>
              <a:rPr lang="tr-TR" sz="2600" dirty="0" err="1"/>
              <a:t>calculated</a:t>
            </a:r>
            <a:r>
              <a:rPr lang="tr-TR" sz="2600" dirty="0"/>
              <a:t> </a:t>
            </a:r>
            <a:r>
              <a:rPr lang="tr-TR" sz="2600" dirty="0" smtClean="0"/>
              <a:t>.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agreement</a:t>
            </a:r>
            <a:r>
              <a:rPr lang="tr-TR" sz="2600" dirty="0"/>
              <a:t> at </a:t>
            </a:r>
            <a:r>
              <a:rPr lang="tr-TR" sz="2600" dirty="0" err="1"/>
              <a:t>low</a:t>
            </a:r>
            <a:r>
              <a:rPr lang="tr-TR" sz="2600" dirty="0"/>
              <a:t> </a:t>
            </a:r>
            <a:r>
              <a:rPr lang="tr-TR" sz="2600" dirty="0" err="1"/>
              <a:t>molalities</a:t>
            </a:r>
            <a:r>
              <a:rPr lang="tr-TR" sz="2600" dirty="0"/>
              <a:t> is </a:t>
            </a:r>
            <a:r>
              <a:rPr lang="tr-TR" sz="2600" dirty="0" err="1"/>
              <a:t>impressive</a:t>
            </a:r>
            <a:r>
              <a:rPr lang="tr-TR" sz="2600" dirty="0"/>
              <a:t>. </a:t>
            </a:r>
            <a:r>
              <a:rPr lang="tr-TR" sz="2600" dirty="0" err="1"/>
              <a:t>Nevertheles</a:t>
            </a:r>
            <a:r>
              <a:rPr lang="tr-TR" sz="2600" dirty="0"/>
              <a:t>,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departures</a:t>
            </a:r>
            <a:r>
              <a:rPr lang="tr-TR" sz="2600" dirty="0"/>
              <a:t> </a:t>
            </a:r>
            <a:r>
              <a:rPr lang="tr-TR" sz="2600" dirty="0" err="1"/>
              <a:t>from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theoretical</a:t>
            </a:r>
            <a:r>
              <a:rPr lang="tr-TR" sz="2600" dirty="0"/>
              <a:t> </a:t>
            </a:r>
            <a:r>
              <a:rPr lang="tr-TR" sz="2600" dirty="0" err="1"/>
              <a:t>curves</a:t>
            </a:r>
            <a:r>
              <a:rPr lang="tr-TR" sz="2600" dirty="0"/>
              <a:t> </a:t>
            </a:r>
            <a:r>
              <a:rPr lang="tr-TR" sz="2600" dirty="0" err="1"/>
              <a:t>above</a:t>
            </a:r>
            <a:r>
              <a:rPr lang="tr-TR" sz="2600" dirty="0"/>
              <a:t> </a:t>
            </a:r>
            <a:r>
              <a:rPr lang="tr-TR" sz="2600" dirty="0" err="1"/>
              <a:t>this</a:t>
            </a:r>
            <a:r>
              <a:rPr lang="tr-TR" sz="2600" dirty="0"/>
              <a:t> </a:t>
            </a:r>
            <a:r>
              <a:rPr lang="tr-TR" sz="2600" dirty="0" err="1"/>
              <a:t>molalities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large</a:t>
            </a:r>
            <a:r>
              <a:rPr lang="tr-TR" sz="2600" dirty="0"/>
              <a:t>, </a:t>
            </a:r>
            <a:r>
              <a:rPr lang="tr-TR" sz="2600" dirty="0" err="1"/>
              <a:t>and</a:t>
            </a:r>
            <a:r>
              <a:rPr lang="tr-TR" sz="2600" dirty="0"/>
              <a:t> </a:t>
            </a:r>
            <a:r>
              <a:rPr lang="tr-TR" sz="2600" dirty="0" err="1"/>
              <a:t>show</a:t>
            </a:r>
            <a:r>
              <a:rPr lang="tr-TR" sz="2600" dirty="0"/>
              <a:t> </a:t>
            </a:r>
            <a:r>
              <a:rPr lang="tr-TR" sz="2600" dirty="0" err="1"/>
              <a:t>that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approximation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valid</a:t>
            </a:r>
            <a:r>
              <a:rPr lang="tr-TR" sz="2600" dirty="0"/>
              <a:t> </a:t>
            </a:r>
            <a:r>
              <a:rPr lang="tr-TR" sz="2600" dirty="0" err="1"/>
              <a:t>only</a:t>
            </a:r>
            <a:r>
              <a:rPr lang="tr-TR" sz="2600" dirty="0"/>
              <a:t> at </a:t>
            </a:r>
            <a:r>
              <a:rPr lang="tr-TR" sz="2600" dirty="0" err="1"/>
              <a:t>very</a:t>
            </a:r>
            <a:r>
              <a:rPr lang="tr-TR" sz="2600" dirty="0"/>
              <a:t> </a:t>
            </a:r>
            <a:r>
              <a:rPr lang="tr-TR" sz="2600" dirty="0" err="1"/>
              <a:t>low</a:t>
            </a:r>
            <a:r>
              <a:rPr lang="tr-TR" sz="2600" dirty="0"/>
              <a:t> </a:t>
            </a:r>
            <a:r>
              <a:rPr lang="tr-TR" sz="2600" dirty="0" err="1"/>
              <a:t>concentration</a:t>
            </a:r>
            <a:r>
              <a:rPr lang="tr-TR" sz="2600" dirty="0"/>
              <a:t>. </a:t>
            </a:r>
            <a:r>
              <a:rPr lang="tr-TR" sz="2600" dirty="0" err="1"/>
              <a:t>For</a:t>
            </a:r>
            <a:r>
              <a:rPr lang="tr-TR" sz="2600" dirty="0"/>
              <a:t> 1,1 </a:t>
            </a:r>
            <a:r>
              <a:rPr lang="tr-TR" sz="2600" dirty="0" err="1"/>
              <a:t>electrolytes</a:t>
            </a:r>
            <a:r>
              <a:rPr lang="tr-TR" sz="2600" dirty="0"/>
              <a:t>, </a:t>
            </a:r>
            <a:r>
              <a:rPr lang="tr-TR" sz="2600" dirty="0" err="1"/>
              <a:t>this</a:t>
            </a:r>
            <a:r>
              <a:rPr lang="tr-TR" sz="2600" dirty="0"/>
              <a:t> </a:t>
            </a:r>
            <a:r>
              <a:rPr lang="tr-TR" sz="2600" dirty="0" err="1"/>
              <a:t>equation</a:t>
            </a:r>
            <a:r>
              <a:rPr lang="tr-TR" sz="2600" dirty="0"/>
              <a:t> is </a:t>
            </a:r>
            <a:r>
              <a:rPr lang="tr-TR" sz="2600" dirty="0" err="1"/>
              <a:t>more</a:t>
            </a:r>
            <a:r>
              <a:rPr lang="tr-TR" sz="2600" dirty="0"/>
              <a:t> </a:t>
            </a:r>
            <a:r>
              <a:rPr lang="tr-TR" sz="2600" dirty="0" err="1"/>
              <a:t>compatible</a:t>
            </a:r>
            <a:endParaRPr lang="tr-TR" sz="2600" dirty="0"/>
          </a:p>
          <a:p>
            <a:pPr marL="0" indent="0" algn="just">
              <a:lnSpc>
                <a:spcPct val="150000"/>
              </a:lnSpc>
              <a:buNone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391D9-CC10-4A4A-86E9-952A044A6E7F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12" name="Resim 11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contrast="72000"/>
          </a:blip>
          <a:srcRect/>
          <a:stretch>
            <a:fillRect/>
          </a:stretch>
        </p:blipFill>
        <p:spPr bwMode="auto">
          <a:xfrm>
            <a:off x="509136" y="3351025"/>
            <a:ext cx="3280986" cy="270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542</Words>
  <Application>Microsoft Office PowerPoint</Application>
  <PresentationFormat>Özel</PresentationFormat>
  <Paragraphs>21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Office Teması</vt:lpstr>
      <vt:lpstr>Slayt 1</vt:lpstr>
      <vt:lpstr>Slayt 2</vt:lpstr>
      <vt:lpstr>Slayt 3</vt:lpstr>
      <vt:lpstr>   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Week Lesson-1</dc:title>
  <dc:creator>kimya_sahin</dc:creator>
  <cp:lastModifiedBy>acer</cp:lastModifiedBy>
  <cp:revision>50</cp:revision>
  <cp:lastPrinted>2018-02-20T12:16:17Z</cp:lastPrinted>
  <dcterms:created xsi:type="dcterms:W3CDTF">2018-02-19T12:40:52Z</dcterms:created>
  <dcterms:modified xsi:type="dcterms:W3CDTF">2018-04-01T09:11:55Z</dcterms:modified>
</cp:coreProperties>
</file>