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76" r:id="rId5"/>
    <p:sldId id="277" r:id="rId6"/>
    <p:sldId id="259" r:id="rId7"/>
    <p:sldId id="260" r:id="rId8"/>
    <p:sldId id="261" r:id="rId9"/>
    <p:sldId id="278" r:id="rId10"/>
    <p:sldId id="279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80" r:id="rId25"/>
    <p:sldId id="281" r:id="rId26"/>
    <p:sldId id="282" r:id="rId27"/>
    <p:sldId id="283" r:id="rId28"/>
    <p:sldId id="294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0DAFF-B3BD-46C8-BADC-99F79E1DDDBC}" type="datetimeFigureOut">
              <a:rPr lang="tr-TR" smtClean="0"/>
              <a:t>01.11.2016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8664E-6951-4AA6-BBED-D85A9921068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0DAFF-B3BD-46C8-BADC-99F79E1DDDBC}" type="datetimeFigureOut">
              <a:rPr lang="tr-TR" smtClean="0"/>
              <a:t>01.11.2016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8664E-6951-4AA6-BBED-D85A9921068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0DAFF-B3BD-46C8-BADC-99F79E1DDDBC}" type="datetimeFigureOut">
              <a:rPr lang="tr-TR" smtClean="0"/>
              <a:t>01.11.2016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8664E-6951-4AA6-BBED-D85A9921068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0DAFF-B3BD-46C8-BADC-99F79E1DDDBC}" type="datetimeFigureOut">
              <a:rPr lang="tr-TR" smtClean="0"/>
              <a:t>01.11.2016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8664E-6951-4AA6-BBED-D85A9921068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0DAFF-B3BD-46C8-BADC-99F79E1DDDBC}" type="datetimeFigureOut">
              <a:rPr lang="tr-TR" smtClean="0"/>
              <a:t>01.11.2016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8664E-6951-4AA6-BBED-D85A9921068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0DAFF-B3BD-46C8-BADC-99F79E1DDDBC}" type="datetimeFigureOut">
              <a:rPr lang="tr-TR" smtClean="0"/>
              <a:t>01.11.2016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8664E-6951-4AA6-BBED-D85A9921068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0DAFF-B3BD-46C8-BADC-99F79E1DDDBC}" type="datetimeFigureOut">
              <a:rPr lang="tr-TR" smtClean="0"/>
              <a:t>01.11.2016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8664E-6951-4AA6-BBED-D85A9921068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0DAFF-B3BD-46C8-BADC-99F79E1DDDBC}" type="datetimeFigureOut">
              <a:rPr lang="tr-TR" smtClean="0"/>
              <a:t>01.11.2016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8664E-6951-4AA6-BBED-D85A9921068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0DAFF-B3BD-46C8-BADC-99F79E1DDDBC}" type="datetimeFigureOut">
              <a:rPr lang="tr-TR" smtClean="0"/>
              <a:t>01.11.2016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8664E-6951-4AA6-BBED-D85A9921068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0DAFF-B3BD-46C8-BADC-99F79E1DDDBC}" type="datetimeFigureOut">
              <a:rPr lang="tr-TR" smtClean="0"/>
              <a:t>01.11.2016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8664E-6951-4AA6-BBED-D85A9921068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0DAFF-B3BD-46C8-BADC-99F79E1DDDBC}" type="datetimeFigureOut">
              <a:rPr lang="tr-TR" smtClean="0"/>
              <a:t>01.11.2016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8664E-6951-4AA6-BBED-D85A9921068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E0DAFF-B3BD-46C8-BADC-99F79E1DDDBC}" type="datetimeFigureOut">
              <a:rPr lang="tr-TR" smtClean="0"/>
              <a:t>01.11.2016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68664E-6951-4AA6-BBED-D85A9921068C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jinekolojivegebelik.com/2010/12/amniyoinfuzyon-gebelikte-amnion-sivisi.html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jinekolojivegebelik.com/2007/09/bebein-suyunun-azalmasi-oligohidramnios.html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jinekolojivegebelik.com/2007/09/amniosentez.html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Oligohidroamniyoz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Amniyon</a:t>
            </a:r>
            <a:r>
              <a:rPr lang="tr-TR" dirty="0" smtClean="0"/>
              <a:t> sıvısı su gibi akışkandır. Kendine has özel bir kokusu vardır. Gebeliğin sonunda açık sarı renkli olup içinde </a:t>
            </a:r>
            <a:r>
              <a:rPr lang="tr-TR" dirty="0" err="1" smtClean="0"/>
              <a:t>vernix</a:t>
            </a:r>
            <a:r>
              <a:rPr lang="tr-TR" dirty="0" smtClean="0"/>
              <a:t> </a:t>
            </a:r>
            <a:r>
              <a:rPr lang="tr-TR" dirty="0" err="1" smtClean="0"/>
              <a:t>caseosa</a:t>
            </a:r>
            <a:r>
              <a:rPr lang="tr-TR" dirty="0" smtClean="0"/>
              <a:t> parçacıkları bulunabilir. Doğum yaklaştıkça </a:t>
            </a:r>
            <a:r>
              <a:rPr lang="tr-TR" dirty="0" err="1" smtClean="0"/>
              <a:t>amniyon</a:t>
            </a:r>
            <a:r>
              <a:rPr lang="tr-TR" dirty="0" smtClean="0"/>
              <a:t> sıvısının rengi bulanıklaşır.</a:t>
            </a:r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0"/>
            <a:ext cx="8229600" cy="6858000"/>
          </a:xfrm>
        </p:spPr>
        <p:txBody>
          <a:bodyPr/>
          <a:lstStyle/>
          <a:p>
            <a:pPr eaLnBrk="1" hangingPunct="1"/>
            <a:r>
              <a:rPr lang="tr-TR" dirty="0" smtClean="0"/>
              <a:t> </a:t>
            </a:r>
            <a:r>
              <a:rPr lang="tr-TR" u="sng" dirty="0" err="1" smtClean="0"/>
              <a:t>Amniyotik</a:t>
            </a:r>
            <a:r>
              <a:rPr lang="tr-TR" u="sng" dirty="0" smtClean="0"/>
              <a:t> mayi volümü</a:t>
            </a:r>
            <a:r>
              <a:rPr lang="tr-TR" dirty="0" smtClean="0"/>
              <a:t>;. </a:t>
            </a:r>
            <a:r>
              <a:rPr lang="tr-TR" dirty="0" err="1" smtClean="0"/>
              <a:t>Amniyotik</a:t>
            </a:r>
            <a:r>
              <a:rPr lang="tr-TR" dirty="0" smtClean="0"/>
              <a:t> mayi volümü tekniğinde, ultrason kullanılarak </a:t>
            </a:r>
            <a:r>
              <a:rPr lang="tr-TR" dirty="0" err="1" smtClean="0"/>
              <a:t>amniyotik</a:t>
            </a:r>
            <a:r>
              <a:rPr lang="tr-TR" dirty="0" smtClean="0"/>
              <a:t> mayi ceplerindeki mayi miktarı değerlendirilir</a:t>
            </a:r>
            <a:r>
              <a:rPr lang="tr-TR" dirty="0" smtClean="0"/>
              <a:t>.</a:t>
            </a:r>
          </a:p>
          <a:p>
            <a:pPr eaLnBrk="1" hangingPunct="1"/>
            <a:r>
              <a:rPr lang="tr-TR" dirty="0" smtClean="0"/>
              <a:t>Bunun </a:t>
            </a:r>
            <a:r>
              <a:rPr lang="tr-TR" dirty="0" smtClean="0"/>
              <a:t>için iki yol izlenebilir</a:t>
            </a:r>
            <a:r>
              <a:rPr lang="tr-TR" dirty="0" smtClean="0"/>
              <a:t>,</a:t>
            </a:r>
          </a:p>
          <a:p>
            <a:pPr eaLnBrk="1" hangingPunct="1"/>
            <a:r>
              <a:rPr lang="tr-TR" b="1" dirty="0" smtClean="0"/>
              <a:t>birincisi;</a:t>
            </a:r>
            <a:r>
              <a:rPr lang="tr-TR" dirty="0" err="1" smtClean="0"/>
              <a:t>fetusun</a:t>
            </a:r>
            <a:r>
              <a:rPr lang="tr-TR" dirty="0" smtClean="0"/>
              <a:t> </a:t>
            </a:r>
            <a:r>
              <a:rPr lang="tr-TR" dirty="0" smtClean="0"/>
              <a:t>çevresi </a:t>
            </a:r>
            <a:r>
              <a:rPr lang="tr-TR" dirty="0" err="1" smtClean="0"/>
              <a:t>amniyotik</a:t>
            </a:r>
            <a:r>
              <a:rPr lang="tr-TR" dirty="0" smtClean="0"/>
              <a:t> mayi ile çevrelendiği için, </a:t>
            </a:r>
            <a:r>
              <a:rPr lang="tr-TR" dirty="0" err="1" smtClean="0"/>
              <a:t>fetal</a:t>
            </a:r>
            <a:r>
              <a:rPr lang="tr-TR" dirty="0" smtClean="0"/>
              <a:t> kol kıvrımları arasında ya da </a:t>
            </a:r>
            <a:r>
              <a:rPr lang="tr-TR" dirty="0" err="1" smtClean="0"/>
              <a:t>fetal</a:t>
            </a:r>
            <a:r>
              <a:rPr lang="tr-TR" dirty="0" smtClean="0"/>
              <a:t> kol ve yüz gibi boşluklarda </a:t>
            </a:r>
            <a:r>
              <a:rPr lang="tr-TR" dirty="0" err="1" smtClean="0"/>
              <a:t>amniyotik</a:t>
            </a:r>
            <a:r>
              <a:rPr lang="tr-TR" dirty="0" smtClean="0"/>
              <a:t> mayi cepleri oluşur,ultrason ile </a:t>
            </a:r>
            <a:r>
              <a:rPr lang="tr-TR" dirty="0" err="1" smtClean="0"/>
              <a:t>tesbit</a:t>
            </a:r>
            <a:r>
              <a:rPr lang="tr-TR" dirty="0" smtClean="0"/>
              <a:t> edilen bu ceplerin, tavandan tabana kadar olan yükseklikleri cm olarak ölçülür.</a:t>
            </a:r>
          </a:p>
          <a:p>
            <a:pPr eaLnBrk="1" hangingPunct="1">
              <a:buFontTx/>
              <a:buNone/>
            </a:pPr>
            <a:r>
              <a:rPr lang="tr-TR" dirty="0" smtClean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0"/>
            <a:ext cx="8229600" cy="68580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sz="2800" u="sng" dirty="0" smtClean="0"/>
              <a:t>    </a:t>
            </a:r>
            <a:r>
              <a:rPr lang="tr-TR" sz="2800" u="sng" dirty="0" err="1" smtClean="0"/>
              <a:t>Amniyotik</a:t>
            </a:r>
            <a:r>
              <a:rPr lang="tr-TR" sz="2800" u="sng" dirty="0" smtClean="0"/>
              <a:t> mayi volümü</a:t>
            </a:r>
            <a:r>
              <a:rPr lang="tr-TR" sz="2800" dirty="0" smtClean="0"/>
              <a:t> </a:t>
            </a:r>
          </a:p>
          <a:p>
            <a:pPr eaLnBrk="1" hangingPunct="1">
              <a:lnSpc>
                <a:spcPct val="80000"/>
              </a:lnSpc>
            </a:pPr>
            <a:r>
              <a:rPr lang="tr-TR" sz="2800" b="1" dirty="0" smtClean="0"/>
              <a:t>İkincisi; </a:t>
            </a:r>
            <a:r>
              <a:rPr lang="tr-TR" sz="2800" dirty="0" err="1" smtClean="0"/>
              <a:t>uterusun</a:t>
            </a:r>
            <a:r>
              <a:rPr lang="tr-TR" sz="2800" dirty="0" smtClean="0"/>
              <a:t> dört kadranındaki </a:t>
            </a:r>
            <a:r>
              <a:rPr lang="tr-TR" sz="2800" dirty="0" err="1" smtClean="0"/>
              <a:t>amniyotik</a:t>
            </a:r>
            <a:r>
              <a:rPr lang="tr-TR" sz="2800" dirty="0" smtClean="0"/>
              <a:t> mayi ceplerinin ölçümü ile elde edilir. Kadranlar için işaret noktaları </a:t>
            </a:r>
            <a:r>
              <a:rPr lang="tr-TR" sz="2800" dirty="0" err="1" smtClean="0"/>
              <a:t>linea</a:t>
            </a:r>
            <a:r>
              <a:rPr lang="tr-TR" sz="2800" dirty="0" smtClean="0"/>
              <a:t> </a:t>
            </a:r>
            <a:r>
              <a:rPr lang="tr-TR" sz="2800" dirty="0" err="1" smtClean="0"/>
              <a:t>nigra</a:t>
            </a:r>
            <a:r>
              <a:rPr lang="tr-TR" sz="2800" dirty="0" smtClean="0"/>
              <a:t> ile buna dik açı yapacak şekilde </a:t>
            </a:r>
            <a:r>
              <a:rPr lang="tr-TR" sz="2800" dirty="0" err="1" smtClean="0"/>
              <a:t>umblikustan</a:t>
            </a:r>
            <a:r>
              <a:rPr lang="tr-TR" sz="2800" dirty="0" smtClean="0"/>
              <a:t> geçen yatay bir çizginin oluşturduğu dört bölgedir. Her bir kadrandaki büyük </a:t>
            </a:r>
            <a:r>
              <a:rPr lang="tr-TR" sz="2800" dirty="0" err="1" smtClean="0"/>
              <a:t>amniyotik</a:t>
            </a:r>
            <a:r>
              <a:rPr lang="tr-TR" sz="2800" dirty="0" smtClean="0"/>
              <a:t> mayi cepleri </a:t>
            </a:r>
            <a:r>
              <a:rPr lang="tr-TR" sz="2800" dirty="0" err="1" smtClean="0"/>
              <a:t>tesbit</a:t>
            </a:r>
            <a:r>
              <a:rPr lang="tr-TR" sz="2800" dirty="0" smtClean="0"/>
              <a:t> edilerek ölçümleri yapılır.</a:t>
            </a:r>
          </a:p>
          <a:p>
            <a:pPr eaLnBrk="1" hangingPunct="1">
              <a:lnSpc>
                <a:spcPct val="80000"/>
              </a:lnSpc>
            </a:pPr>
            <a:r>
              <a:rPr lang="tr-TR" sz="2800" dirty="0" smtClean="0"/>
              <a:t>Her iki </a:t>
            </a:r>
            <a:r>
              <a:rPr lang="tr-TR" sz="2800" dirty="0" err="1" smtClean="0"/>
              <a:t>yöntemlede</a:t>
            </a:r>
            <a:r>
              <a:rPr lang="tr-TR" sz="2800" dirty="0" smtClean="0"/>
              <a:t> sonuç olarak bir cepteki ölçüm en az 2 cm ise mayi miktarı normal, 2 </a:t>
            </a:r>
            <a:r>
              <a:rPr lang="tr-TR" sz="2800" dirty="0" err="1" smtClean="0"/>
              <a:t>cm'den</a:t>
            </a:r>
            <a:r>
              <a:rPr lang="tr-TR" sz="2800" dirty="0" smtClean="0"/>
              <a:t> az ise </a:t>
            </a:r>
            <a:r>
              <a:rPr lang="tr-TR" sz="2800" dirty="0" err="1" smtClean="0"/>
              <a:t>oligohidroamniyoz</a:t>
            </a:r>
            <a:r>
              <a:rPr lang="tr-TR" sz="2800" dirty="0" smtClean="0"/>
              <a:t> olarak değerlendirilir.</a:t>
            </a:r>
          </a:p>
          <a:p>
            <a:pPr eaLnBrk="1" hangingPunct="1">
              <a:lnSpc>
                <a:spcPct val="80000"/>
              </a:lnSpc>
            </a:pPr>
            <a:r>
              <a:rPr lang="tr-TR" sz="2800" dirty="0" smtClean="0"/>
              <a:t>Bütün ceplerdeki </a:t>
            </a:r>
            <a:r>
              <a:rPr lang="tr-TR" sz="2800" dirty="0" err="1" smtClean="0"/>
              <a:t>amniyotik</a:t>
            </a:r>
            <a:r>
              <a:rPr lang="tr-TR" sz="2800" dirty="0" smtClean="0"/>
              <a:t> </a:t>
            </a:r>
            <a:r>
              <a:rPr lang="tr-TR" sz="2800" dirty="0" err="1" smtClean="0"/>
              <a:t>mayinin</a:t>
            </a:r>
            <a:r>
              <a:rPr lang="tr-TR" sz="2800" dirty="0" smtClean="0"/>
              <a:t> toplanmasıyla </a:t>
            </a:r>
            <a:r>
              <a:rPr lang="tr-TR" sz="2800" dirty="0" err="1" smtClean="0"/>
              <a:t>amniyotik</a:t>
            </a:r>
            <a:r>
              <a:rPr lang="tr-TR" sz="2800" dirty="0" smtClean="0"/>
              <a:t> mayi indeksi elde edilir, indeksin 20 </a:t>
            </a:r>
            <a:r>
              <a:rPr lang="tr-TR" sz="2800" dirty="0" err="1" smtClean="0"/>
              <a:t>cm'den</a:t>
            </a:r>
            <a:r>
              <a:rPr lang="tr-TR" sz="2800" dirty="0" smtClean="0"/>
              <a:t> büyük olması </a:t>
            </a:r>
            <a:r>
              <a:rPr lang="tr-TR" sz="2800" b="1" dirty="0" err="1" smtClean="0"/>
              <a:t>hidroamniyoza</a:t>
            </a:r>
            <a:r>
              <a:rPr lang="tr-TR" sz="2800" b="1" dirty="0" smtClean="0"/>
              <a:t>,</a:t>
            </a:r>
            <a:r>
              <a:rPr lang="tr-TR" sz="2800" dirty="0" smtClean="0"/>
              <a:t> 5 </a:t>
            </a:r>
            <a:r>
              <a:rPr lang="tr-TR" sz="2800" dirty="0" err="1" smtClean="0"/>
              <a:t>cm'den</a:t>
            </a:r>
            <a:r>
              <a:rPr lang="tr-TR" sz="2800" dirty="0" smtClean="0"/>
              <a:t> küçük olması ise </a:t>
            </a:r>
            <a:r>
              <a:rPr lang="tr-TR" sz="2800" b="1" dirty="0" err="1" smtClean="0"/>
              <a:t>oligohidroamniyoza</a:t>
            </a:r>
            <a:r>
              <a:rPr lang="tr-TR" sz="2800" dirty="0" smtClean="0"/>
              <a:t> işaret eder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err="1">
                <a:solidFill>
                  <a:srgbClr val="FF0000"/>
                </a:solidFill>
              </a:rPr>
              <a:t>Oligohidramniyos</a:t>
            </a:r>
            <a:r>
              <a:rPr lang="tr-TR" b="1" dirty="0">
                <a:solidFill>
                  <a:srgbClr val="FF0000"/>
                </a:solidFill>
              </a:rPr>
              <a:t>, </a:t>
            </a:r>
            <a:r>
              <a:rPr lang="tr-TR" dirty="0"/>
              <a:t> gebelik  </a:t>
            </a:r>
            <a:r>
              <a:rPr lang="tr-TR" dirty="0" err="1"/>
              <a:t>membranların</a:t>
            </a:r>
            <a:r>
              <a:rPr lang="tr-TR" dirty="0"/>
              <a:t>  sağlam  olduğu yada olmadığı gebelerde </a:t>
            </a:r>
            <a:r>
              <a:rPr lang="tr-TR" dirty="0" err="1"/>
              <a:t>amniyotik</a:t>
            </a:r>
            <a:r>
              <a:rPr lang="tr-TR" dirty="0"/>
              <a:t>  sıvının  normalden  az  olduğu  duruma  denir. 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i="1" dirty="0" err="1" smtClean="0"/>
              <a:t>Amniyotik</a:t>
            </a:r>
            <a:r>
              <a:rPr lang="tr-TR" b="1" i="1" dirty="0" smtClean="0"/>
              <a:t> Sıvı Hacmini Değiştiren Faktörler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tr-TR" dirty="0" err="1" smtClean="0"/>
              <a:t>Amniyotik</a:t>
            </a:r>
            <a:r>
              <a:rPr lang="tr-TR" dirty="0" smtClean="0"/>
              <a:t> </a:t>
            </a:r>
            <a:r>
              <a:rPr lang="tr-TR" dirty="0"/>
              <a:t>sıvı hacmini etkilediği gösterilmiş olan faktörler </a:t>
            </a:r>
            <a:r>
              <a:rPr lang="tr-TR" dirty="0" err="1"/>
              <a:t>postmatürite</a:t>
            </a:r>
            <a:r>
              <a:rPr lang="tr-TR" dirty="0"/>
              <a:t>, anne hastalıkları (hipertansiyon, diyabet, </a:t>
            </a:r>
            <a:r>
              <a:rPr lang="tr-TR" dirty="0" err="1"/>
              <a:t>otoimmun</a:t>
            </a:r>
            <a:r>
              <a:rPr lang="tr-TR" dirty="0"/>
              <a:t> problemler, kullanılan ilaçlar (</a:t>
            </a:r>
            <a:r>
              <a:rPr lang="tr-TR" dirty="0" err="1"/>
              <a:t>prostaglandin</a:t>
            </a:r>
            <a:r>
              <a:rPr lang="tr-TR" dirty="0"/>
              <a:t> </a:t>
            </a:r>
            <a:r>
              <a:rPr lang="tr-TR" dirty="0" err="1"/>
              <a:t>sentetaz</a:t>
            </a:r>
            <a:r>
              <a:rPr lang="tr-TR" dirty="0"/>
              <a:t> inhibitörleri), yükseklik, </a:t>
            </a:r>
            <a:r>
              <a:rPr lang="tr-TR" dirty="0" err="1"/>
              <a:t>fetal</a:t>
            </a:r>
            <a:r>
              <a:rPr lang="tr-TR" dirty="0"/>
              <a:t> anomaliler ile </a:t>
            </a:r>
            <a:r>
              <a:rPr lang="tr-TR" dirty="0" err="1"/>
              <a:t>fetal</a:t>
            </a:r>
            <a:r>
              <a:rPr lang="tr-TR" dirty="0"/>
              <a:t> büyüme ve gelişme olarak gösterilmiştir.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i="1" dirty="0" err="1" smtClean="0"/>
              <a:t>Amniyotik</a:t>
            </a:r>
            <a:r>
              <a:rPr lang="tr-TR" b="1" i="1" dirty="0" smtClean="0"/>
              <a:t> Sıvı Hacmini Değiştiren Faktörler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fontAlgn="base"/>
            <a:r>
              <a:rPr lang="tr-TR" i="1" dirty="0" smtClean="0"/>
              <a:t>Erken </a:t>
            </a:r>
            <a:r>
              <a:rPr lang="tr-TR" i="1" dirty="0" err="1"/>
              <a:t>membran</a:t>
            </a:r>
            <a:r>
              <a:rPr lang="tr-TR" i="1" dirty="0"/>
              <a:t> </a:t>
            </a:r>
            <a:r>
              <a:rPr lang="tr-TR" i="1" dirty="0" err="1"/>
              <a:t>rüptürü</a:t>
            </a:r>
            <a:r>
              <a:rPr lang="tr-TR" dirty="0"/>
              <a:t> </a:t>
            </a:r>
            <a:r>
              <a:rPr lang="tr-TR" dirty="0" err="1" smtClean="0"/>
              <a:t>oligohidramniyosun</a:t>
            </a:r>
            <a:r>
              <a:rPr lang="tr-TR" dirty="0" smtClean="0"/>
              <a:t> </a:t>
            </a:r>
            <a:r>
              <a:rPr lang="tr-TR" dirty="0"/>
              <a:t>en sık nedeni olarak klinikte karşımıza çıkar. </a:t>
            </a:r>
            <a:r>
              <a:rPr lang="tr-TR" dirty="0" err="1"/>
              <a:t>Vaginal</a:t>
            </a:r>
            <a:r>
              <a:rPr lang="tr-TR" dirty="0"/>
              <a:t> </a:t>
            </a:r>
            <a:r>
              <a:rPr lang="tr-TR" dirty="0" err="1"/>
              <a:t>kavitenin</a:t>
            </a:r>
            <a:r>
              <a:rPr lang="tr-TR" dirty="0"/>
              <a:t> bazik </a:t>
            </a:r>
            <a:r>
              <a:rPr lang="tr-TR" dirty="0" err="1"/>
              <a:t>pH</a:t>
            </a:r>
            <a:r>
              <a:rPr lang="tr-TR" dirty="0"/>
              <a:t> ı tanısında önemli ip ucudur.  Tüm gebeliklerinin yüzde onluk kısmında karşımıza çıkan bu patoloji anne ve bebekte istenmeyen gebelik sonuçlarına neden olmaktadır. </a:t>
            </a:r>
            <a:endParaRPr lang="tr-TR" dirty="0" smtClean="0"/>
          </a:p>
          <a:p>
            <a:pPr fontAlgn="base"/>
            <a:r>
              <a:rPr lang="tr-TR" dirty="0" err="1" smtClean="0"/>
              <a:t>Noninvasive</a:t>
            </a:r>
            <a:r>
              <a:rPr lang="tr-TR" dirty="0" smtClean="0"/>
              <a:t> </a:t>
            </a:r>
            <a:r>
              <a:rPr lang="tr-TR" dirty="0"/>
              <a:t>,güvenilir bir parametre olarak AFI belirlenmesi ile </a:t>
            </a:r>
            <a:r>
              <a:rPr lang="tr-TR" dirty="0" err="1"/>
              <a:t>oligohidramniyos</a:t>
            </a:r>
            <a:r>
              <a:rPr lang="tr-TR" dirty="0"/>
              <a:t> dereceleri </a:t>
            </a:r>
            <a:r>
              <a:rPr lang="tr-TR" dirty="0" err="1"/>
              <a:t>prognozun</a:t>
            </a:r>
            <a:r>
              <a:rPr lang="tr-TR" dirty="0"/>
              <a:t> bu bebeklerde gösterilmesi açısından önem taşımaktadır. </a:t>
            </a:r>
            <a:endParaRPr lang="tr-TR" dirty="0" smtClean="0"/>
          </a:p>
          <a:p>
            <a:pPr fontAlgn="base"/>
            <a:r>
              <a:rPr lang="tr-TR" dirty="0" smtClean="0"/>
              <a:t>Özellikle </a:t>
            </a:r>
            <a:r>
              <a:rPr lang="tr-TR" dirty="0" err="1"/>
              <a:t>oligohidramniosa</a:t>
            </a:r>
            <a:r>
              <a:rPr lang="tr-TR" dirty="0"/>
              <a:t> bağlı oluşan </a:t>
            </a:r>
            <a:r>
              <a:rPr lang="tr-TR" dirty="0" err="1"/>
              <a:t>kord</a:t>
            </a:r>
            <a:r>
              <a:rPr lang="tr-TR" dirty="0"/>
              <a:t> basısının derecesi bu yöntemle belirlenebilinir , klinik yaklaşıma anlam katar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err="1" smtClean="0"/>
              <a:t>Oligohidramniyosa</a:t>
            </a:r>
            <a:r>
              <a:rPr lang="tr-TR" b="1" dirty="0" smtClean="0"/>
              <a:t> sıkça neden olan durumlar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fontAlgn="base"/>
            <a:r>
              <a:rPr lang="tr-TR" b="1" dirty="0" smtClean="0"/>
              <a:t> </a:t>
            </a:r>
            <a:r>
              <a:rPr lang="tr-TR" dirty="0" smtClean="0"/>
              <a:t> </a:t>
            </a:r>
          </a:p>
          <a:p>
            <a:r>
              <a:rPr lang="tr-TR" dirty="0" err="1" smtClean="0"/>
              <a:t>FetalKromozom</a:t>
            </a:r>
            <a:r>
              <a:rPr lang="tr-TR" dirty="0" smtClean="0"/>
              <a:t> anomalileri</a:t>
            </a:r>
          </a:p>
          <a:p>
            <a:r>
              <a:rPr lang="tr-TR" dirty="0" err="1" smtClean="0"/>
              <a:t>Konjenital</a:t>
            </a:r>
            <a:r>
              <a:rPr lang="tr-TR" dirty="0" smtClean="0"/>
              <a:t> anomaliler</a:t>
            </a:r>
          </a:p>
          <a:p>
            <a:r>
              <a:rPr lang="tr-TR" dirty="0" err="1" smtClean="0"/>
              <a:t>Genitoüriner</a:t>
            </a:r>
            <a:r>
              <a:rPr lang="tr-TR" dirty="0" smtClean="0"/>
              <a:t> anomaliler</a:t>
            </a:r>
          </a:p>
          <a:p>
            <a:r>
              <a:rPr lang="tr-TR" dirty="0" err="1" smtClean="0"/>
              <a:t>İntrauterin</a:t>
            </a:r>
            <a:r>
              <a:rPr lang="tr-TR" dirty="0" smtClean="0"/>
              <a:t> büyüme geriliği</a:t>
            </a:r>
          </a:p>
          <a:p>
            <a:r>
              <a:rPr lang="tr-TR" dirty="0" err="1" smtClean="0"/>
              <a:t>Postmatürite</a:t>
            </a:r>
            <a:endParaRPr lang="tr-TR" dirty="0" smtClean="0"/>
          </a:p>
          <a:p>
            <a:r>
              <a:rPr lang="tr-TR" dirty="0" err="1" smtClean="0"/>
              <a:t>Membran</a:t>
            </a:r>
            <a:r>
              <a:rPr lang="tr-TR" dirty="0" smtClean="0"/>
              <a:t> </a:t>
            </a:r>
            <a:r>
              <a:rPr lang="tr-TR" dirty="0" err="1" smtClean="0"/>
              <a:t>rüptürü</a:t>
            </a:r>
            <a:endParaRPr lang="tr-TR" dirty="0" smtClean="0"/>
          </a:p>
          <a:p>
            <a:r>
              <a:rPr lang="tr-TR" dirty="0" err="1" smtClean="0"/>
              <a:t>MaternalUteroplasental</a:t>
            </a:r>
            <a:r>
              <a:rPr lang="tr-TR" dirty="0" smtClean="0"/>
              <a:t> </a:t>
            </a:r>
            <a:r>
              <a:rPr lang="tr-TR" dirty="0" err="1" smtClean="0"/>
              <a:t>yetersilikler</a:t>
            </a:r>
            <a:endParaRPr lang="tr-TR" dirty="0" smtClean="0"/>
          </a:p>
          <a:p>
            <a:r>
              <a:rPr lang="tr-TR" dirty="0" err="1" smtClean="0"/>
              <a:t>Antifosfolipid</a:t>
            </a:r>
            <a:r>
              <a:rPr lang="tr-TR" dirty="0" smtClean="0"/>
              <a:t> antikorları</a:t>
            </a:r>
          </a:p>
          <a:p>
            <a:r>
              <a:rPr lang="tr-TR" dirty="0" smtClean="0"/>
              <a:t>Kronik hipertansiyon</a:t>
            </a:r>
          </a:p>
          <a:p>
            <a:r>
              <a:rPr lang="tr-TR" dirty="0" err="1" smtClean="0"/>
              <a:t>Kollagen</a:t>
            </a:r>
            <a:r>
              <a:rPr lang="tr-TR" dirty="0" smtClean="0"/>
              <a:t> doku hastalıkları</a:t>
            </a:r>
          </a:p>
          <a:p>
            <a:r>
              <a:rPr lang="tr-TR" dirty="0" err="1" smtClean="0"/>
              <a:t>Diabetik</a:t>
            </a:r>
            <a:r>
              <a:rPr lang="tr-TR" dirty="0" smtClean="0"/>
              <a:t> </a:t>
            </a:r>
            <a:r>
              <a:rPr lang="tr-TR" dirty="0" err="1" smtClean="0"/>
              <a:t>vaskulopatiler</a:t>
            </a:r>
            <a:endParaRPr lang="tr-TR" dirty="0" smtClean="0"/>
          </a:p>
          <a:p>
            <a:r>
              <a:rPr lang="tr-TR" dirty="0" err="1" smtClean="0"/>
              <a:t>Hipovolemi</a:t>
            </a:r>
            <a:endParaRPr lang="tr-TR" dirty="0" smtClean="0"/>
          </a:p>
          <a:p>
            <a:r>
              <a:rPr lang="tr-TR" dirty="0" err="1" smtClean="0"/>
              <a:t>Preeklamsi</a:t>
            </a:r>
            <a:endParaRPr lang="tr-TR" dirty="0" smtClean="0"/>
          </a:p>
          <a:p>
            <a:r>
              <a:rPr lang="tr-TR" dirty="0" smtClean="0"/>
              <a:t>İlaçlar( </a:t>
            </a:r>
            <a:r>
              <a:rPr lang="tr-TR" dirty="0" err="1" smtClean="0"/>
              <a:t>Prostaglandin</a:t>
            </a:r>
            <a:r>
              <a:rPr lang="tr-TR" dirty="0" smtClean="0"/>
              <a:t> </a:t>
            </a:r>
            <a:r>
              <a:rPr lang="tr-TR" dirty="0" err="1" smtClean="0"/>
              <a:t>sentetaz</a:t>
            </a:r>
            <a:r>
              <a:rPr lang="tr-TR" dirty="0" smtClean="0"/>
              <a:t> inhibitörleri,ACE inhibitörleri)</a:t>
            </a:r>
          </a:p>
          <a:p>
            <a:r>
              <a:rPr lang="tr-TR" dirty="0" err="1" smtClean="0"/>
              <a:t>Plasental</a:t>
            </a:r>
            <a:r>
              <a:rPr lang="tr-TR" dirty="0" smtClean="0"/>
              <a:t> </a:t>
            </a:r>
            <a:r>
              <a:rPr lang="tr-TR" dirty="0" err="1" smtClean="0"/>
              <a:t>Abrupsiyon</a:t>
            </a:r>
            <a:endParaRPr lang="tr-TR" dirty="0" smtClean="0"/>
          </a:p>
          <a:p>
            <a:r>
              <a:rPr lang="tr-TR" dirty="0" smtClean="0"/>
              <a:t>İkiz-ikiz transfüzyonu</a:t>
            </a:r>
          </a:p>
          <a:p>
            <a:r>
              <a:rPr lang="tr-TR" dirty="0" err="1" smtClean="0"/>
              <a:t>İdiopatik</a:t>
            </a:r>
            <a:endParaRPr lang="tr-T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/>
              <a:t>Amniyotik</a:t>
            </a:r>
            <a:r>
              <a:rPr lang="tr-TR" dirty="0"/>
              <a:t> sıvı fizyolojik olarak 37. haftadan sonra azalmaya başlar. </a:t>
            </a:r>
            <a:endParaRPr lang="tr-TR" dirty="0" smtClean="0"/>
          </a:p>
          <a:p>
            <a:r>
              <a:rPr lang="tr-TR" i="1" dirty="0" err="1" smtClean="0"/>
              <a:t>Postmatürite</a:t>
            </a:r>
            <a:r>
              <a:rPr lang="tr-TR" dirty="0"/>
              <a:t> ile ilişkili </a:t>
            </a:r>
            <a:r>
              <a:rPr lang="tr-TR" dirty="0" err="1"/>
              <a:t>oligohidramniyos</a:t>
            </a:r>
            <a:r>
              <a:rPr lang="tr-TR" dirty="0"/>
              <a:t> varlığında AFI </a:t>
            </a:r>
            <a:r>
              <a:rPr lang="tr-TR" dirty="0" err="1"/>
              <a:t>perinatal</a:t>
            </a:r>
            <a:r>
              <a:rPr lang="tr-TR" dirty="0"/>
              <a:t> </a:t>
            </a:r>
            <a:r>
              <a:rPr lang="tr-TR" dirty="0" err="1"/>
              <a:t>mortalite</a:t>
            </a:r>
            <a:r>
              <a:rPr lang="tr-TR" dirty="0"/>
              <a:t> ve </a:t>
            </a:r>
            <a:r>
              <a:rPr lang="tr-TR" dirty="0" err="1"/>
              <a:t>morbitide</a:t>
            </a:r>
            <a:r>
              <a:rPr lang="tr-TR" dirty="0"/>
              <a:t> belirlenmesinde çok önemli rol </a:t>
            </a:r>
            <a:r>
              <a:rPr lang="tr-TR" dirty="0" smtClean="0"/>
              <a:t>üstlenir.</a:t>
            </a:r>
          </a:p>
          <a:p>
            <a:r>
              <a:rPr lang="tr-TR" dirty="0" smtClean="0"/>
              <a:t>Sadece </a:t>
            </a:r>
            <a:r>
              <a:rPr lang="tr-TR" dirty="0" err="1"/>
              <a:t>postmatürite</a:t>
            </a:r>
            <a:r>
              <a:rPr lang="tr-TR" dirty="0"/>
              <a:t> bebek için pek çok risk teşkil etmektedir, bu nedenle gebeler </a:t>
            </a:r>
            <a:r>
              <a:rPr lang="tr-TR" dirty="0" err="1"/>
              <a:t>fetal</a:t>
            </a:r>
            <a:r>
              <a:rPr lang="tr-TR" dirty="0"/>
              <a:t> hareketler ve </a:t>
            </a:r>
            <a:r>
              <a:rPr lang="tr-TR" dirty="0" err="1"/>
              <a:t>oligohidramniyos</a:t>
            </a:r>
            <a:r>
              <a:rPr lang="tr-TR" dirty="0"/>
              <a:t> açısında yakından  takip edilmelidir 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/>
              <a:t>Gebe tarafından kullanılan kimi </a:t>
            </a:r>
            <a:r>
              <a:rPr lang="tr-TR" i="1" dirty="0"/>
              <a:t>ilaçlar</a:t>
            </a:r>
            <a:r>
              <a:rPr lang="tr-TR" dirty="0"/>
              <a:t>da AF azalmasına neden olabilmektedir. </a:t>
            </a:r>
          </a:p>
          <a:p>
            <a:r>
              <a:rPr lang="tr-TR" dirty="0" err="1" smtClean="0"/>
              <a:t>Prostaglandin</a:t>
            </a:r>
            <a:r>
              <a:rPr lang="tr-TR" dirty="0" smtClean="0"/>
              <a:t> </a:t>
            </a:r>
            <a:r>
              <a:rPr lang="tr-TR" dirty="0" err="1"/>
              <a:t>sentetaz</a:t>
            </a:r>
            <a:r>
              <a:rPr lang="tr-TR" dirty="0"/>
              <a:t> inhibitörü </a:t>
            </a:r>
            <a:r>
              <a:rPr lang="tr-TR" dirty="0" err="1"/>
              <a:t>indomethasin</a:t>
            </a:r>
            <a:r>
              <a:rPr lang="tr-TR" dirty="0"/>
              <a:t> , </a:t>
            </a:r>
            <a:r>
              <a:rPr lang="tr-TR" dirty="0" err="1"/>
              <a:t>non</a:t>
            </a:r>
            <a:r>
              <a:rPr lang="tr-TR" dirty="0"/>
              <a:t> </a:t>
            </a:r>
            <a:r>
              <a:rPr lang="tr-TR" dirty="0" err="1"/>
              <a:t>streodial</a:t>
            </a:r>
            <a:r>
              <a:rPr lang="tr-TR" dirty="0"/>
              <a:t> </a:t>
            </a:r>
            <a:r>
              <a:rPr lang="tr-TR" dirty="0" err="1"/>
              <a:t>antienflamatuar</a:t>
            </a:r>
            <a:r>
              <a:rPr lang="tr-TR" dirty="0"/>
              <a:t> ajanlar, </a:t>
            </a:r>
            <a:r>
              <a:rPr lang="tr-TR" dirty="0" err="1"/>
              <a:t>ibuprofen</a:t>
            </a:r>
            <a:r>
              <a:rPr lang="tr-TR" dirty="0"/>
              <a:t> </a:t>
            </a:r>
            <a:r>
              <a:rPr lang="tr-TR" dirty="0" err="1"/>
              <a:t>uteroplasental</a:t>
            </a:r>
            <a:r>
              <a:rPr lang="tr-TR" dirty="0"/>
              <a:t> dolaşımı direk etkileyerek ve </a:t>
            </a:r>
            <a:r>
              <a:rPr lang="tr-TR" dirty="0" err="1"/>
              <a:t>fetal</a:t>
            </a:r>
            <a:r>
              <a:rPr lang="tr-TR" dirty="0"/>
              <a:t> </a:t>
            </a:r>
            <a:r>
              <a:rPr lang="tr-TR" dirty="0" err="1"/>
              <a:t>glomerüler</a:t>
            </a:r>
            <a:r>
              <a:rPr lang="tr-TR" dirty="0"/>
              <a:t> </a:t>
            </a:r>
            <a:r>
              <a:rPr lang="tr-TR" dirty="0" err="1"/>
              <a:t>filtrasyonu</a:t>
            </a:r>
            <a:r>
              <a:rPr lang="tr-TR" dirty="0"/>
              <a:t> azaltıp idrar volümünü azaltmak suretiyle neden olmaktadırlar. </a:t>
            </a:r>
            <a:endParaRPr lang="tr-TR" dirty="0" smtClean="0"/>
          </a:p>
          <a:p>
            <a:r>
              <a:rPr lang="tr-TR" dirty="0" smtClean="0"/>
              <a:t>Bu </a:t>
            </a:r>
            <a:r>
              <a:rPr lang="tr-TR" dirty="0"/>
              <a:t>etki 21. gebelik haftasından itibaren görülebilmekte ve çoğu vakada </a:t>
            </a:r>
            <a:r>
              <a:rPr lang="tr-TR" dirty="0" err="1"/>
              <a:t>reversible</a:t>
            </a:r>
            <a:r>
              <a:rPr lang="tr-TR" dirty="0"/>
              <a:t> olup ilaç kullanımı kesilmesi ile geri dönmektedir. 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i="1" dirty="0" err="1"/>
              <a:t>Intrauterin</a:t>
            </a:r>
            <a:r>
              <a:rPr lang="tr-TR" i="1" dirty="0"/>
              <a:t> gelişme geriliği</a:t>
            </a:r>
            <a:r>
              <a:rPr lang="tr-TR" dirty="0"/>
              <a:t> olan çocuklarda da </a:t>
            </a:r>
            <a:r>
              <a:rPr lang="tr-TR" dirty="0" err="1"/>
              <a:t>oligohidramniyos</a:t>
            </a:r>
            <a:r>
              <a:rPr lang="tr-TR" dirty="0"/>
              <a:t> önemli bir belirteç olmuştur. Bu </a:t>
            </a:r>
            <a:r>
              <a:rPr lang="tr-TR" dirty="0" err="1"/>
              <a:t>fetuslarda</a:t>
            </a:r>
            <a:r>
              <a:rPr lang="tr-TR" dirty="0"/>
              <a:t> </a:t>
            </a:r>
            <a:r>
              <a:rPr lang="tr-TR" dirty="0" err="1"/>
              <a:t>hipoksi</a:t>
            </a:r>
            <a:r>
              <a:rPr lang="tr-TR" dirty="0"/>
              <a:t> nedeniyle </a:t>
            </a:r>
            <a:r>
              <a:rPr lang="tr-TR" dirty="0" err="1"/>
              <a:t>kardiak</a:t>
            </a:r>
            <a:r>
              <a:rPr lang="tr-TR" dirty="0"/>
              <a:t> </a:t>
            </a:r>
            <a:r>
              <a:rPr lang="tr-TR" dirty="0" err="1"/>
              <a:t>outputun</a:t>
            </a:r>
            <a:r>
              <a:rPr lang="tr-TR" dirty="0"/>
              <a:t> kafa içine yönlenmesi </a:t>
            </a:r>
            <a:r>
              <a:rPr lang="tr-TR" dirty="0" err="1"/>
              <a:t>renal</a:t>
            </a:r>
            <a:r>
              <a:rPr lang="tr-TR" dirty="0"/>
              <a:t> ve akciğer kan akımı azalmaktadır. </a:t>
            </a:r>
            <a:r>
              <a:rPr lang="tr-TR" dirty="0" err="1"/>
              <a:t>Fetal</a:t>
            </a:r>
            <a:r>
              <a:rPr lang="tr-TR" dirty="0"/>
              <a:t> idrar ve akciğer sıvısının da azalması ile </a:t>
            </a:r>
            <a:r>
              <a:rPr lang="tr-TR" dirty="0" err="1"/>
              <a:t>oligohidramniyos</a:t>
            </a:r>
            <a:r>
              <a:rPr lang="tr-TR" dirty="0"/>
              <a:t> gelişimini görülür 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/>
              <a:t>Amniyon</a:t>
            </a:r>
            <a:r>
              <a:rPr lang="tr-TR" dirty="0" smtClean="0"/>
              <a:t> kesesi ve </a:t>
            </a:r>
            <a:r>
              <a:rPr lang="tr-TR" dirty="0" err="1" smtClean="0"/>
              <a:t>amniyon</a:t>
            </a:r>
            <a:r>
              <a:rPr lang="tr-TR" dirty="0" smtClean="0"/>
              <a:t> sıvısının görevleri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•Fetüsü direkt travmalardan korumak, </a:t>
            </a:r>
          </a:p>
          <a:p>
            <a:r>
              <a:rPr lang="tr-TR" dirty="0" smtClean="0"/>
              <a:t>•Fetüsün ısı kaybını önlemek,</a:t>
            </a:r>
          </a:p>
          <a:p>
            <a:r>
              <a:rPr lang="tr-TR" dirty="0" smtClean="0"/>
              <a:t> •Fetüsün serbest hareketini sağlayarak, kas iskelet sisteminin gelişmesine yardımcı olmak, </a:t>
            </a:r>
          </a:p>
          <a:p>
            <a:r>
              <a:rPr lang="tr-TR" dirty="0" smtClean="0"/>
              <a:t>•Fetüsün akciğer gelişimini sağlamak, </a:t>
            </a:r>
          </a:p>
          <a:p>
            <a:r>
              <a:rPr lang="tr-TR" dirty="0" smtClean="0"/>
              <a:t>•Fetüsün </a:t>
            </a:r>
            <a:r>
              <a:rPr lang="tr-TR" dirty="0" err="1" smtClean="0"/>
              <a:t>amniyotik</a:t>
            </a:r>
            <a:r>
              <a:rPr lang="tr-TR" dirty="0" smtClean="0"/>
              <a:t> zara yapışmasını önlemek,</a:t>
            </a:r>
          </a:p>
          <a:p>
            <a:r>
              <a:rPr lang="tr-TR" dirty="0" smtClean="0"/>
              <a:t> •Sıvı elektrolit değişimini sağlamak, </a:t>
            </a:r>
          </a:p>
          <a:p>
            <a:r>
              <a:rPr lang="tr-TR" dirty="0" smtClean="0"/>
              <a:t>•</a:t>
            </a:r>
            <a:r>
              <a:rPr lang="tr-TR" dirty="0" err="1" smtClean="0"/>
              <a:t>Antibakteriyel</a:t>
            </a:r>
            <a:r>
              <a:rPr lang="tr-TR" dirty="0" smtClean="0"/>
              <a:t> aktivite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Anneye ait </a:t>
            </a:r>
            <a:r>
              <a:rPr lang="tr-TR" dirty="0" err="1"/>
              <a:t>vasküler</a:t>
            </a:r>
            <a:r>
              <a:rPr lang="tr-TR" dirty="0"/>
              <a:t> patolojiler de AF azalması ile ilişkili bulunmuştur.  </a:t>
            </a:r>
            <a:r>
              <a:rPr lang="tr-TR" dirty="0" err="1"/>
              <a:t>Preeklamsi</a:t>
            </a:r>
            <a:r>
              <a:rPr lang="tr-TR" dirty="0"/>
              <a:t> ve hipertansiyon </a:t>
            </a:r>
            <a:r>
              <a:rPr lang="tr-TR" dirty="0" err="1"/>
              <a:t>uteroplansental</a:t>
            </a:r>
            <a:r>
              <a:rPr lang="tr-TR" dirty="0"/>
              <a:t> </a:t>
            </a:r>
            <a:r>
              <a:rPr lang="tr-TR" dirty="0" err="1"/>
              <a:t>vasokonstruksiyon</a:t>
            </a:r>
            <a:r>
              <a:rPr lang="tr-TR" dirty="0"/>
              <a:t> ile </a:t>
            </a:r>
            <a:r>
              <a:rPr lang="tr-TR" dirty="0" err="1"/>
              <a:t>maternofetal</a:t>
            </a:r>
            <a:r>
              <a:rPr lang="tr-TR" dirty="0"/>
              <a:t> dolaşımı bozup IUGR ve </a:t>
            </a:r>
            <a:r>
              <a:rPr lang="tr-TR" dirty="0" err="1"/>
              <a:t>oligohidramniosa</a:t>
            </a:r>
            <a:r>
              <a:rPr lang="tr-TR" dirty="0"/>
              <a:t> neden olmaktadır. </a:t>
            </a:r>
            <a:endParaRPr lang="tr-TR" dirty="0" smtClean="0"/>
          </a:p>
          <a:p>
            <a:r>
              <a:rPr lang="tr-TR" dirty="0" err="1" smtClean="0"/>
              <a:t>Maternal</a:t>
            </a:r>
            <a:r>
              <a:rPr lang="tr-TR" dirty="0" smtClean="0"/>
              <a:t> </a:t>
            </a:r>
            <a:r>
              <a:rPr lang="tr-TR" dirty="0" err="1"/>
              <a:t>hipovolemi</a:t>
            </a:r>
            <a:r>
              <a:rPr lang="tr-TR" dirty="0"/>
              <a:t> de sıkça </a:t>
            </a:r>
            <a:r>
              <a:rPr lang="tr-TR" dirty="0" err="1"/>
              <a:t>oligohidramniosa</a:t>
            </a:r>
            <a:r>
              <a:rPr lang="tr-TR" dirty="0"/>
              <a:t> neden olan dolaşım bozuklukları  arasında akıllara gelmelidir 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Oligohidramniyos</a:t>
            </a:r>
            <a:r>
              <a:rPr lang="tr-TR" dirty="0"/>
              <a:t> pek çok </a:t>
            </a:r>
            <a:r>
              <a:rPr lang="tr-TR" i="1" dirty="0" err="1"/>
              <a:t>konjenital</a:t>
            </a:r>
            <a:r>
              <a:rPr lang="tr-TR" i="1" dirty="0"/>
              <a:t> anomali</a:t>
            </a:r>
            <a:r>
              <a:rPr lang="tr-TR" dirty="0"/>
              <a:t> ile de ilişkilendirilmiştir </a:t>
            </a:r>
            <a:r>
              <a:rPr lang="tr-TR" dirty="0" smtClean="0"/>
              <a:t>.</a:t>
            </a:r>
          </a:p>
          <a:p>
            <a:r>
              <a:rPr lang="tr-TR" dirty="0" smtClean="0"/>
              <a:t>En </a:t>
            </a:r>
            <a:r>
              <a:rPr lang="tr-TR" dirty="0"/>
              <a:t>sık olanlar </a:t>
            </a:r>
            <a:r>
              <a:rPr lang="tr-TR" dirty="0" err="1"/>
              <a:t>genitoüriner</a:t>
            </a:r>
            <a:r>
              <a:rPr lang="tr-TR" dirty="0"/>
              <a:t> sistem anomalilerine bağlı idrar çıkışının azalmasına bağlı olarak </a:t>
            </a:r>
            <a:r>
              <a:rPr lang="tr-TR" dirty="0" smtClean="0"/>
              <a:t>görülenlerdir. </a:t>
            </a:r>
            <a:endParaRPr lang="tr-T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fontAlgn="base"/>
            <a:r>
              <a:rPr lang="tr-TR" b="1" i="1" dirty="0" err="1"/>
              <a:t>Oligohidramniyosa</a:t>
            </a:r>
            <a:r>
              <a:rPr lang="tr-TR" b="1" i="1" dirty="0"/>
              <a:t> bağlı gelişen sekeler</a:t>
            </a:r>
            <a:endParaRPr lang="tr-TR" dirty="0"/>
          </a:p>
          <a:p>
            <a:pPr fontAlgn="base"/>
            <a:r>
              <a:rPr lang="tr-TR" dirty="0"/>
              <a:t>Erken gebelik haftasında oluşan </a:t>
            </a:r>
            <a:r>
              <a:rPr lang="tr-TR" dirty="0" err="1"/>
              <a:t>oligohidramniyos</a:t>
            </a:r>
            <a:r>
              <a:rPr lang="tr-TR" dirty="0"/>
              <a:t> neden olduğu </a:t>
            </a:r>
            <a:r>
              <a:rPr lang="tr-TR" dirty="0" err="1"/>
              <a:t>pulmoner</a:t>
            </a:r>
            <a:r>
              <a:rPr lang="tr-TR" dirty="0"/>
              <a:t> </a:t>
            </a:r>
            <a:r>
              <a:rPr lang="tr-TR" dirty="0" err="1"/>
              <a:t>hipoplazi</a:t>
            </a:r>
            <a:r>
              <a:rPr lang="tr-TR" dirty="0"/>
              <a:t> ve </a:t>
            </a:r>
            <a:r>
              <a:rPr lang="tr-TR" dirty="0" err="1"/>
              <a:t>fetal</a:t>
            </a:r>
            <a:r>
              <a:rPr lang="tr-TR" dirty="0"/>
              <a:t> kompresyon ile </a:t>
            </a:r>
            <a:r>
              <a:rPr lang="tr-TR" dirty="0" err="1"/>
              <a:t>perinatal</a:t>
            </a:r>
            <a:r>
              <a:rPr lang="tr-TR" dirty="0"/>
              <a:t> </a:t>
            </a:r>
            <a:r>
              <a:rPr lang="tr-TR" dirty="0" err="1"/>
              <a:t>morbidite</a:t>
            </a:r>
            <a:r>
              <a:rPr lang="tr-TR" dirty="0"/>
              <a:t> ve </a:t>
            </a:r>
            <a:r>
              <a:rPr lang="tr-TR" dirty="0" err="1"/>
              <a:t>mortaliteye</a:t>
            </a:r>
            <a:r>
              <a:rPr lang="tr-TR" dirty="0"/>
              <a:t> neden </a:t>
            </a:r>
            <a:r>
              <a:rPr lang="tr-TR" dirty="0" smtClean="0"/>
              <a:t>olmaktadır.</a:t>
            </a:r>
          </a:p>
          <a:p>
            <a:pPr fontAlgn="base"/>
            <a:r>
              <a:rPr lang="tr-TR" dirty="0" err="1" smtClean="0"/>
              <a:t>Pulmoner</a:t>
            </a:r>
            <a:r>
              <a:rPr lang="tr-TR" dirty="0" smtClean="0"/>
              <a:t> </a:t>
            </a:r>
            <a:r>
              <a:rPr lang="tr-TR" dirty="0" err="1"/>
              <a:t>hipoplaziye</a:t>
            </a:r>
            <a:r>
              <a:rPr lang="tr-TR" dirty="0"/>
              <a:t> neden olan </a:t>
            </a:r>
            <a:r>
              <a:rPr lang="tr-TR" dirty="0" err="1"/>
              <a:t>patofizyoloji</a:t>
            </a:r>
            <a:r>
              <a:rPr lang="tr-TR" dirty="0"/>
              <a:t> netlik kazanmış olmasa da gelişim için gerekli </a:t>
            </a:r>
            <a:r>
              <a:rPr lang="tr-TR" dirty="0" err="1"/>
              <a:t>intratorasik</a:t>
            </a:r>
            <a:r>
              <a:rPr lang="tr-TR" dirty="0"/>
              <a:t> basıncın sağlanamamış olması bu konuda </a:t>
            </a:r>
            <a:r>
              <a:rPr lang="tr-TR" dirty="0" err="1"/>
              <a:t>şuçlanmaktadır</a:t>
            </a:r>
            <a:r>
              <a:rPr lang="tr-TR" dirty="0"/>
              <a:t> </a:t>
            </a:r>
            <a:r>
              <a:rPr lang="tr-TR" dirty="0" smtClean="0"/>
              <a:t>.</a:t>
            </a:r>
            <a:endParaRPr lang="tr-TR" dirty="0"/>
          </a:p>
          <a:p>
            <a:endParaRPr lang="tr-TR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fontAlgn="base"/>
            <a:r>
              <a:rPr lang="tr-TR" b="1" i="1" dirty="0" err="1"/>
              <a:t>Oligohidramniyosa</a:t>
            </a:r>
            <a:r>
              <a:rPr lang="tr-TR" b="1" i="1" dirty="0"/>
              <a:t> bağlı gelişen sekeler</a:t>
            </a:r>
            <a:endParaRPr lang="tr-TR" dirty="0"/>
          </a:p>
          <a:p>
            <a:pPr fontAlgn="base"/>
            <a:r>
              <a:rPr lang="tr-TR" dirty="0" err="1" smtClean="0"/>
              <a:t>Fetal</a:t>
            </a:r>
            <a:r>
              <a:rPr lang="tr-TR" dirty="0" smtClean="0"/>
              <a:t> </a:t>
            </a:r>
            <a:r>
              <a:rPr lang="tr-TR" dirty="0"/>
              <a:t>büyümenin devamlılığının </a:t>
            </a:r>
            <a:r>
              <a:rPr lang="tr-TR" dirty="0" err="1"/>
              <a:t>amniyotik</a:t>
            </a:r>
            <a:r>
              <a:rPr lang="tr-TR" dirty="0"/>
              <a:t> zarlar tarafından sınırlandırılması sebebiyle bu bebeklerde </a:t>
            </a:r>
            <a:r>
              <a:rPr lang="tr-TR" dirty="0" err="1"/>
              <a:t>amputasyonlar</a:t>
            </a:r>
            <a:r>
              <a:rPr lang="tr-TR" dirty="0"/>
              <a:t> ve gelişim eksiklikleri oluşmaktadır. </a:t>
            </a:r>
            <a:endParaRPr lang="tr-TR" dirty="0" smtClean="0"/>
          </a:p>
          <a:p>
            <a:pPr fontAlgn="base"/>
            <a:r>
              <a:rPr lang="tr-TR" dirty="0" err="1" smtClean="0"/>
              <a:t>Nöral</a:t>
            </a:r>
            <a:r>
              <a:rPr lang="tr-TR" dirty="0" smtClean="0"/>
              <a:t> </a:t>
            </a:r>
            <a:r>
              <a:rPr lang="tr-TR" dirty="0"/>
              <a:t>tüp </a:t>
            </a:r>
            <a:r>
              <a:rPr lang="tr-TR" dirty="0" err="1"/>
              <a:t>defektleri</a:t>
            </a:r>
            <a:r>
              <a:rPr lang="tr-TR" dirty="0"/>
              <a:t>, </a:t>
            </a:r>
            <a:r>
              <a:rPr lang="tr-TR" dirty="0" err="1"/>
              <a:t>kraniofasial</a:t>
            </a:r>
            <a:r>
              <a:rPr lang="tr-TR" dirty="0"/>
              <a:t> anomaliler, </a:t>
            </a:r>
            <a:r>
              <a:rPr lang="tr-TR" dirty="0" err="1"/>
              <a:t>torasik</a:t>
            </a:r>
            <a:r>
              <a:rPr lang="tr-TR" dirty="0"/>
              <a:t> ve </a:t>
            </a:r>
            <a:r>
              <a:rPr lang="tr-TR" dirty="0" err="1"/>
              <a:t>abdominal</a:t>
            </a:r>
            <a:r>
              <a:rPr lang="tr-TR" dirty="0"/>
              <a:t> </a:t>
            </a:r>
            <a:r>
              <a:rPr lang="tr-TR" dirty="0" err="1"/>
              <a:t>kavite</a:t>
            </a:r>
            <a:r>
              <a:rPr lang="tr-TR" dirty="0"/>
              <a:t> bozuklukları, </a:t>
            </a:r>
            <a:r>
              <a:rPr lang="tr-TR" dirty="0" err="1"/>
              <a:t>postural</a:t>
            </a:r>
            <a:r>
              <a:rPr lang="tr-TR" dirty="0"/>
              <a:t> ve </a:t>
            </a:r>
            <a:r>
              <a:rPr lang="tr-TR" dirty="0" err="1"/>
              <a:t>ekstremite</a:t>
            </a:r>
            <a:r>
              <a:rPr lang="tr-TR" dirty="0"/>
              <a:t> anomalileri ile karşılaşılabilinmektedir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b="1" dirty="0"/>
              <a:t>Tedavi: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err="1"/>
              <a:t>Oligohidramniyos</a:t>
            </a:r>
            <a:r>
              <a:rPr lang="tr-TR" dirty="0"/>
              <a:t> saptandığında gebelik miadında ise veya gün aşımı varsa bebek doğurtulur. Daha erken dönemde görülürse ve bebekte bir anomali saptanmamışsa </a:t>
            </a:r>
            <a:r>
              <a:rPr lang="tr-TR" dirty="0" err="1">
                <a:hlinkClick r:id="rId2"/>
              </a:rPr>
              <a:t>amniyoinfüzyon</a:t>
            </a:r>
            <a:r>
              <a:rPr lang="tr-TR" dirty="0"/>
              <a:t> yöntemiyle </a:t>
            </a:r>
            <a:r>
              <a:rPr lang="tr-TR" dirty="0" err="1"/>
              <a:t>amniyon</a:t>
            </a:r>
            <a:r>
              <a:rPr lang="tr-TR" dirty="0"/>
              <a:t> boşluğuna sıvı verilmesi uygulanabilir fakat pek denenen bir yöntem değildir, bu </a:t>
            </a:r>
            <a:r>
              <a:rPr lang="tr-TR" dirty="0" err="1"/>
              <a:t>fetuslar</a:t>
            </a:r>
            <a:r>
              <a:rPr lang="tr-TR" dirty="0"/>
              <a:t> daha çok sıkı takip altında </a:t>
            </a:r>
            <a:r>
              <a:rPr lang="tr-TR" dirty="0" err="1"/>
              <a:t>matürasyon</a:t>
            </a:r>
            <a:r>
              <a:rPr lang="tr-TR" dirty="0"/>
              <a:t> zamanı gelene kadar beklenir.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AMNİYOİNFÜZYON (GEBELİKTE AMNİON SIVISI EKLEMEK)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Bebeğin </a:t>
            </a:r>
            <a:r>
              <a:rPr lang="tr-TR" dirty="0"/>
              <a:t>içerisinde bulunduğu sıvı </a:t>
            </a:r>
            <a:r>
              <a:rPr lang="tr-TR" dirty="0" err="1"/>
              <a:t>amnion</a:t>
            </a:r>
            <a:r>
              <a:rPr lang="tr-TR" dirty="0"/>
              <a:t> </a:t>
            </a:r>
            <a:r>
              <a:rPr lang="tr-TR" dirty="0" err="1"/>
              <a:t>sıvıısıdır</a:t>
            </a:r>
            <a:r>
              <a:rPr lang="tr-TR" dirty="0"/>
              <a:t>. </a:t>
            </a:r>
            <a:r>
              <a:rPr lang="tr-TR" dirty="0" err="1"/>
              <a:t>Amnion</a:t>
            </a:r>
            <a:r>
              <a:rPr lang="tr-TR" dirty="0"/>
              <a:t> sıvısına dışarıdan ekleme yapılmasına </a:t>
            </a:r>
            <a:r>
              <a:rPr lang="tr-TR" dirty="0" err="1"/>
              <a:t>amniyoinfüzyon</a:t>
            </a:r>
            <a:r>
              <a:rPr lang="tr-TR" dirty="0"/>
              <a:t> denir. Dışarıdan vajina yoluyla </a:t>
            </a:r>
            <a:r>
              <a:rPr lang="tr-TR" dirty="0" err="1"/>
              <a:t>transservikal</a:t>
            </a:r>
            <a:r>
              <a:rPr lang="tr-TR" dirty="0"/>
              <a:t> olarak veya karından </a:t>
            </a:r>
            <a:r>
              <a:rPr lang="tr-TR" dirty="0" err="1"/>
              <a:t>transabdominal</a:t>
            </a:r>
            <a:r>
              <a:rPr lang="tr-TR" dirty="0"/>
              <a:t> olarak ince bir </a:t>
            </a:r>
            <a:r>
              <a:rPr lang="tr-TR" dirty="0" err="1"/>
              <a:t>kateter</a:t>
            </a:r>
            <a:r>
              <a:rPr lang="tr-TR" dirty="0"/>
              <a:t> yardımıyla sıvı rahim içerisine verilir. Başlıca uygulandığı durum </a:t>
            </a:r>
            <a:r>
              <a:rPr lang="tr-TR" dirty="0">
                <a:hlinkClick r:id="rId2"/>
              </a:rPr>
              <a:t>bebeğin suyunun azalması (</a:t>
            </a:r>
            <a:r>
              <a:rPr lang="tr-TR" dirty="0" err="1">
                <a:hlinkClick r:id="rId2"/>
              </a:rPr>
              <a:t>oligohramnios</a:t>
            </a:r>
            <a:r>
              <a:rPr lang="tr-TR" dirty="0">
                <a:hlinkClick r:id="rId2"/>
              </a:rPr>
              <a:t>)</a:t>
            </a:r>
            <a:r>
              <a:rPr lang="tr-TR" dirty="0"/>
              <a:t> 'dır. Suyu az olan bebeklerde bile çok nadir ve belli şartlarda yapılan bir uygulamadır.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err="1"/>
              <a:t>Amnioinfüzyon</a:t>
            </a:r>
            <a:r>
              <a:rPr lang="tr-TR" b="1" dirty="0"/>
              <a:t> uygulanabilecek durumlar: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>- </a:t>
            </a:r>
            <a:r>
              <a:rPr lang="tr-TR" dirty="0" err="1"/>
              <a:t>Oligohidramnios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>- </a:t>
            </a:r>
            <a:r>
              <a:rPr lang="tr-TR" dirty="0" err="1"/>
              <a:t>Fetal</a:t>
            </a:r>
            <a:r>
              <a:rPr lang="tr-TR" dirty="0"/>
              <a:t> </a:t>
            </a:r>
            <a:r>
              <a:rPr lang="tr-TR" dirty="0" err="1"/>
              <a:t>distres</a:t>
            </a:r>
            <a:r>
              <a:rPr lang="tr-TR" dirty="0"/>
              <a:t> durumunda </a:t>
            </a:r>
            <a:r>
              <a:rPr lang="tr-TR" dirty="0" err="1"/>
              <a:t>deselerasyonları</a:t>
            </a:r>
            <a:r>
              <a:rPr lang="tr-TR" dirty="0"/>
              <a:t> düzeltmek için (</a:t>
            </a:r>
            <a:r>
              <a:rPr lang="tr-TR" dirty="0" err="1"/>
              <a:t>variable</a:t>
            </a:r>
            <a:r>
              <a:rPr lang="tr-TR" dirty="0"/>
              <a:t> yani değişken </a:t>
            </a:r>
            <a:r>
              <a:rPr lang="tr-TR" dirty="0" err="1"/>
              <a:t>deselerasyon</a:t>
            </a:r>
            <a:r>
              <a:rPr lang="tr-TR" dirty="0"/>
              <a:t> varlığında)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>- </a:t>
            </a:r>
            <a:r>
              <a:rPr lang="tr-TR" dirty="0" err="1"/>
              <a:t>Mekonyum</a:t>
            </a:r>
            <a:r>
              <a:rPr lang="tr-TR" dirty="0"/>
              <a:t> </a:t>
            </a:r>
            <a:r>
              <a:rPr lang="tr-TR" dirty="0" err="1"/>
              <a:t>aspirasyonunu</a:t>
            </a:r>
            <a:r>
              <a:rPr lang="tr-TR" dirty="0"/>
              <a:t> önlemek için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err="1"/>
              <a:t>Amnioinfüzyona</a:t>
            </a:r>
            <a:r>
              <a:rPr lang="tr-TR" b="1" dirty="0"/>
              <a:t> bağlı gelişebilecek komplikasyonlar: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>- </a:t>
            </a:r>
            <a:r>
              <a:rPr lang="tr-TR" dirty="0" err="1"/>
              <a:t>Uterin</a:t>
            </a:r>
            <a:r>
              <a:rPr lang="tr-TR" dirty="0"/>
              <a:t> </a:t>
            </a:r>
            <a:r>
              <a:rPr lang="tr-TR" dirty="0" err="1"/>
              <a:t>hipertonus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>- </a:t>
            </a:r>
            <a:r>
              <a:rPr lang="tr-TR" dirty="0" err="1"/>
              <a:t>Preterm</a:t>
            </a:r>
            <a:r>
              <a:rPr lang="tr-TR" dirty="0"/>
              <a:t> eylem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>- </a:t>
            </a:r>
            <a:r>
              <a:rPr lang="tr-TR" dirty="0" err="1"/>
              <a:t>Fetus</a:t>
            </a:r>
            <a:r>
              <a:rPr lang="tr-TR" dirty="0"/>
              <a:t> kalp atımının bozulması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>- </a:t>
            </a:r>
            <a:r>
              <a:rPr lang="tr-TR" dirty="0" err="1"/>
              <a:t>Koryoamnionit</a:t>
            </a:r>
            <a:r>
              <a:rPr lang="tr-TR" dirty="0"/>
              <a:t> (zarların iltihabı)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>- </a:t>
            </a:r>
            <a:r>
              <a:rPr lang="tr-TR" dirty="0" err="1"/>
              <a:t>Uterin</a:t>
            </a:r>
            <a:r>
              <a:rPr lang="tr-TR" dirty="0"/>
              <a:t> </a:t>
            </a:r>
            <a:r>
              <a:rPr lang="tr-TR" dirty="0" err="1"/>
              <a:t>rüptür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>- </a:t>
            </a:r>
            <a:r>
              <a:rPr lang="tr-TR" dirty="0" err="1"/>
              <a:t>Dekolman</a:t>
            </a:r>
            <a:r>
              <a:rPr lang="tr-TR" dirty="0"/>
              <a:t> plasenta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9552" y="2780928"/>
            <a:ext cx="8229600" cy="1143000"/>
          </a:xfrm>
        </p:spPr>
        <p:txBody>
          <a:bodyPr/>
          <a:lstStyle/>
          <a:p>
            <a:r>
              <a:rPr lang="tr-TR" b="1" dirty="0" smtClean="0"/>
              <a:t>POLİHİDRAMNİYOS/HİDRAMNİOS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POLİHİDRAMNİYOS/HİDRAMNİOS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b="1" dirty="0" err="1"/>
              <a:t>A</a:t>
            </a:r>
            <a:r>
              <a:rPr lang="tr-TR" b="1" dirty="0" err="1" smtClean="0"/>
              <a:t>mnion</a:t>
            </a:r>
            <a:r>
              <a:rPr lang="tr-TR" b="1" dirty="0" smtClean="0"/>
              <a:t> </a:t>
            </a:r>
            <a:r>
              <a:rPr lang="tr-TR" b="1" dirty="0"/>
              <a:t>sıvısının fazla </a:t>
            </a:r>
            <a:r>
              <a:rPr lang="tr-TR" b="1" dirty="0" smtClean="0"/>
              <a:t>olması:</a:t>
            </a:r>
          </a:p>
          <a:p>
            <a:pPr>
              <a:buNone/>
            </a:pPr>
            <a:r>
              <a:rPr lang="tr-TR" dirty="0" err="1" smtClean="0"/>
              <a:t>Polihidramnios</a:t>
            </a:r>
            <a:r>
              <a:rPr lang="tr-TR" dirty="0" smtClean="0"/>
              <a:t> </a:t>
            </a:r>
            <a:r>
              <a:rPr lang="tr-TR" dirty="0"/>
              <a:t>veya </a:t>
            </a:r>
            <a:r>
              <a:rPr lang="tr-TR" dirty="0" err="1"/>
              <a:t>hidramnios</a:t>
            </a:r>
            <a:r>
              <a:rPr lang="tr-TR" dirty="0"/>
              <a:t> rahim içerisinde bebeğin içinde bulunduğu </a:t>
            </a:r>
            <a:r>
              <a:rPr lang="tr-TR" dirty="0" err="1"/>
              <a:t>amnion</a:t>
            </a:r>
            <a:r>
              <a:rPr lang="tr-TR" dirty="0"/>
              <a:t> sıvısının normalden fazla olmasıdır. 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Bütün </a:t>
            </a:r>
            <a:r>
              <a:rPr lang="tr-TR" dirty="0"/>
              <a:t>gebeliklerin yaklaşık %1-2'sinde </a:t>
            </a:r>
            <a:r>
              <a:rPr lang="tr-TR" dirty="0" err="1"/>
              <a:t>polihidramnios</a:t>
            </a:r>
            <a:r>
              <a:rPr lang="tr-TR" dirty="0"/>
              <a:t> izlenir.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/>
              <a:t>Amniyon</a:t>
            </a:r>
            <a:r>
              <a:rPr lang="tr-TR" dirty="0" smtClean="0"/>
              <a:t> kesesi ve </a:t>
            </a:r>
            <a:r>
              <a:rPr lang="tr-TR" dirty="0" err="1" smtClean="0"/>
              <a:t>amniyon</a:t>
            </a:r>
            <a:r>
              <a:rPr lang="tr-TR" dirty="0" smtClean="0"/>
              <a:t> sıvısının görevleri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smtClean="0"/>
              <a:t>•</a:t>
            </a:r>
            <a:r>
              <a:rPr lang="tr-TR" dirty="0" err="1" smtClean="0"/>
              <a:t>Fetal</a:t>
            </a:r>
            <a:r>
              <a:rPr lang="tr-TR" dirty="0" smtClean="0"/>
              <a:t> idrarın, solunum ve sindirim atıklarının boşalma yerini oluşturmak, </a:t>
            </a:r>
          </a:p>
          <a:p>
            <a:r>
              <a:rPr lang="tr-TR" dirty="0" smtClean="0"/>
              <a:t>•</a:t>
            </a:r>
            <a:r>
              <a:rPr lang="tr-TR" dirty="0" err="1" smtClean="0"/>
              <a:t>Amniyosentez</a:t>
            </a:r>
            <a:r>
              <a:rPr lang="tr-TR" dirty="0" smtClean="0"/>
              <a:t>, </a:t>
            </a:r>
            <a:r>
              <a:rPr lang="tr-TR" dirty="0" err="1" smtClean="0"/>
              <a:t>amniyoskopi</a:t>
            </a:r>
            <a:r>
              <a:rPr lang="tr-TR" dirty="0" smtClean="0"/>
              <a:t> gibi işlemlerle </a:t>
            </a:r>
            <a:r>
              <a:rPr lang="tr-TR" dirty="0" err="1" smtClean="0"/>
              <a:t>amniyon</a:t>
            </a:r>
            <a:r>
              <a:rPr lang="tr-TR" dirty="0" smtClean="0"/>
              <a:t> sıvısı incelenerek fetüsün sağlık durumunu (gelişimi, kromozom anomalileri vb.) değerlendirme </a:t>
            </a:r>
          </a:p>
          <a:p>
            <a:r>
              <a:rPr lang="tr-TR" dirty="0" smtClean="0"/>
              <a:t>•Doğumda kesenin </a:t>
            </a:r>
            <a:r>
              <a:rPr lang="tr-TR" dirty="0" err="1" smtClean="0"/>
              <a:t>servikse</a:t>
            </a:r>
            <a:r>
              <a:rPr lang="tr-TR" dirty="0" smtClean="0"/>
              <a:t> oluşturduğu baskıyla </a:t>
            </a:r>
            <a:r>
              <a:rPr lang="tr-TR" dirty="0" err="1" smtClean="0"/>
              <a:t>servikal</a:t>
            </a:r>
            <a:r>
              <a:rPr lang="tr-TR" dirty="0" smtClean="0"/>
              <a:t> kanalın açılmasına yardım etmek, </a:t>
            </a:r>
          </a:p>
          <a:p>
            <a:r>
              <a:rPr lang="tr-TR" dirty="0" smtClean="0"/>
              <a:t>•</a:t>
            </a:r>
            <a:r>
              <a:rPr lang="tr-TR" dirty="0" err="1" smtClean="0"/>
              <a:t>Prostaglandin</a:t>
            </a:r>
            <a:r>
              <a:rPr lang="tr-TR" dirty="0" smtClean="0"/>
              <a:t> gibi önemli maddelerin oluşması için gerekli </a:t>
            </a:r>
            <a:r>
              <a:rPr lang="tr-TR" dirty="0" err="1" smtClean="0"/>
              <a:t>fosfolipidleri</a:t>
            </a:r>
            <a:r>
              <a:rPr lang="tr-TR" dirty="0" smtClean="0"/>
              <a:t> </a:t>
            </a:r>
            <a:r>
              <a:rPr lang="tr-TR" dirty="0" err="1" smtClean="0"/>
              <a:t>membranlarda</a:t>
            </a:r>
            <a:r>
              <a:rPr lang="tr-TR" dirty="0" smtClean="0"/>
              <a:t> depolamak, </a:t>
            </a:r>
          </a:p>
          <a:p>
            <a:r>
              <a:rPr lang="tr-TR" dirty="0" smtClean="0"/>
              <a:t>•Doğumun başlangıcında kese açılınca akan </a:t>
            </a:r>
            <a:r>
              <a:rPr lang="tr-TR" dirty="0" err="1" smtClean="0"/>
              <a:t>amniyon</a:t>
            </a:r>
            <a:r>
              <a:rPr lang="tr-TR" dirty="0" smtClean="0"/>
              <a:t> sıvısının doğum kanalını temizlemesini sağlamaktır (aseptik etki).</a:t>
            </a:r>
            <a:endParaRPr lang="tr-TR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/>
              <a:t>Tanısı </a:t>
            </a:r>
            <a:r>
              <a:rPr lang="tr-TR" dirty="0" err="1"/>
              <a:t>amniyon</a:t>
            </a:r>
            <a:r>
              <a:rPr lang="tr-TR" dirty="0"/>
              <a:t> sıvısının ultrasonda fazla izlenmesi ile konur.   Annenin karnı 4 bölüme ayrılır, her bir bölümde dik olarak ölçülen </a:t>
            </a:r>
            <a:r>
              <a:rPr lang="tr-TR" dirty="0" err="1"/>
              <a:t>amnion</a:t>
            </a:r>
            <a:r>
              <a:rPr lang="tr-TR" dirty="0"/>
              <a:t> sıvı alanlarının toplamının 20 cm (200 </a:t>
            </a:r>
            <a:r>
              <a:rPr lang="tr-TR" dirty="0" err="1"/>
              <a:t>ml’den</a:t>
            </a:r>
            <a:r>
              <a:rPr lang="tr-TR" dirty="0"/>
              <a:t> fazla olması </a:t>
            </a:r>
            <a:r>
              <a:rPr lang="tr-TR" dirty="0" err="1"/>
              <a:t>polihidramnios</a:t>
            </a:r>
            <a:r>
              <a:rPr lang="tr-TR" dirty="0"/>
              <a:t> kabul edilir</a:t>
            </a:r>
            <a:r>
              <a:rPr lang="tr-TR" dirty="0" smtClean="0"/>
              <a:t>.</a:t>
            </a:r>
          </a:p>
          <a:p>
            <a:r>
              <a:rPr lang="tr-TR" dirty="0"/>
              <a:t>Normalde </a:t>
            </a:r>
            <a:r>
              <a:rPr lang="tr-TR" dirty="0" err="1"/>
              <a:t>amniyotik</a:t>
            </a:r>
            <a:r>
              <a:rPr lang="tr-TR" dirty="0"/>
              <a:t> sıvı volümü 16. haftada 200 ml, 28. haftada 1000 ml, 36. haftada 900 ml ve 40. haftada 800 ml civarındadır. </a:t>
            </a:r>
            <a:endParaRPr lang="tr-TR" dirty="0" smtClean="0"/>
          </a:p>
          <a:p>
            <a:r>
              <a:rPr lang="tr-TR" dirty="0" err="1" smtClean="0"/>
              <a:t>Miad</a:t>
            </a:r>
            <a:r>
              <a:rPr lang="tr-TR" dirty="0" smtClean="0"/>
              <a:t> </a:t>
            </a:r>
            <a:r>
              <a:rPr lang="tr-TR" dirty="0"/>
              <a:t>gebelikte </a:t>
            </a:r>
            <a:r>
              <a:rPr lang="tr-TR" dirty="0" err="1"/>
              <a:t>amnion</a:t>
            </a:r>
            <a:r>
              <a:rPr lang="tr-TR" dirty="0"/>
              <a:t> sıvısının 2000 </a:t>
            </a:r>
            <a:r>
              <a:rPr lang="tr-TR" dirty="0" err="1"/>
              <a:t>ml’den</a:t>
            </a:r>
            <a:r>
              <a:rPr lang="tr-TR" dirty="0"/>
              <a:t> fazla olması bu kritere uyar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Suyun çok fazla olduğu durumlarda anne karında fazla büyüme ve gerginlik olur, hatta bu nedenle anne nefes almakta zorlanabilir, karnında rahatsızlık hisseder.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Nedenleri: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err="1"/>
              <a:t>Polihidramnios</a:t>
            </a:r>
            <a:r>
              <a:rPr lang="tr-TR" dirty="0"/>
              <a:t> vakalarının yaklaşık %50'si </a:t>
            </a:r>
            <a:r>
              <a:rPr lang="tr-TR" dirty="0" err="1"/>
              <a:t>idiopatiktir</a:t>
            </a:r>
            <a:r>
              <a:rPr lang="tr-TR" dirty="0"/>
              <a:t>, yani herhangi bir neden belirlenememektedir. Özellikle hafif </a:t>
            </a:r>
            <a:r>
              <a:rPr lang="tr-TR" dirty="0" err="1"/>
              <a:t>polihidramnios</a:t>
            </a:r>
            <a:r>
              <a:rPr lang="tr-TR" dirty="0"/>
              <a:t> </a:t>
            </a:r>
            <a:r>
              <a:rPr lang="tr-TR" dirty="0" err="1"/>
              <a:t>vakalarnda</a:t>
            </a:r>
            <a:r>
              <a:rPr lang="tr-TR" dirty="0"/>
              <a:t> bu oran daha yüksek iken şiddetli </a:t>
            </a:r>
            <a:r>
              <a:rPr lang="tr-TR" dirty="0" err="1"/>
              <a:t>polihidramnios</a:t>
            </a:r>
            <a:r>
              <a:rPr lang="tr-TR" dirty="0"/>
              <a:t> vakalarının çoğunluğunda etiyolojik neden saptanabilmektedir.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/>
              <a:t>Polihidramniosa</a:t>
            </a:r>
            <a:r>
              <a:rPr lang="tr-TR" dirty="0" smtClean="0"/>
              <a:t> neden olabilen durumlar: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>- </a:t>
            </a:r>
            <a:r>
              <a:rPr lang="tr-TR" dirty="0" smtClean="0"/>
              <a:t>annede </a:t>
            </a:r>
            <a:r>
              <a:rPr lang="tr-TR" dirty="0" err="1" smtClean="0"/>
              <a:t>pregestasyonel</a:t>
            </a:r>
            <a:r>
              <a:rPr lang="tr-TR" dirty="0" smtClean="0"/>
              <a:t> </a:t>
            </a:r>
            <a:r>
              <a:rPr lang="tr-TR" dirty="0"/>
              <a:t>veya </a:t>
            </a:r>
            <a:r>
              <a:rPr lang="tr-TR" dirty="0" err="1"/>
              <a:t>gestasyonel</a:t>
            </a:r>
            <a:r>
              <a:rPr lang="tr-TR" dirty="0"/>
              <a:t> </a:t>
            </a:r>
            <a:r>
              <a:rPr lang="tr-TR" dirty="0" smtClean="0"/>
              <a:t>diyabet</a:t>
            </a:r>
            <a:br>
              <a:rPr lang="tr-TR" dirty="0" smtClean="0"/>
            </a:br>
            <a:r>
              <a:rPr lang="tr-TR" dirty="0"/>
              <a:t>- Fetüsün yutmasını engelleyen anomaliler (</a:t>
            </a:r>
            <a:r>
              <a:rPr lang="tr-TR" dirty="0" err="1"/>
              <a:t>özefagus</a:t>
            </a:r>
            <a:r>
              <a:rPr lang="tr-TR" dirty="0"/>
              <a:t> </a:t>
            </a:r>
            <a:r>
              <a:rPr lang="tr-TR" dirty="0" err="1"/>
              <a:t>atrezisi</a:t>
            </a:r>
            <a:r>
              <a:rPr lang="tr-TR" dirty="0"/>
              <a:t>)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>- Sindirim sistemi anomalileri, </a:t>
            </a:r>
            <a:r>
              <a:rPr lang="tr-TR" dirty="0" err="1"/>
              <a:t>özofagus</a:t>
            </a:r>
            <a:r>
              <a:rPr lang="tr-TR" dirty="0"/>
              <a:t> </a:t>
            </a:r>
            <a:r>
              <a:rPr lang="tr-TR" dirty="0" err="1"/>
              <a:t>atrezisi</a:t>
            </a:r>
            <a:r>
              <a:rPr lang="tr-TR" dirty="0"/>
              <a:t> (yemek borusunun oluşmaması)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>- Merkezi sinir sistemi anomalileri, </a:t>
            </a:r>
            <a:r>
              <a:rPr lang="tr-TR" dirty="0" err="1"/>
              <a:t>anensefali</a:t>
            </a:r>
            <a:r>
              <a:rPr lang="tr-TR" dirty="0"/>
              <a:t>,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>- Solunum yolu anomalileri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>- </a:t>
            </a:r>
            <a:r>
              <a:rPr lang="tr-TR" dirty="0" err="1"/>
              <a:t>Diyafragma</a:t>
            </a:r>
            <a:r>
              <a:rPr lang="tr-TR" dirty="0"/>
              <a:t> </a:t>
            </a:r>
            <a:r>
              <a:rPr lang="tr-TR" dirty="0" err="1"/>
              <a:t>hernisi</a:t>
            </a:r>
            <a:r>
              <a:rPr lang="tr-TR" dirty="0"/>
              <a:t> (</a:t>
            </a:r>
            <a:r>
              <a:rPr lang="tr-TR" dirty="0" err="1"/>
              <a:t>Özofagusa</a:t>
            </a:r>
            <a:r>
              <a:rPr lang="tr-TR" dirty="0"/>
              <a:t> bası yapabilir)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>- Doğumsal kalp hastalıkları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>- Fetüste </a:t>
            </a:r>
            <a:r>
              <a:rPr lang="tr-TR" dirty="0" err="1"/>
              <a:t>hidrops</a:t>
            </a:r>
            <a:r>
              <a:rPr lang="tr-TR" dirty="0"/>
              <a:t> </a:t>
            </a:r>
            <a:r>
              <a:rPr lang="tr-TR" dirty="0" err="1"/>
              <a:t>fetalis</a:t>
            </a:r>
            <a:r>
              <a:rPr lang="tr-TR" dirty="0"/>
              <a:t> varlığı (</a:t>
            </a:r>
            <a:r>
              <a:rPr lang="tr-TR" dirty="0" err="1"/>
              <a:t>İmmun</a:t>
            </a:r>
            <a:r>
              <a:rPr lang="tr-TR" dirty="0"/>
              <a:t> veya </a:t>
            </a:r>
            <a:r>
              <a:rPr lang="tr-TR" dirty="0" err="1"/>
              <a:t>non</a:t>
            </a:r>
            <a:r>
              <a:rPr lang="tr-TR" dirty="0"/>
              <a:t>-</a:t>
            </a:r>
            <a:r>
              <a:rPr lang="tr-TR" dirty="0" err="1"/>
              <a:t>immun</a:t>
            </a:r>
            <a:r>
              <a:rPr lang="tr-TR" dirty="0"/>
              <a:t>)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>- </a:t>
            </a:r>
            <a:r>
              <a:rPr lang="tr-TR" dirty="0" err="1"/>
              <a:t>Rh</a:t>
            </a:r>
            <a:r>
              <a:rPr lang="tr-TR" dirty="0"/>
              <a:t> </a:t>
            </a:r>
            <a:r>
              <a:rPr lang="tr-TR" dirty="0" err="1"/>
              <a:t>immunizasyonu</a:t>
            </a:r>
            <a:r>
              <a:rPr lang="tr-TR" dirty="0"/>
              <a:t> (kan uyuşmazlığı)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>- </a:t>
            </a:r>
            <a:r>
              <a:rPr lang="tr-TR" dirty="0" err="1"/>
              <a:t>Fetusa</a:t>
            </a:r>
            <a:r>
              <a:rPr lang="tr-TR" dirty="0"/>
              <a:t> ait enfeksiyonlar (</a:t>
            </a:r>
            <a:r>
              <a:rPr lang="tr-TR" dirty="0" err="1"/>
              <a:t>konjenital</a:t>
            </a:r>
            <a:r>
              <a:rPr lang="tr-TR" dirty="0"/>
              <a:t> enfeksiyonlar)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/>
              <a:t>Polihidramniosa</a:t>
            </a:r>
            <a:r>
              <a:rPr lang="tr-TR" dirty="0" smtClean="0"/>
              <a:t> neden olabilen durumlar: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>- İkiz gebelik (ikizden ikize transfüzyon sendromu)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>- </a:t>
            </a:r>
            <a:r>
              <a:rPr lang="tr-TR" dirty="0" err="1"/>
              <a:t>Kromozomal</a:t>
            </a:r>
            <a:r>
              <a:rPr lang="tr-TR" dirty="0"/>
              <a:t> anomaliler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>- İskelet anomalileri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>- </a:t>
            </a:r>
            <a:r>
              <a:rPr lang="tr-TR" dirty="0" err="1"/>
              <a:t>Torasik</a:t>
            </a:r>
            <a:r>
              <a:rPr lang="tr-TR" dirty="0"/>
              <a:t> anomaliler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>- </a:t>
            </a:r>
            <a:r>
              <a:rPr lang="tr-TR" dirty="0" err="1"/>
              <a:t>Myotonik</a:t>
            </a:r>
            <a:r>
              <a:rPr lang="tr-TR" dirty="0"/>
              <a:t> </a:t>
            </a:r>
            <a:r>
              <a:rPr lang="tr-TR" dirty="0" err="1"/>
              <a:t>distrofi</a:t>
            </a:r>
            <a:r>
              <a:rPr lang="tr-TR" dirty="0"/>
              <a:t> vb. doğumsal kas hastalıkları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>- Yüksek </a:t>
            </a:r>
            <a:r>
              <a:rPr lang="tr-TR" dirty="0" err="1"/>
              <a:t>çıkımlı</a:t>
            </a:r>
            <a:r>
              <a:rPr lang="tr-TR" dirty="0"/>
              <a:t> kardiyak yetmezlik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>- Plasentada </a:t>
            </a:r>
            <a:r>
              <a:rPr lang="tr-TR" dirty="0" err="1"/>
              <a:t>koryoanjioma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>- </a:t>
            </a:r>
            <a:r>
              <a:rPr lang="tr-TR" dirty="0" err="1"/>
              <a:t>Fetal</a:t>
            </a:r>
            <a:r>
              <a:rPr lang="tr-TR" dirty="0"/>
              <a:t> anemi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>- </a:t>
            </a:r>
            <a:r>
              <a:rPr lang="tr-TR" dirty="0" err="1"/>
              <a:t>Sakrokoksigeal</a:t>
            </a:r>
            <a:r>
              <a:rPr lang="tr-TR" dirty="0"/>
              <a:t> </a:t>
            </a:r>
            <a:r>
              <a:rPr lang="tr-TR" dirty="0" err="1"/>
              <a:t>teratom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>- </a:t>
            </a:r>
            <a:r>
              <a:rPr lang="tr-TR" dirty="0" err="1" smtClean="0"/>
              <a:t>Psödohipoaldosteronizm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>- </a:t>
            </a:r>
            <a:r>
              <a:rPr lang="tr-TR" dirty="0" err="1"/>
              <a:t>Fetal</a:t>
            </a:r>
            <a:r>
              <a:rPr lang="tr-TR" dirty="0"/>
              <a:t> </a:t>
            </a:r>
            <a:r>
              <a:rPr lang="tr-TR" dirty="0" err="1"/>
              <a:t>nefrojenik</a:t>
            </a:r>
            <a:r>
              <a:rPr lang="tr-TR" dirty="0"/>
              <a:t> </a:t>
            </a:r>
            <a:r>
              <a:rPr lang="tr-TR" dirty="0" err="1"/>
              <a:t>diabetes</a:t>
            </a:r>
            <a:r>
              <a:rPr lang="tr-TR" dirty="0"/>
              <a:t> </a:t>
            </a:r>
            <a:r>
              <a:rPr lang="tr-TR" dirty="0" err="1"/>
              <a:t>insipitus</a:t>
            </a:r>
            <a:endParaRPr lang="tr-TR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Polihidramniyos</a:t>
            </a:r>
            <a:r>
              <a:rPr lang="tr-TR" dirty="0"/>
              <a:t> saptanan bir gebelikte ilk adım dikkatli bir </a:t>
            </a:r>
            <a:r>
              <a:rPr lang="tr-TR" dirty="0" err="1"/>
              <a:t>ultrasonografik</a:t>
            </a:r>
            <a:r>
              <a:rPr lang="tr-TR" dirty="0"/>
              <a:t> anomali taramasıdır. </a:t>
            </a:r>
            <a:r>
              <a:rPr lang="tr-TR" dirty="0" err="1"/>
              <a:t>Fetusta</a:t>
            </a:r>
            <a:r>
              <a:rPr lang="tr-TR" dirty="0"/>
              <a:t> göğüs içerisinde ya da karın içerisindeki organlarda bir anomali, beyin anomalisi varlığı araştırılmalıdır. </a:t>
            </a:r>
            <a:endParaRPr lang="tr-TR" dirty="0" smtClean="0"/>
          </a:p>
          <a:p>
            <a:r>
              <a:rPr lang="tr-TR" dirty="0" smtClean="0"/>
              <a:t>İkinci </a:t>
            </a:r>
            <a:r>
              <a:rPr lang="tr-TR" dirty="0"/>
              <a:t>adım anneye ait nedenlerin araştırılmasıdır. Annede diyabet varlığını araştırmak için kan şekeri takibi yapılır.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err="1" smtClean="0"/>
              <a:t>Polihidramniosa</a:t>
            </a:r>
            <a:r>
              <a:rPr lang="tr-TR" b="1" dirty="0" smtClean="0"/>
              <a:t> bağlı riskler, komplikasyonlar: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err="1"/>
              <a:t>Polihidramniyos</a:t>
            </a:r>
            <a:r>
              <a:rPr lang="tr-TR" dirty="0"/>
              <a:t> varlığında potansiyel risk aşırı gerilime bağlı erken doğum </a:t>
            </a:r>
            <a:r>
              <a:rPr lang="tr-TR" dirty="0" smtClean="0"/>
              <a:t>ağrıları ve EMR </a:t>
            </a:r>
            <a:r>
              <a:rPr lang="tr-TR" dirty="0" err="1" smtClean="0"/>
              <a:t>dir</a:t>
            </a:r>
            <a:r>
              <a:rPr lang="tr-TR" dirty="0" smtClean="0"/>
              <a:t>.</a:t>
            </a:r>
          </a:p>
          <a:p>
            <a:r>
              <a:rPr lang="tr-TR" dirty="0" smtClean="0"/>
              <a:t>Su </a:t>
            </a:r>
            <a:r>
              <a:rPr lang="tr-TR" dirty="0"/>
              <a:t>aniden boşalırsa kordon sarkması ya da </a:t>
            </a:r>
            <a:r>
              <a:rPr lang="tr-TR" dirty="0" err="1"/>
              <a:t>plesenta</a:t>
            </a:r>
            <a:r>
              <a:rPr lang="tr-TR" dirty="0"/>
              <a:t> ayrılması (</a:t>
            </a:r>
            <a:r>
              <a:rPr lang="tr-TR" dirty="0" err="1"/>
              <a:t>dekolman</a:t>
            </a:r>
            <a:r>
              <a:rPr lang="tr-TR" dirty="0"/>
              <a:t>) olabilir. </a:t>
            </a:r>
            <a:endParaRPr lang="tr-TR" dirty="0" smtClean="0"/>
          </a:p>
          <a:p>
            <a:r>
              <a:rPr lang="tr-TR" dirty="0" err="1" smtClean="0"/>
              <a:t>Polihidramnios</a:t>
            </a:r>
            <a:r>
              <a:rPr lang="tr-TR" dirty="0" smtClean="0"/>
              <a:t> </a:t>
            </a:r>
            <a:r>
              <a:rPr lang="tr-TR" dirty="0" err="1" smtClean="0"/>
              <a:t>preterm</a:t>
            </a:r>
            <a:r>
              <a:rPr lang="tr-TR" dirty="0" smtClean="0"/>
              <a:t> eyleme sebep </a:t>
            </a:r>
            <a:r>
              <a:rPr lang="tr-TR" dirty="0"/>
              <a:t>olabilir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Polihdramniosta</a:t>
            </a:r>
            <a:r>
              <a:rPr lang="tr-TR" dirty="0" smtClean="0"/>
              <a:t> </a:t>
            </a:r>
            <a:r>
              <a:rPr lang="tr-TR" dirty="0"/>
              <a:t>bebek ölüm riski (</a:t>
            </a:r>
            <a:r>
              <a:rPr lang="tr-TR" dirty="0" err="1"/>
              <a:t>perinatal</a:t>
            </a:r>
            <a:r>
              <a:rPr lang="tr-TR" dirty="0"/>
              <a:t> </a:t>
            </a:r>
            <a:r>
              <a:rPr lang="tr-TR" dirty="0" err="1"/>
              <a:t>mortalite</a:t>
            </a:r>
            <a:r>
              <a:rPr lang="tr-TR" dirty="0"/>
              <a:t> oranı) %10 ile %30 arasında değişmektedir. </a:t>
            </a:r>
            <a:endParaRPr lang="tr-TR" dirty="0" smtClean="0"/>
          </a:p>
          <a:p>
            <a:r>
              <a:rPr lang="tr-TR" dirty="0" smtClean="0"/>
              <a:t>Ayrıca </a:t>
            </a:r>
            <a:r>
              <a:rPr lang="tr-TR" dirty="0" err="1"/>
              <a:t>polihidramnios</a:t>
            </a:r>
            <a:r>
              <a:rPr lang="tr-TR" dirty="0"/>
              <a:t> durumunda bebekte makat duruş gibi bebeğin ters olmasına bağlı nedenlerle sezaryen olma riski de artmıştır. </a:t>
            </a:r>
            <a:endParaRPr lang="tr-TR" dirty="0" smtClean="0"/>
          </a:p>
          <a:p>
            <a:r>
              <a:rPr lang="tr-TR" dirty="0" smtClean="0"/>
              <a:t>Aşırı </a:t>
            </a:r>
            <a:r>
              <a:rPr lang="tr-TR" dirty="0" err="1"/>
              <a:t>polihiramnios</a:t>
            </a:r>
            <a:r>
              <a:rPr lang="tr-TR" dirty="0"/>
              <a:t> durumunda annede nefes darlığı, bacaklarda aşırı ödem, </a:t>
            </a:r>
            <a:r>
              <a:rPr lang="tr-TR" dirty="0" err="1"/>
              <a:t>üreter</a:t>
            </a:r>
            <a:r>
              <a:rPr lang="tr-TR" dirty="0"/>
              <a:t> basısı gibi çok aşırı büyümüş olan </a:t>
            </a:r>
            <a:r>
              <a:rPr lang="tr-TR" dirty="0" err="1"/>
              <a:t>uterusun</a:t>
            </a:r>
            <a:r>
              <a:rPr lang="tr-TR" dirty="0"/>
              <a:t> basısına bağlı durumlar meydana gelebilir. </a:t>
            </a:r>
            <a:endParaRPr lang="tr-TR" dirty="0" smtClean="0"/>
          </a:p>
          <a:p>
            <a:r>
              <a:rPr lang="tr-TR" dirty="0" err="1" smtClean="0"/>
              <a:t>Postpartum</a:t>
            </a:r>
            <a:r>
              <a:rPr lang="tr-TR" dirty="0" smtClean="0"/>
              <a:t> </a:t>
            </a:r>
            <a:r>
              <a:rPr lang="tr-TR" dirty="0" err="1"/>
              <a:t>uterin</a:t>
            </a:r>
            <a:r>
              <a:rPr lang="tr-TR" dirty="0"/>
              <a:t> </a:t>
            </a:r>
            <a:r>
              <a:rPr lang="tr-TR" dirty="0" err="1"/>
              <a:t>atoni</a:t>
            </a:r>
            <a:r>
              <a:rPr lang="tr-TR" dirty="0"/>
              <a:t> riski artar.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b="1" dirty="0"/>
              <a:t>Tedavi: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>Çok sık uygulanmasa da bazı durumlarda fazla sıvı enjektör ile çekilerek (</a:t>
            </a:r>
            <a:r>
              <a:rPr lang="tr-TR" b="1" dirty="0" err="1"/>
              <a:t>amniyodrenaj</a:t>
            </a:r>
            <a:r>
              <a:rPr lang="tr-TR" b="1" dirty="0"/>
              <a:t>, </a:t>
            </a:r>
            <a:r>
              <a:rPr lang="tr-TR" b="1" dirty="0" err="1"/>
              <a:t>amniosentez</a:t>
            </a:r>
            <a:r>
              <a:rPr lang="tr-TR" dirty="0"/>
              <a:t>) azaltılmaya </a:t>
            </a:r>
            <a:r>
              <a:rPr lang="tr-TR" dirty="0" smtClean="0"/>
              <a:t>çalışılabilir.</a:t>
            </a:r>
            <a:endParaRPr lang="tr-TR" dirty="0"/>
          </a:p>
          <a:p>
            <a:r>
              <a:rPr lang="tr-TR" dirty="0" err="1" smtClean="0"/>
              <a:t>İndometazin</a:t>
            </a:r>
            <a:r>
              <a:rPr lang="tr-TR" dirty="0" smtClean="0"/>
              <a:t> </a:t>
            </a:r>
            <a:r>
              <a:rPr lang="tr-TR" dirty="0"/>
              <a:t>denilen ilaç ile </a:t>
            </a:r>
            <a:r>
              <a:rPr lang="tr-TR" dirty="0" err="1"/>
              <a:t>amniyon</a:t>
            </a:r>
            <a:r>
              <a:rPr lang="tr-TR" dirty="0"/>
              <a:t> sıvısı miktarı azalabilir fakat bu ilaç 32 haftadan sonra kullanılması sakıncalıdır, 32 haftadan büyük </a:t>
            </a:r>
            <a:r>
              <a:rPr lang="tr-TR" dirty="0" err="1"/>
              <a:t>fetuslarda</a:t>
            </a:r>
            <a:r>
              <a:rPr lang="tr-TR" dirty="0"/>
              <a:t> </a:t>
            </a:r>
            <a:r>
              <a:rPr lang="tr-TR" dirty="0" err="1"/>
              <a:t>duktus</a:t>
            </a:r>
            <a:r>
              <a:rPr lang="tr-TR" dirty="0"/>
              <a:t> </a:t>
            </a:r>
            <a:r>
              <a:rPr lang="tr-TR" dirty="0" err="1"/>
              <a:t>venozusun</a:t>
            </a:r>
            <a:r>
              <a:rPr lang="tr-TR" dirty="0"/>
              <a:t> erken kapanmasına sebep olabilir.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b="1" dirty="0" err="1"/>
              <a:t>Amniosentez</a:t>
            </a:r>
            <a:r>
              <a:rPr lang="tr-TR" b="1" dirty="0"/>
              <a:t> (</a:t>
            </a:r>
            <a:r>
              <a:rPr lang="tr-TR" b="1" dirty="0" err="1"/>
              <a:t>Amniyodrenaj</a:t>
            </a:r>
            <a:r>
              <a:rPr lang="tr-TR" b="1" dirty="0"/>
              <a:t>):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err="1"/>
              <a:t>Amniyodrenaj</a:t>
            </a:r>
            <a:r>
              <a:rPr lang="tr-TR" dirty="0"/>
              <a:t> işlemi bir enjektör yardımıyla anne karnından </a:t>
            </a:r>
            <a:r>
              <a:rPr lang="tr-TR" dirty="0" err="1"/>
              <a:t>amnioyon</a:t>
            </a:r>
            <a:r>
              <a:rPr lang="tr-TR" dirty="0"/>
              <a:t> sıvısının bir kısmının çekilerek alınmasıdır. </a:t>
            </a:r>
            <a:r>
              <a:rPr lang="tr-TR" dirty="0" err="1">
                <a:hlinkClick r:id="rId2"/>
              </a:rPr>
              <a:t>Amniyosentez</a:t>
            </a:r>
            <a:r>
              <a:rPr lang="tr-TR" dirty="0"/>
              <a:t> işlemine benzer ancak </a:t>
            </a:r>
            <a:r>
              <a:rPr lang="tr-TR" dirty="0" err="1"/>
              <a:t>amniyodrenaj</a:t>
            </a:r>
            <a:r>
              <a:rPr lang="tr-TR" dirty="0"/>
              <a:t> işleminde daha fazla sıvı </a:t>
            </a:r>
            <a:r>
              <a:rPr lang="tr-TR" dirty="0" smtClean="0"/>
              <a:t>alınır.</a:t>
            </a:r>
          </a:p>
          <a:p>
            <a:r>
              <a:rPr lang="tr-TR" dirty="0" err="1" smtClean="0"/>
              <a:t>amniyodrenaj</a:t>
            </a:r>
            <a:r>
              <a:rPr lang="tr-TR" dirty="0" smtClean="0"/>
              <a:t> </a:t>
            </a:r>
            <a:r>
              <a:rPr lang="tr-TR" dirty="0"/>
              <a:t>işlemi bazı riskler taşır: yaklaşık binde 2-3 oranında gebeliğin kaybına (bebeğin ölmesine) neden olabilir, doğumun başlamasına neden olabilir, </a:t>
            </a:r>
            <a:r>
              <a:rPr lang="tr-TR" dirty="0" err="1"/>
              <a:t>koryoamniyonit</a:t>
            </a:r>
            <a:r>
              <a:rPr lang="tr-TR" dirty="0"/>
              <a:t> </a:t>
            </a:r>
            <a:r>
              <a:rPr lang="tr-TR" dirty="0" smtClean="0"/>
              <a:t>,EMR, </a:t>
            </a:r>
            <a:r>
              <a:rPr lang="tr-TR" dirty="0" err="1" smtClean="0"/>
              <a:t>ablasyo</a:t>
            </a:r>
            <a:r>
              <a:rPr lang="tr-TR" dirty="0" smtClean="0"/>
              <a:t> </a:t>
            </a:r>
            <a:r>
              <a:rPr lang="tr-TR" dirty="0"/>
              <a:t>plasenta gibi risklere neden </a:t>
            </a:r>
            <a:r>
              <a:rPr lang="tr-TR" dirty="0" smtClean="0"/>
              <a:t>olabilir.</a:t>
            </a:r>
          </a:p>
          <a:p>
            <a:r>
              <a:rPr lang="tr-TR" dirty="0" err="1" smtClean="0"/>
              <a:t>Polihidramnios</a:t>
            </a:r>
            <a:r>
              <a:rPr lang="tr-TR" dirty="0" smtClean="0"/>
              <a:t> </a:t>
            </a:r>
            <a:r>
              <a:rPr lang="tr-TR" dirty="0"/>
              <a:t>vakalarında seri olarak çok kere </a:t>
            </a:r>
            <a:r>
              <a:rPr lang="tr-TR" dirty="0" err="1"/>
              <a:t>amniyodrenaj</a:t>
            </a:r>
            <a:r>
              <a:rPr lang="tr-TR" dirty="0"/>
              <a:t> yapılabilir. Her </a:t>
            </a:r>
            <a:r>
              <a:rPr lang="tr-TR" dirty="0" err="1"/>
              <a:t>polihidramnios</a:t>
            </a:r>
            <a:r>
              <a:rPr lang="tr-TR" dirty="0"/>
              <a:t> hastasında uygulanan bir işlem değildir.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Amniyon</a:t>
            </a:r>
            <a:r>
              <a:rPr lang="tr-TR" dirty="0" smtClean="0"/>
              <a:t> kesesindeki sıvıya </a:t>
            </a:r>
            <a:r>
              <a:rPr lang="tr-TR" b="1" dirty="0" err="1" smtClean="0"/>
              <a:t>amniyon</a:t>
            </a:r>
            <a:r>
              <a:rPr lang="tr-TR" b="1" dirty="0" smtClean="0"/>
              <a:t> sıvısı </a:t>
            </a:r>
            <a:r>
              <a:rPr lang="tr-TR" dirty="0" smtClean="0"/>
              <a:t>denir</a:t>
            </a:r>
          </a:p>
          <a:p>
            <a:r>
              <a:rPr lang="tr-TR" dirty="0" smtClean="0"/>
              <a:t>Başlangıçta </a:t>
            </a:r>
            <a:r>
              <a:rPr lang="tr-TR" dirty="0" err="1" smtClean="0"/>
              <a:t>amniyon</a:t>
            </a:r>
            <a:r>
              <a:rPr lang="tr-TR" dirty="0" smtClean="0"/>
              <a:t> sıvısının bir bölümü </a:t>
            </a:r>
            <a:r>
              <a:rPr lang="tr-TR" dirty="0" err="1" smtClean="0"/>
              <a:t>amniyon</a:t>
            </a:r>
            <a:r>
              <a:rPr lang="tr-TR" dirty="0" smtClean="0"/>
              <a:t> hücrelerince salgılanır, büyük bölümü annenin doku sıvısıdır. </a:t>
            </a:r>
          </a:p>
          <a:p>
            <a:r>
              <a:rPr lang="tr-TR" dirty="0" smtClean="0"/>
              <a:t>Daha sonra </a:t>
            </a:r>
            <a:r>
              <a:rPr lang="tr-TR" dirty="0" err="1" smtClean="0"/>
              <a:t>intervillöz</a:t>
            </a:r>
            <a:r>
              <a:rPr lang="tr-TR" dirty="0" smtClean="0"/>
              <a:t> aralıktaki kandan, </a:t>
            </a:r>
            <a:r>
              <a:rPr lang="tr-TR" dirty="0" err="1" smtClean="0"/>
              <a:t>koryonik</a:t>
            </a:r>
            <a:r>
              <a:rPr lang="tr-TR" dirty="0" smtClean="0"/>
              <a:t> plak içinden sıvı </a:t>
            </a:r>
            <a:r>
              <a:rPr lang="tr-TR" dirty="0" err="1" smtClean="0"/>
              <a:t>diffüzyonu</a:t>
            </a:r>
            <a:r>
              <a:rPr lang="tr-TR" dirty="0" smtClean="0"/>
              <a:t> başlar.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Amniyotik</a:t>
            </a:r>
            <a:r>
              <a:rPr lang="tr-TR" dirty="0" smtClean="0"/>
              <a:t> keseyi dolduran </a:t>
            </a:r>
            <a:r>
              <a:rPr lang="tr-TR" dirty="0" err="1" smtClean="0"/>
              <a:t>amniyon</a:t>
            </a:r>
            <a:r>
              <a:rPr lang="tr-TR" dirty="0" smtClean="0"/>
              <a:t> sıvısı, dinamik bir sıvı olup sağlıklı bir gebelik ve fetüs gelişimi için büyük önemi vardır. </a:t>
            </a:r>
            <a:r>
              <a:rPr lang="tr-TR" dirty="0" err="1" smtClean="0"/>
              <a:t>Amniyon</a:t>
            </a:r>
            <a:r>
              <a:rPr lang="tr-TR" dirty="0" smtClean="0"/>
              <a:t> sıvısının hacmi ve bileşimi gebelik ilerledikçe değişir. </a:t>
            </a:r>
            <a:r>
              <a:rPr lang="tr-TR" dirty="0" err="1" smtClean="0"/>
              <a:t>Amniyotik</a:t>
            </a:r>
            <a:r>
              <a:rPr lang="tr-TR" dirty="0" smtClean="0"/>
              <a:t> </a:t>
            </a:r>
            <a:r>
              <a:rPr lang="tr-TR" dirty="0" err="1" smtClean="0"/>
              <a:t>kavitenin</a:t>
            </a:r>
            <a:r>
              <a:rPr lang="tr-TR" dirty="0" smtClean="0"/>
              <a:t> oluşumu gebeliğin 10. haftasına kadar tamamlanır.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i="1" dirty="0" err="1"/>
              <a:t>Amniyos</a:t>
            </a:r>
            <a:r>
              <a:rPr lang="tr-TR" b="1" i="1" dirty="0"/>
              <a:t> sıvısı oluşumu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Pek çok etken </a:t>
            </a:r>
            <a:r>
              <a:rPr lang="tr-TR" dirty="0" err="1"/>
              <a:t>amniyos</a:t>
            </a:r>
            <a:r>
              <a:rPr lang="tr-TR" dirty="0"/>
              <a:t> mayi oluşumunda etkilidir. 22-23. </a:t>
            </a:r>
            <a:r>
              <a:rPr lang="tr-TR" dirty="0" err="1"/>
              <a:t>gestasyon</a:t>
            </a:r>
            <a:r>
              <a:rPr lang="tr-TR" dirty="0"/>
              <a:t> haftalarında </a:t>
            </a:r>
            <a:r>
              <a:rPr lang="tr-TR" dirty="0" err="1"/>
              <a:t>fetal</a:t>
            </a:r>
            <a:r>
              <a:rPr lang="tr-TR" dirty="0"/>
              <a:t> derinin </a:t>
            </a:r>
            <a:r>
              <a:rPr lang="tr-TR" dirty="0" err="1"/>
              <a:t>keratinizasyonunu</a:t>
            </a:r>
            <a:r>
              <a:rPr lang="tr-TR" dirty="0"/>
              <a:t> takiben </a:t>
            </a:r>
            <a:r>
              <a:rPr lang="tr-TR" dirty="0" err="1"/>
              <a:t>amniyotik</a:t>
            </a:r>
            <a:r>
              <a:rPr lang="tr-TR" dirty="0"/>
              <a:t> sıvının büyük bir bölümü </a:t>
            </a:r>
            <a:r>
              <a:rPr lang="tr-TR" dirty="0" err="1"/>
              <a:t>fetal</a:t>
            </a:r>
            <a:r>
              <a:rPr lang="tr-TR" dirty="0"/>
              <a:t> idrarla oluşturulur. Terme yakın dönemde bu miktar ortalama 600 ila 1200 mL/gün olarak belirtilmiştir 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Fetal</a:t>
            </a:r>
            <a:r>
              <a:rPr lang="tr-TR" dirty="0"/>
              <a:t> yutkunma </a:t>
            </a:r>
            <a:r>
              <a:rPr lang="tr-TR" dirty="0" err="1"/>
              <a:t>amniyotik</a:t>
            </a:r>
            <a:r>
              <a:rPr lang="tr-TR" dirty="0"/>
              <a:t> sıvının ortadan kaldırılmasında en önemli rolü üstlenir. </a:t>
            </a:r>
            <a:endParaRPr lang="tr-TR" dirty="0" smtClean="0"/>
          </a:p>
          <a:p>
            <a:r>
              <a:rPr lang="tr-TR" dirty="0" err="1" smtClean="0"/>
              <a:t>Fetal</a:t>
            </a:r>
            <a:r>
              <a:rPr lang="tr-TR" dirty="0" smtClean="0"/>
              <a:t> </a:t>
            </a:r>
            <a:r>
              <a:rPr lang="tr-TR" dirty="0"/>
              <a:t>ağırlığın %20-25’i ağırlığında </a:t>
            </a:r>
            <a:r>
              <a:rPr lang="tr-TR" dirty="0" err="1"/>
              <a:t>amniyotik</a:t>
            </a:r>
            <a:r>
              <a:rPr lang="tr-TR" dirty="0"/>
              <a:t> sıvı her gün yutulmaktadır. </a:t>
            </a:r>
            <a:endParaRPr lang="tr-TR" dirty="0" smtClean="0"/>
          </a:p>
          <a:p>
            <a:r>
              <a:rPr lang="tr-TR" dirty="0" smtClean="0"/>
              <a:t>Ortalama </a:t>
            </a:r>
            <a:r>
              <a:rPr lang="tr-TR" dirty="0"/>
              <a:t>olarak </a:t>
            </a:r>
            <a:r>
              <a:rPr lang="tr-TR" dirty="0" err="1"/>
              <a:t>fetal</a:t>
            </a:r>
            <a:r>
              <a:rPr lang="tr-TR" dirty="0"/>
              <a:t> idrar ile oluşan sıvıdan daha az miktarda sıvı yutulmaktadır. 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Amniyotik</a:t>
            </a:r>
            <a:r>
              <a:rPr lang="tr-TR" dirty="0"/>
              <a:t> sıvı volümü </a:t>
            </a:r>
            <a:r>
              <a:rPr lang="tr-TR" dirty="0" err="1"/>
              <a:t>gestasyonel</a:t>
            </a:r>
            <a:r>
              <a:rPr lang="tr-TR" dirty="0"/>
              <a:t> haftaya bağımlı olarak belli bir aralıkta tutulma kaydıyla değişim gösterir. 36-38.</a:t>
            </a:r>
            <a:r>
              <a:rPr lang="tr-TR" dirty="0" err="1"/>
              <a:t>gestasyon</a:t>
            </a:r>
            <a:r>
              <a:rPr lang="tr-TR" dirty="0"/>
              <a:t> haftalarında en yüksek seviyesine çıktıktan sonra düşer.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Amniyon</a:t>
            </a:r>
            <a:r>
              <a:rPr lang="tr-TR" dirty="0" smtClean="0"/>
              <a:t> sıvısı; %99 su, inorganik tuzlar, organik maddeler ve fetüsten dökülen </a:t>
            </a:r>
            <a:r>
              <a:rPr lang="tr-TR" dirty="0" err="1" smtClean="0"/>
              <a:t>epitel</a:t>
            </a:r>
            <a:r>
              <a:rPr lang="tr-TR" dirty="0" smtClean="0"/>
              <a:t> hücrelerden oluşur. </a:t>
            </a:r>
          </a:p>
          <a:p>
            <a:r>
              <a:rPr lang="tr-TR" dirty="0" smtClean="0"/>
              <a:t>Organik bileşiklerin yarısı protein, diğer yarısı ise karbonhidrat, enzim, yağ, hormon ve pigmentlerden ibarettir. Erken gebelikte </a:t>
            </a:r>
            <a:r>
              <a:rPr lang="tr-TR" dirty="0" err="1" smtClean="0"/>
              <a:t>amniyotik</a:t>
            </a:r>
            <a:r>
              <a:rPr lang="tr-TR" dirty="0" smtClean="0"/>
              <a:t> sıvının </a:t>
            </a:r>
            <a:r>
              <a:rPr lang="tr-TR" dirty="0" err="1" smtClean="0"/>
              <a:t>pH’ı</a:t>
            </a:r>
            <a:r>
              <a:rPr lang="tr-TR" dirty="0" smtClean="0"/>
              <a:t> 7,22 iken terme yakın zamanda </a:t>
            </a:r>
            <a:r>
              <a:rPr lang="tr-TR" dirty="0" err="1" smtClean="0"/>
              <a:t>pH</a:t>
            </a:r>
            <a:r>
              <a:rPr lang="tr-TR" dirty="0" smtClean="0"/>
              <a:t> 7,11 civarında olur.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910</Words>
  <Application>Microsoft Office PowerPoint</Application>
  <PresentationFormat>Ekran Gösterisi (4:3)</PresentationFormat>
  <Paragraphs>113</Paragraphs>
  <Slides>38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38</vt:i4>
      </vt:variant>
    </vt:vector>
  </HeadingPairs>
  <TitlesOfParts>
    <vt:vector size="39" baseType="lpstr">
      <vt:lpstr>Ofis Teması</vt:lpstr>
      <vt:lpstr>Oligohidroamniyoz </vt:lpstr>
      <vt:lpstr>Amniyon kesesi ve amniyon sıvısının görevleri </vt:lpstr>
      <vt:lpstr>Amniyon kesesi ve amniyon sıvısının görevleri </vt:lpstr>
      <vt:lpstr>Slayt 4</vt:lpstr>
      <vt:lpstr>Slayt 5</vt:lpstr>
      <vt:lpstr>Amniyos sıvısı oluşumu</vt:lpstr>
      <vt:lpstr>Slayt 7</vt:lpstr>
      <vt:lpstr>Slayt 8</vt:lpstr>
      <vt:lpstr>Slayt 9</vt:lpstr>
      <vt:lpstr>Slayt 10</vt:lpstr>
      <vt:lpstr>Slayt 11</vt:lpstr>
      <vt:lpstr>Slayt 12</vt:lpstr>
      <vt:lpstr>Slayt 13</vt:lpstr>
      <vt:lpstr>Amniyotik Sıvı Hacmini Değiştiren Faktörler </vt:lpstr>
      <vt:lpstr>Amniyotik Sıvı Hacmini Değiştiren Faktörler </vt:lpstr>
      <vt:lpstr>Oligohidramniyosa sıkça neden olan durumlar</vt:lpstr>
      <vt:lpstr>Slayt 17</vt:lpstr>
      <vt:lpstr>Slayt 18</vt:lpstr>
      <vt:lpstr>Slayt 19</vt:lpstr>
      <vt:lpstr>Slayt 20</vt:lpstr>
      <vt:lpstr>Slayt 21</vt:lpstr>
      <vt:lpstr>Slayt 22</vt:lpstr>
      <vt:lpstr>Slayt 23</vt:lpstr>
      <vt:lpstr>Slayt 24</vt:lpstr>
      <vt:lpstr> AMNİYOİNFÜZYON (GEBELİKTE AMNİON SIVISI EKLEMEK) </vt:lpstr>
      <vt:lpstr>Slayt 26</vt:lpstr>
      <vt:lpstr>Slayt 27</vt:lpstr>
      <vt:lpstr>POLİHİDRAMNİYOS/HİDRAMNİOS</vt:lpstr>
      <vt:lpstr>POLİHİDRAMNİYOS/HİDRAMNİOS</vt:lpstr>
      <vt:lpstr>Slayt 30</vt:lpstr>
      <vt:lpstr>Slayt 31</vt:lpstr>
      <vt:lpstr>Slayt 32</vt:lpstr>
      <vt:lpstr>Polihidramniosa neden olabilen durumlar:</vt:lpstr>
      <vt:lpstr>Polihidramniosa neden olabilen durumlar:</vt:lpstr>
      <vt:lpstr>Slayt 35</vt:lpstr>
      <vt:lpstr>Polihidramniosa bağlı riskler, komplikasyonlar:</vt:lpstr>
      <vt:lpstr>Slayt 37</vt:lpstr>
      <vt:lpstr>Slayt 38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Oligohidroamniyoz </dc:title>
  <dc:creator>Neslihan</dc:creator>
  <cp:lastModifiedBy>Neslihan</cp:lastModifiedBy>
  <cp:revision>3</cp:revision>
  <dcterms:created xsi:type="dcterms:W3CDTF">2016-11-01T05:38:46Z</dcterms:created>
  <dcterms:modified xsi:type="dcterms:W3CDTF">2016-11-01T06:27:42Z</dcterms:modified>
</cp:coreProperties>
</file>