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59" r:id="rId5"/>
    <p:sldId id="260" r:id="rId6"/>
    <p:sldId id="265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05.04.2019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Arguments</a:t>
            </a:r>
            <a:r>
              <a:rPr lang="tr-TR" dirty="0" smtClean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Secularization</a:t>
            </a:r>
            <a:r>
              <a:rPr lang="tr-TR" dirty="0"/>
              <a:t> </a:t>
            </a:r>
            <a:r>
              <a:rPr lang="tr-TR" dirty="0" err="1"/>
              <a:t>Theory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65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Questioning</a:t>
            </a:r>
            <a:r>
              <a:rPr lang="tr-TR" dirty="0"/>
              <a:t> </a:t>
            </a:r>
            <a:r>
              <a:rPr lang="tr-TR" dirty="0" err="1"/>
              <a:t>Secularization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1939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 on </a:t>
            </a:r>
            <a:r>
              <a:rPr lang="tr-TR" dirty="0" err="1"/>
              <a:t>secularization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0"/>
              </a:spcAft>
            </a:pP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David Martin</a:t>
            </a:r>
            <a:r>
              <a:rPr lang="en-GB" kern="50" dirty="0">
                <a:latin typeface="Times New Roman"/>
                <a:ea typeface="Droid Sans Fallback"/>
                <a:cs typeface="Lohit Hindi"/>
              </a:rPr>
              <a:t> </a:t>
            </a:r>
            <a:endParaRPr lang="tr-TR" kern="50" dirty="0">
              <a:latin typeface="Times New Roman"/>
              <a:ea typeface="Droid Sans Fallback"/>
              <a:cs typeface="Lohit Hindi"/>
            </a:endParaRPr>
          </a:p>
          <a:p>
            <a:pPr algn="just">
              <a:spcAft>
                <a:spcPts val="0"/>
              </a:spcAft>
            </a:pPr>
            <a:r>
              <a:rPr lang="tr-TR" kern="50" dirty="0" smtClean="0">
                <a:latin typeface="Times New Roman"/>
                <a:ea typeface="Droid Sans Fallback"/>
                <a:cs typeface="Lohit Hindi"/>
              </a:rPr>
              <a:t>1. He is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arguing </a:t>
            </a:r>
            <a:r>
              <a:rPr lang="en-GB" kern="50" dirty="0">
                <a:latin typeface="Times New Roman"/>
                <a:ea typeface="Droid Sans Fallback"/>
                <a:cs typeface="Lohit Hindi"/>
              </a:rPr>
              <a:t>that existing concepts of secularization use several, logically contradicting distinctions between the secular and the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religious</a:t>
            </a:r>
            <a:r>
              <a:rPr lang="tr-TR" kern="50" dirty="0" smtClean="0">
                <a:latin typeface="Times New Roman"/>
                <a:ea typeface="Droid Sans Fallback"/>
                <a:cs typeface="Lohit Hindi"/>
              </a:rPr>
              <a:t>.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 </a:t>
            </a:r>
            <a:endParaRPr lang="tr-TR" kern="50" dirty="0" smtClean="0">
              <a:latin typeface="Times New Roman"/>
              <a:ea typeface="Droid Sans Fallback"/>
              <a:cs typeface="Lohit Hindi"/>
            </a:endParaRPr>
          </a:p>
          <a:p>
            <a:pPr algn="just">
              <a:spcAft>
                <a:spcPts val="0"/>
              </a:spcAft>
            </a:pPr>
            <a:r>
              <a:rPr lang="tr-TR" kern="50" dirty="0" smtClean="0">
                <a:latin typeface="Times New Roman"/>
                <a:ea typeface="Droid Sans Fallback"/>
                <a:cs typeface="Lohit Hindi"/>
              </a:rPr>
              <a:t>2.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there </a:t>
            </a:r>
            <a:r>
              <a:rPr lang="en-GB" kern="50" dirty="0">
                <a:latin typeface="Times New Roman"/>
                <a:ea typeface="Droid Sans Fallback"/>
                <a:cs typeface="Lohit Hindi"/>
              </a:rPr>
              <a:t>is “no unitary process of secularisation”, so that one can not talk in a unitary way about the causes of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secularization</a:t>
            </a:r>
            <a:r>
              <a:rPr lang="tr-TR" kern="50" dirty="0" smtClean="0">
                <a:latin typeface="Times New Roman"/>
                <a:ea typeface="Droid Sans Fallback"/>
                <a:cs typeface="Lohit Hindi"/>
              </a:rPr>
              <a:t>.</a:t>
            </a:r>
          </a:p>
          <a:p>
            <a:pPr algn="just">
              <a:spcAft>
                <a:spcPts val="0"/>
              </a:spcAft>
            </a:pPr>
            <a:endParaRPr lang="tr-TR" kern="50" dirty="0" smtClean="0">
              <a:latin typeface="Times New Roman"/>
              <a:ea typeface="Droid Sans Fallback"/>
              <a:cs typeface="Lohit Hindi"/>
            </a:endParaRPr>
          </a:p>
          <a:p>
            <a:pPr marL="215265" indent="-215265">
              <a:spcAft>
                <a:spcPts val="0"/>
              </a:spcAft>
            </a:pPr>
            <a:r>
              <a:rPr lang="en-GB" sz="2000" kern="50" dirty="0">
                <a:latin typeface="Times New Roman"/>
                <a:ea typeface="Droid Sans Fallback"/>
                <a:cs typeface="Lohit Hindi"/>
              </a:rPr>
              <a:t>	</a:t>
            </a:r>
            <a:r>
              <a:rPr lang="tr-TR" sz="2000" kern="50" dirty="0" err="1" smtClean="0">
                <a:latin typeface="Times New Roman"/>
                <a:ea typeface="Droid Sans Fallback"/>
                <a:cs typeface="Lohit Hindi"/>
              </a:rPr>
              <a:t>by</a:t>
            </a:r>
            <a:r>
              <a:rPr lang="tr-TR" sz="2000" kern="50" dirty="0" smtClean="0">
                <a:latin typeface="Times New Roman"/>
                <a:ea typeface="Droid Sans Fallback"/>
                <a:cs typeface="Lohit Hindi"/>
              </a:rPr>
              <a:t> </a:t>
            </a:r>
            <a:r>
              <a:rPr lang="en-GB" sz="2000" kern="50" dirty="0" smtClean="0">
                <a:latin typeface="Times New Roman"/>
                <a:ea typeface="Droid Sans Fallback"/>
                <a:cs typeface="Lohit Hindi"/>
              </a:rPr>
              <a:t>Michael </a:t>
            </a:r>
            <a:r>
              <a:rPr lang="en-GB" sz="2000" kern="50" dirty="0" err="1">
                <a:latin typeface="Times New Roman"/>
                <a:ea typeface="Droid Sans Fallback"/>
                <a:cs typeface="Lohit Hindi"/>
              </a:rPr>
              <a:t>Hainz</a:t>
            </a:r>
            <a:r>
              <a:rPr lang="en-GB" sz="2000" kern="50" dirty="0">
                <a:latin typeface="Times New Roman"/>
                <a:ea typeface="Droid Sans Fallback"/>
                <a:cs typeface="Lohit Hindi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084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Thomas </a:t>
            </a:r>
            <a:r>
              <a:rPr lang="tr-TR" dirty="0" err="1" smtClean="0"/>
              <a:t>Luckman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tr-TR" i="1" dirty="0" err="1" smtClean="0"/>
              <a:t>Invisible</a:t>
            </a:r>
            <a:r>
              <a:rPr lang="tr-TR" i="1" dirty="0" smtClean="0"/>
              <a:t> </a:t>
            </a:r>
            <a:r>
              <a:rPr lang="tr-TR" i="1" dirty="0" err="1" smtClean="0"/>
              <a:t>Religion</a:t>
            </a:r>
            <a:endParaRPr lang="tr-TR" i="1" dirty="0" smtClean="0"/>
          </a:p>
          <a:p>
            <a:r>
              <a:rPr lang="en-US" dirty="0" err="1" smtClean="0"/>
              <a:t>Luckmann</a:t>
            </a:r>
            <a:r>
              <a:rPr lang="tr-TR" dirty="0" smtClean="0"/>
              <a:t>’s </a:t>
            </a:r>
            <a:r>
              <a:rPr lang="en-US" dirty="0" smtClean="0"/>
              <a:t>theory </a:t>
            </a:r>
            <a:r>
              <a:rPr lang="en-US" dirty="0"/>
              <a:t>suggests a change of religious forms instead a sheer decline of religion. On the other hand he conceptualizes two kinds of secularization.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	</a:t>
            </a:r>
            <a:r>
              <a:rPr lang="tr-TR" dirty="0" err="1"/>
              <a:t>by</a:t>
            </a:r>
            <a:r>
              <a:rPr lang="tr-TR" dirty="0"/>
              <a:t> Michael </a:t>
            </a:r>
            <a:r>
              <a:rPr lang="tr-TR" dirty="0" err="1"/>
              <a:t>Hainz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7017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GB" sz="3200" kern="50" dirty="0">
                <a:solidFill>
                  <a:prstClr val="black"/>
                </a:solidFill>
                <a:latin typeface="Times New Roman"/>
                <a:ea typeface="Droid Sans Fallback"/>
                <a:cs typeface="Lohit Hindi"/>
              </a:rPr>
              <a:t>Theoretical clarifications in favour of secularization</a:t>
            </a:r>
            <a:r>
              <a:rPr lang="tr-TR" sz="3200" kern="50" dirty="0">
                <a:solidFill>
                  <a:prstClr val="black"/>
                </a:solidFill>
                <a:latin typeface="Times New Roman"/>
                <a:ea typeface="Droid Sans Fallback"/>
                <a:cs typeface="Lohit Hindi"/>
              </a:rPr>
              <a:t/>
            </a:r>
            <a:br>
              <a:rPr lang="tr-TR" sz="3200" kern="50" dirty="0">
                <a:solidFill>
                  <a:prstClr val="black"/>
                </a:solidFill>
                <a:latin typeface="Times New Roman"/>
                <a:ea typeface="Droid Sans Fallback"/>
                <a:cs typeface="Lohit Hindi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Bryan </a:t>
            </a:r>
            <a:r>
              <a:rPr lang="en-GB" kern="50" dirty="0">
                <a:latin typeface="Times New Roman"/>
                <a:ea typeface="Droid Sans Fallback"/>
                <a:cs typeface="Lohit Hindi"/>
              </a:rPr>
              <a:t>R.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Wilson</a:t>
            </a:r>
            <a:endParaRPr lang="tr-TR" kern="50" dirty="0" smtClean="0">
              <a:latin typeface="Times New Roman"/>
              <a:ea typeface="Droid Sans Fallback"/>
              <a:cs typeface="Lohit Hindi"/>
            </a:endParaRPr>
          </a:p>
          <a:p>
            <a:pPr marL="0" indent="0">
              <a:buNone/>
            </a:pPr>
            <a:r>
              <a:rPr lang="tr-TR" kern="50" dirty="0">
                <a:latin typeface="Times New Roman"/>
              </a:rPr>
              <a:t> </a:t>
            </a:r>
            <a:r>
              <a:rPr lang="en-US" dirty="0" smtClean="0"/>
              <a:t>be </a:t>
            </a:r>
            <a:r>
              <a:rPr lang="en-US" dirty="0"/>
              <a:t>seen in three social areas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(1) in the locus of authority: political power is freed from religious sanction;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2) in the character of knowledge: this becomes empirical enquiry and ethical neutral </a:t>
            </a:r>
            <a:r>
              <a:rPr lang="en-US" dirty="0" smtClean="0"/>
              <a:t>investigation</a:t>
            </a:r>
            <a:endParaRPr lang="tr-TR" dirty="0"/>
          </a:p>
          <a:p>
            <a:pPr marL="0" indent="0">
              <a:buNone/>
            </a:pPr>
            <a:r>
              <a:rPr lang="en-US" dirty="0" smtClean="0"/>
              <a:t>(3</a:t>
            </a:r>
            <a:r>
              <a:rPr lang="en-US" dirty="0"/>
              <a:t>) in the modern economic life: this requires rationality as the sine qua non of the system.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7870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76673"/>
            <a:ext cx="4680520" cy="5562972"/>
          </a:xfrm>
        </p:spPr>
      </p:pic>
    </p:spTree>
    <p:extLst>
      <p:ext uri="{BB962C8B-B14F-4D97-AF65-F5344CB8AC3E}">
        <p14:creationId xmlns:p14="http://schemas.microsoft.com/office/powerpoint/2010/main" val="91567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kern="50" dirty="0">
                <a:latin typeface="Times New Roman"/>
                <a:ea typeface="Droid Sans Fallback"/>
                <a:cs typeface="Lohit Hindi"/>
              </a:rPr>
              <a:t>Peter L.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Berger</a:t>
            </a:r>
            <a:endParaRPr lang="tr-TR" kern="50" dirty="0" smtClean="0">
              <a:latin typeface="Times New Roman"/>
              <a:ea typeface="Droid Sans Fallback"/>
              <a:cs typeface="Lohit Hindi"/>
            </a:endParaRPr>
          </a:p>
          <a:p>
            <a:pPr algn="just"/>
            <a:r>
              <a:rPr lang="tr-TR" kern="50" dirty="0" smtClean="0">
                <a:latin typeface="Times New Roman"/>
                <a:ea typeface="Droid Sans Fallback"/>
                <a:cs typeface="Lohit Hindi"/>
              </a:rPr>
              <a:t>He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sees </a:t>
            </a:r>
            <a:r>
              <a:rPr lang="en-GB" kern="50" dirty="0">
                <a:latin typeface="Times New Roman"/>
                <a:ea typeface="Droid Sans Fallback"/>
                <a:cs typeface="Lohit Hindi"/>
              </a:rPr>
              <a:t>the causes for secularization originally in religion </a:t>
            </a:r>
            <a:r>
              <a:rPr lang="en-GB" kern="50" dirty="0" smtClean="0">
                <a:latin typeface="Times New Roman"/>
                <a:ea typeface="Droid Sans Fallback"/>
                <a:cs typeface="Lohit Hindi"/>
              </a:rPr>
              <a:t>itself</a:t>
            </a:r>
            <a:endParaRPr lang="tr-TR" kern="50" dirty="0" smtClean="0">
              <a:latin typeface="Times New Roman"/>
              <a:ea typeface="Droid Sans Fallback"/>
              <a:cs typeface="Lohit Hindi"/>
            </a:endParaRPr>
          </a:p>
          <a:p>
            <a:pPr algn="just"/>
            <a:r>
              <a:rPr lang="en-US" dirty="0"/>
              <a:t>Berger sees capitalist economy as the “actual” cause of secularization, and its secularizing effects spread out with a 'cultural lag', the state (ibid. 124 f.). </a:t>
            </a:r>
            <a:endParaRPr lang="tr-TR" dirty="0" smtClean="0"/>
          </a:p>
          <a:p>
            <a:pPr algn="just"/>
            <a:r>
              <a:rPr lang="en-US" dirty="0" smtClean="0"/>
              <a:t>Religion </a:t>
            </a:r>
            <a:r>
              <a:rPr lang="en-US" dirty="0"/>
              <a:t>becomes, he writes, public rhetoric and finds its refuge in the “preferences” of private, family life (ibid. 128 f).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457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20688"/>
            <a:ext cx="3891517" cy="5534075"/>
          </a:xfrm>
        </p:spPr>
      </p:pic>
    </p:spTree>
    <p:extLst>
      <p:ext uri="{BB962C8B-B14F-4D97-AF65-F5344CB8AC3E}">
        <p14:creationId xmlns:p14="http://schemas.microsoft.com/office/powerpoint/2010/main" val="2802794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en-US" dirty="0"/>
              <a:t>The orthodox model of secularization in old and new costumes</a:t>
            </a:r>
            <a:br>
              <a:rPr lang="en-US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4000" dirty="0">
                <a:solidFill>
                  <a:prstClr val="black"/>
                </a:solidFill>
                <a:ea typeface="+mj-ea"/>
                <a:cs typeface="+mj-cs"/>
              </a:rPr>
              <a:t>Steve Bruce</a:t>
            </a:r>
            <a:endParaRPr lang="tr-TR" dirty="0" smtClean="0"/>
          </a:p>
          <a:p>
            <a:pPr algn="just"/>
            <a:r>
              <a:rPr lang="en-US" dirty="0" smtClean="0"/>
              <a:t>Steve Bruce</a:t>
            </a:r>
            <a:r>
              <a:rPr lang="tr-TR" dirty="0" smtClean="0"/>
              <a:t> </a:t>
            </a:r>
            <a:r>
              <a:rPr lang="en-US" dirty="0" smtClean="0"/>
              <a:t>clarifies </a:t>
            </a:r>
            <a:r>
              <a:rPr lang="en-US" dirty="0"/>
              <a:t>the factors of </a:t>
            </a:r>
            <a:r>
              <a:rPr lang="en-US" dirty="0" err="1"/>
              <a:t>modernisation</a:t>
            </a:r>
            <a:r>
              <a:rPr lang="en-US" dirty="0"/>
              <a:t> </a:t>
            </a:r>
            <a:r>
              <a:rPr lang="en-US" dirty="0" smtClean="0"/>
              <a:t>as </a:t>
            </a:r>
            <a:r>
              <a:rPr lang="en-US" dirty="0"/>
              <a:t>causes of secularization. </a:t>
            </a:r>
            <a:endParaRPr lang="tr-TR" dirty="0" smtClean="0"/>
          </a:p>
          <a:p>
            <a:pPr algn="just"/>
            <a:r>
              <a:rPr lang="en-US" dirty="0" smtClean="0"/>
              <a:t>Also </a:t>
            </a:r>
            <a:r>
              <a:rPr lang="en-US" dirty="0"/>
              <a:t>he rationally discusses objections against secularization (Bruce 2002 and 2011), offering valid arguments against, e.g. rational-choice approaches.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579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224</Words>
  <Application>Microsoft Office PowerPoint</Application>
  <PresentationFormat>Ekran Gösterisi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 Arguments Against Secularization Theory  </vt:lpstr>
      <vt:lpstr>PowerPoint Sunusu</vt:lpstr>
      <vt:lpstr>Early attacks on secularization </vt:lpstr>
      <vt:lpstr>Thomas Luckman </vt:lpstr>
      <vt:lpstr>Theoretical clarifications in favour of secularization </vt:lpstr>
      <vt:lpstr>PowerPoint Sunusu</vt:lpstr>
      <vt:lpstr>PowerPoint Sunusu</vt:lpstr>
      <vt:lpstr>PowerPoint Sunusu</vt:lpstr>
      <vt:lpstr> The orthodox model of secularization in old and new costumes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Administrator</dc:creator>
  <cp:lastModifiedBy>Administrator</cp:lastModifiedBy>
  <cp:revision>3</cp:revision>
  <dcterms:created xsi:type="dcterms:W3CDTF">2019-04-05T10:49:22Z</dcterms:created>
  <dcterms:modified xsi:type="dcterms:W3CDTF">2019-04-05T14:51:12Z</dcterms:modified>
</cp:coreProperties>
</file>