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7" r:id="rId2"/>
    <p:sldId id="258" r:id="rId3"/>
    <p:sldId id="259" r:id="rId4"/>
    <p:sldId id="260" r:id="rId5"/>
    <p:sldId id="261" r:id="rId6"/>
    <p:sldId id="262" r:id="rId7"/>
    <p:sldId id="263" r:id="rId8"/>
    <p:sldId id="264" r:id="rId9"/>
    <p:sldId id="265" r:id="rId10"/>
    <p:sldId id="266" r:id="rId11"/>
    <p:sldId id="268"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EA94899-7B94-4692-AB54-795F7916DC14}" type="datetimeFigureOut">
              <a:rPr lang="tr-TR" smtClean="0"/>
              <a:t>31.03.2020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716188-7840-43EB-B120-704C9B0BBD2A}" type="slidenum">
              <a:rPr lang="tr-TR" smtClean="0"/>
              <a:t>‹#›</a:t>
            </a:fld>
            <a:endParaRPr lang="tr-TR"/>
          </a:p>
        </p:txBody>
      </p:sp>
    </p:spTree>
    <p:extLst>
      <p:ext uri="{BB962C8B-B14F-4D97-AF65-F5344CB8AC3E}">
        <p14:creationId xmlns:p14="http://schemas.microsoft.com/office/powerpoint/2010/main" val="7501400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A94899-7B94-4692-AB54-795F7916DC14}" type="datetimeFigureOut">
              <a:rPr lang="tr-TR" smtClean="0"/>
              <a:t>31.03.2020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716188-7840-43EB-B120-704C9B0BBD2A}" type="slidenum">
              <a:rPr lang="tr-TR" smtClean="0"/>
              <a:t>‹#›</a:t>
            </a:fld>
            <a:endParaRPr lang="tr-TR"/>
          </a:p>
        </p:txBody>
      </p:sp>
    </p:spTree>
    <p:extLst>
      <p:ext uri="{BB962C8B-B14F-4D97-AF65-F5344CB8AC3E}">
        <p14:creationId xmlns:p14="http://schemas.microsoft.com/office/powerpoint/2010/main" val="8207820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A94899-7B94-4692-AB54-795F7916DC14}" type="datetimeFigureOut">
              <a:rPr lang="tr-TR" smtClean="0"/>
              <a:t>31.03.2020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716188-7840-43EB-B120-704C9B0BBD2A}" type="slidenum">
              <a:rPr lang="tr-TR" smtClean="0"/>
              <a:t>‹#›</a:t>
            </a:fld>
            <a:endParaRPr lang="tr-TR"/>
          </a:p>
        </p:txBody>
      </p:sp>
    </p:spTree>
    <p:extLst>
      <p:ext uri="{BB962C8B-B14F-4D97-AF65-F5344CB8AC3E}">
        <p14:creationId xmlns:p14="http://schemas.microsoft.com/office/powerpoint/2010/main" val="27717465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A94899-7B94-4692-AB54-795F7916DC14}" type="datetimeFigureOut">
              <a:rPr lang="tr-TR" smtClean="0"/>
              <a:t>31.03.2020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716188-7840-43EB-B120-704C9B0BBD2A}" type="slidenum">
              <a:rPr lang="tr-TR" smtClean="0"/>
              <a:t>‹#›</a:t>
            </a:fld>
            <a:endParaRPr lang="tr-TR"/>
          </a:p>
        </p:txBody>
      </p:sp>
    </p:spTree>
    <p:extLst>
      <p:ext uri="{BB962C8B-B14F-4D97-AF65-F5344CB8AC3E}">
        <p14:creationId xmlns:p14="http://schemas.microsoft.com/office/powerpoint/2010/main" val="24136872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EA94899-7B94-4692-AB54-795F7916DC14}" type="datetimeFigureOut">
              <a:rPr lang="tr-TR" smtClean="0"/>
              <a:t>31.03.2020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716188-7840-43EB-B120-704C9B0BBD2A}" type="slidenum">
              <a:rPr lang="tr-TR" smtClean="0"/>
              <a:t>‹#›</a:t>
            </a:fld>
            <a:endParaRPr lang="tr-TR"/>
          </a:p>
        </p:txBody>
      </p:sp>
    </p:spTree>
    <p:extLst>
      <p:ext uri="{BB962C8B-B14F-4D97-AF65-F5344CB8AC3E}">
        <p14:creationId xmlns:p14="http://schemas.microsoft.com/office/powerpoint/2010/main" val="37965254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EA94899-7B94-4692-AB54-795F7916DC14}" type="datetimeFigureOut">
              <a:rPr lang="tr-TR" smtClean="0"/>
              <a:t>31.03.2020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D716188-7840-43EB-B120-704C9B0BBD2A}" type="slidenum">
              <a:rPr lang="tr-TR" smtClean="0"/>
              <a:t>‹#›</a:t>
            </a:fld>
            <a:endParaRPr lang="tr-TR"/>
          </a:p>
        </p:txBody>
      </p:sp>
    </p:spTree>
    <p:extLst>
      <p:ext uri="{BB962C8B-B14F-4D97-AF65-F5344CB8AC3E}">
        <p14:creationId xmlns:p14="http://schemas.microsoft.com/office/powerpoint/2010/main" val="3846381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EA94899-7B94-4692-AB54-795F7916DC14}" type="datetimeFigureOut">
              <a:rPr lang="tr-TR" smtClean="0"/>
              <a:t>31.03.2020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D716188-7840-43EB-B120-704C9B0BBD2A}" type="slidenum">
              <a:rPr lang="tr-TR" smtClean="0"/>
              <a:t>‹#›</a:t>
            </a:fld>
            <a:endParaRPr lang="tr-TR"/>
          </a:p>
        </p:txBody>
      </p:sp>
    </p:spTree>
    <p:extLst>
      <p:ext uri="{BB962C8B-B14F-4D97-AF65-F5344CB8AC3E}">
        <p14:creationId xmlns:p14="http://schemas.microsoft.com/office/powerpoint/2010/main" val="3867031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EA94899-7B94-4692-AB54-795F7916DC14}" type="datetimeFigureOut">
              <a:rPr lang="tr-TR" smtClean="0"/>
              <a:t>31.03.2020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D716188-7840-43EB-B120-704C9B0BBD2A}" type="slidenum">
              <a:rPr lang="tr-TR" smtClean="0"/>
              <a:t>‹#›</a:t>
            </a:fld>
            <a:endParaRPr lang="tr-TR"/>
          </a:p>
        </p:txBody>
      </p:sp>
    </p:spTree>
    <p:extLst>
      <p:ext uri="{BB962C8B-B14F-4D97-AF65-F5344CB8AC3E}">
        <p14:creationId xmlns:p14="http://schemas.microsoft.com/office/powerpoint/2010/main" val="11485302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EA94899-7B94-4692-AB54-795F7916DC14}" type="datetimeFigureOut">
              <a:rPr lang="tr-TR" smtClean="0"/>
              <a:t>31.03.2020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D716188-7840-43EB-B120-704C9B0BBD2A}" type="slidenum">
              <a:rPr lang="tr-TR" smtClean="0"/>
              <a:t>‹#›</a:t>
            </a:fld>
            <a:endParaRPr lang="tr-TR"/>
          </a:p>
        </p:txBody>
      </p:sp>
    </p:spTree>
    <p:extLst>
      <p:ext uri="{BB962C8B-B14F-4D97-AF65-F5344CB8AC3E}">
        <p14:creationId xmlns:p14="http://schemas.microsoft.com/office/powerpoint/2010/main" val="15412595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EA94899-7B94-4692-AB54-795F7916DC14}" type="datetimeFigureOut">
              <a:rPr lang="tr-TR" smtClean="0"/>
              <a:t>31.03.2020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D716188-7840-43EB-B120-704C9B0BBD2A}" type="slidenum">
              <a:rPr lang="tr-TR" smtClean="0"/>
              <a:t>‹#›</a:t>
            </a:fld>
            <a:endParaRPr lang="tr-TR"/>
          </a:p>
        </p:txBody>
      </p:sp>
    </p:spTree>
    <p:extLst>
      <p:ext uri="{BB962C8B-B14F-4D97-AF65-F5344CB8AC3E}">
        <p14:creationId xmlns:p14="http://schemas.microsoft.com/office/powerpoint/2010/main" val="3512156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EA94899-7B94-4692-AB54-795F7916DC14}" type="datetimeFigureOut">
              <a:rPr lang="tr-TR" smtClean="0"/>
              <a:t>31.03.2020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D716188-7840-43EB-B120-704C9B0BBD2A}" type="slidenum">
              <a:rPr lang="tr-TR" smtClean="0"/>
              <a:t>‹#›</a:t>
            </a:fld>
            <a:endParaRPr lang="tr-TR"/>
          </a:p>
        </p:txBody>
      </p:sp>
    </p:spTree>
    <p:extLst>
      <p:ext uri="{BB962C8B-B14F-4D97-AF65-F5344CB8AC3E}">
        <p14:creationId xmlns:p14="http://schemas.microsoft.com/office/powerpoint/2010/main" val="24108119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A94899-7B94-4692-AB54-795F7916DC14}" type="datetimeFigureOut">
              <a:rPr lang="tr-TR" smtClean="0"/>
              <a:t>31.03.2020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716188-7840-43EB-B120-704C9B0BBD2A}" type="slidenum">
              <a:rPr lang="tr-TR" smtClean="0"/>
              <a:t>‹#›</a:t>
            </a:fld>
            <a:endParaRPr lang="tr-TR"/>
          </a:p>
        </p:txBody>
      </p:sp>
    </p:spTree>
    <p:extLst>
      <p:ext uri="{BB962C8B-B14F-4D97-AF65-F5344CB8AC3E}">
        <p14:creationId xmlns:p14="http://schemas.microsoft.com/office/powerpoint/2010/main" val="20452169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SOSYAL REHABİLİTASYON</a:t>
            </a:r>
            <a:endParaRPr lang="tr-TR" dirty="0"/>
          </a:p>
        </p:txBody>
      </p:sp>
      <p:sp>
        <p:nvSpPr>
          <p:cNvPr id="3" name="Alt Başlık 2"/>
          <p:cNvSpPr>
            <a:spLocks noGrp="1"/>
          </p:cNvSpPr>
          <p:nvPr>
            <p:ph type="subTitle" idx="1"/>
          </p:nvPr>
        </p:nvSpPr>
        <p:spPr/>
        <p:txBody>
          <a:bodyPr/>
          <a:lstStyle/>
          <a:p>
            <a:r>
              <a:rPr lang="tr-TR" dirty="0" smtClean="0"/>
              <a:t>Yaşlıların Karşılaştıkları Ailesel </a:t>
            </a:r>
            <a:r>
              <a:rPr lang="tr-TR" dirty="0" smtClean="0"/>
              <a:t>Sorunlar-devamı</a:t>
            </a:r>
            <a:endParaRPr lang="tr-TR" dirty="0"/>
          </a:p>
        </p:txBody>
      </p:sp>
    </p:spTree>
    <p:extLst>
      <p:ext uri="{BB962C8B-B14F-4D97-AF65-F5344CB8AC3E}">
        <p14:creationId xmlns:p14="http://schemas.microsoft.com/office/powerpoint/2010/main" val="9580417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smtClean="0"/>
              <a:t>Aile bireyleri tarafından öz yeterliliği ve otonomisini desteklenen, değer gören ve bireysel sınırlarına saygı duyulan yaşlı bireyler kendi haklarını savunma ve toplumsal hayata karışma konusunda daha cesaretli olacak, bu da toplumsal uyumlarını attıracaktır.</a:t>
            </a:r>
          </a:p>
          <a:p>
            <a:pPr algn="just"/>
            <a:r>
              <a:rPr lang="tr-TR" dirty="0" smtClean="0"/>
              <a:t>Bu konuda ailelerin bilinçlendirilmesi ise sağlık personelinin önemli bir görevidir </a:t>
            </a:r>
            <a:r>
              <a:rPr lang="tr-TR" dirty="0" smtClean="0">
                <a:sym typeface="Wingdings" panose="05000000000000000000" pitchFamily="2" charset="2"/>
              </a:rPr>
              <a:t></a:t>
            </a:r>
            <a:endParaRPr lang="tr-TR" dirty="0"/>
          </a:p>
        </p:txBody>
      </p:sp>
    </p:spTree>
    <p:extLst>
      <p:ext uri="{BB962C8B-B14F-4D97-AF65-F5344CB8AC3E}">
        <p14:creationId xmlns:p14="http://schemas.microsoft.com/office/powerpoint/2010/main" val="5982937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pPr lvl="0" algn="just"/>
            <a:r>
              <a:rPr lang="tr-TR" dirty="0">
                <a:solidFill>
                  <a:prstClr val="black"/>
                </a:solidFill>
              </a:rPr>
              <a:t>Ar, Y. (2018), </a:t>
            </a:r>
            <a:r>
              <a:rPr lang="tr-TR" i="1" dirty="0">
                <a:solidFill>
                  <a:prstClr val="black"/>
                </a:solidFill>
              </a:rPr>
              <a:t>«Yaşlıların Karşılaştığı Ailesel Sorunlar»</a:t>
            </a:r>
            <a:r>
              <a:rPr lang="tr-TR" dirty="0">
                <a:solidFill>
                  <a:prstClr val="black"/>
                </a:solidFill>
              </a:rPr>
              <a:t>, E. </a:t>
            </a:r>
            <a:r>
              <a:rPr lang="tr-TR" dirty="0" err="1">
                <a:solidFill>
                  <a:prstClr val="black"/>
                </a:solidFill>
              </a:rPr>
              <a:t>Özmete</a:t>
            </a:r>
            <a:r>
              <a:rPr lang="tr-TR" dirty="0">
                <a:solidFill>
                  <a:prstClr val="black"/>
                </a:solidFill>
              </a:rPr>
              <a:t>&amp; G. Baştuğ (Ed.) Yaşlılarda Psikolojik ve Sosyal Rehabilitasyon, s. 48-54, Hedef CS Basın Yayın, Ankara.</a:t>
            </a:r>
          </a:p>
          <a:p>
            <a:endParaRPr lang="tr-TR" dirty="0"/>
          </a:p>
        </p:txBody>
      </p:sp>
    </p:spTree>
    <p:extLst>
      <p:ext uri="{BB962C8B-B14F-4D97-AF65-F5344CB8AC3E}">
        <p14:creationId xmlns:p14="http://schemas.microsoft.com/office/powerpoint/2010/main" val="2030134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b="1" dirty="0" smtClean="0">
                <a:solidFill>
                  <a:srgbClr val="00B050"/>
                </a:solidFill>
              </a:rPr>
              <a:t>3. Aile ile İlişkili Toplumsal ve Kültürel İnançların Resmi Bakım Sürecine Ket Vurması</a:t>
            </a:r>
            <a:endParaRPr lang="tr-TR" sz="3200" b="1" dirty="0">
              <a:solidFill>
                <a:srgbClr val="00B050"/>
              </a:solidFill>
            </a:endParaRPr>
          </a:p>
        </p:txBody>
      </p:sp>
      <p:sp>
        <p:nvSpPr>
          <p:cNvPr id="3" name="İçerik Yer Tutucusu 2"/>
          <p:cNvSpPr>
            <a:spLocks noGrp="1"/>
          </p:cNvSpPr>
          <p:nvPr>
            <p:ph idx="1"/>
          </p:nvPr>
        </p:nvSpPr>
        <p:spPr/>
        <p:txBody>
          <a:bodyPr/>
          <a:lstStyle/>
          <a:p>
            <a:pPr marL="0" indent="0" algn="just">
              <a:buNone/>
            </a:pPr>
            <a:r>
              <a:rPr lang="tr-TR" dirty="0" smtClean="0">
                <a:solidFill>
                  <a:srgbClr val="7030A0"/>
                </a:solidFill>
              </a:rPr>
              <a:t>Sorun Alanı 3:</a:t>
            </a:r>
          </a:p>
          <a:p>
            <a:pPr lvl="1" algn="just"/>
            <a:r>
              <a:rPr lang="tr-TR" dirty="0" smtClean="0"/>
              <a:t>«Onu bakımevine vermek bize yakışmaz.»</a:t>
            </a:r>
          </a:p>
          <a:p>
            <a:pPr lvl="1" algn="just"/>
            <a:r>
              <a:rPr lang="tr-TR" dirty="0" smtClean="0"/>
              <a:t>«Anne/babama biz evlat olarak bakamayacaksak bize yazıklar olsun.»</a:t>
            </a:r>
          </a:p>
          <a:p>
            <a:pPr marL="457200" lvl="1" indent="0" algn="just">
              <a:buNone/>
            </a:pPr>
            <a:r>
              <a:rPr lang="tr-TR" dirty="0"/>
              <a:t>g</a:t>
            </a:r>
            <a:r>
              <a:rPr lang="tr-TR" dirty="0" smtClean="0"/>
              <a:t>ibi toplumsal ve kültürel inançların yaşlı bireyin ihtiyacı olan resmi bakımı almasını engellemesi.</a:t>
            </a:r>
          </a:p>
          <a:p>
            <a:pPr algn="just"/>
            <a:r>
              <a:rPr lang="tr-TR" dirty="0" smtClean="0">
                <a:solidFill>
                  <a:srgbClr val="FF0000"/>
                </a:solidFill>
              </a:rPr>
              <a:t>Bakımı </a:t>
            </a:r>
            <a:r>
              <a:rPr lang="tr-TR" b="1" dirty="0" smtClean="0">
                <a:solidFill>
                  <a:srgbClr val="FF0000"/>
                </a:solidFill>
              </a:rPr>
              <a:t>HAK</a:t>
            </a:r>
            <a:r>
              <a:rPr lang="tr-TR" dirty="0" smtClean="0">
                <a:solidFill>
                  <a:srgbClr val="FF0000"/>
                </a:solidFill>
              </a:rPr>
              <a:t> olarak tanımlamamızı da engelliyor!!!</a:t>
            </a:r>
          </a:p>
        </p:txBody>
      </p:sp>
    </p:spTree>
    <p:extLst>
      <p:ext uri="{BB962C8B-B14F-4D97-AF65-F5344CB8AC3E}">
        <p14:creationId xmlns:p14="http://schemas.microsoft.com/office/powerpoint/2010/main" val="2852709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smtClean="0"/>
              <a:t>Bakımevine yerleştirmez Türkiye gibi toplulukçu kültürlerde,</a:t>
            </a:r>
          </a:p>
          <a:p>
            <a:pPr lvl="1" algn="just"/>
            <a:r>
              <a:rPr lang="tr-TR" dirty="0" smtClean="0"/>
              <a:t>Terk etmek</a:t>
            </a:r>
          </a:p>
          <a:p>
            <a:pPr lvl="1" algn="just"/>
            <a:r>
              <a:rPr lang="tr-TR" dirty="0" smtClean="0"/>
              <a:t>Başından atmak</a:t>
            </a:r>
          </a:p>
          <a:p>
            <a:pPr lvl="1" algn="just"/>
            <a:r>
              <a:rPr lang="tr-TR" dirty="0" smtClean="0"/>
              <a:t>Bir başına bırakmak</a:t>
            </a:r>
          </a:p>
          <a:p>
            <a:pPr marL="457200" lvl="1" indent="0" algn="just">
              <a:buNone/>
            </a:pPr>
            <a:r>
              <a:rPr lang="tr-TR" dirty="0"/>
              <a:t>o</a:t>
            </a:r>
            <a:r>
              <a:rPr lang="tr-TR" dirty="0" smtClean="0"/>
              <a:t>larak değerlendirilebilmekte</a:t>
            </a:r>
          </a:p>
          <a:p>
            <a:pPr lvl="1" algn="just"/>
            <a:r>
              <a:rPr lang="tr-TR" dirty="0" smtClean="0"/>
              <a:t>Ve bu eylem </a:t>
            </a:r>
            <a:r>
              <a:rPr lang="tr-TR" i="1" dirty="0" smtClean="0"/>
              <a:t>«ahlaka ve kültürel değerlere aykırı» </a:t>
            </a:r>
            <a:r>
              <a:rPr lang="tr-TR" dirty="0" smtClean="0"/>
              <a:t>bulunabilmektedir.</a:t>
            </a:r>
            <a:endParaRPr lang="tr-TR" dirty="0"/>
          </a:p>
        </p:txBody>
      </p:sp>
    </p:spTree>
    <p:extLst>
      <p:ext uri="{BB962C8B-B14F-4D97-AF65-F5344CB8AC3E}">
        <p14:creationId xmlns:p14="http://schemas.microsoft.com/office/powerpoint/2010/main" val="15586579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smtClean="0"/>
              <a:t>Bu düşüncenin 2 önemli sonucu bulunmaktadır:</a:t>
            </a:r>
          </a:p>
          <a:p>
            <a:pPr marL="0" indent="0" algn="just">
              <a:buNone/>
            </a:pPr>
            <a:endParaRPr lang="tr-TR" dirty="0"/>
          </a:p>
        </p:txBody>
      </p:sp>
      <p:cxnSp>
        <p:nvCxnSpPr>
          <p:cNvPr id="5" name="Düz Ok Bağlayıcısı 4"/>
          <p:cNvCxnSpPr/>
          <p:nvPr/>
        </p:nvCxnSpPr>
        <p:spPr>
          <a:xfrm flipH="1">
            <a:off x="2756292" y="2636912"/>
            <a:ext cx="1152128" cy="1224136"/>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8" name="Metin kutusu 7"/>
          <p:cNvSpPr txBox="1"/>
          <p:nvPr/>
        </p:nvSpPr>
        <p:spPr>
          <a:xfrm>
            <a:off x="395536" y="3933056"/>
            <a:ext cx="4752198" cy="2031325"/>
          </a:xfrm>
          <a:prstGeom prst="rect">
            <a:avLst/>
          </a:prstGeom>
          <a:noFill/>
        </p:spPr>
        <p:txBody>
          <a:bodyPr wrap="none" rtlCol="0">
            <a:spAutoFit/>
          </a:bodyPr>
          <a:lstStyle/>
          <a:p>
            <a:pPr algn="ctr"/>
            <a:r>
              <a:rPr lang="tr-TR" b="1" dirty="0" smtClean="0"/>
              <a:t>Birincisi</a:t>
            </a:r>
          </a:p>
          <a:p>
            <a:pPr algn="ctr"/>
            <a:r>
              <a:rPr lang="tr-TR" u="sng" dirty="0" smtClean="0"/>
              <a:t>Bakım veren açısından</a:t>
            </a:r>
          </a:p>
          <a:p>
            <a:pPr marL="742950" lvl="1" indent="-285750">
              <a:buFont typeface="Arial" panose="020B0604020202020204" pitchFamily="34" charset="0"/>
              <a:buChar char="•"/>
            </a:pPr>
            <a:r>
              <a:rPr lang="tr-TR" dirty="0" smtClean="0"/>
              <a:t>Bilmediği bir işi yapmak durumunda kalır</a:t>
            </a:r>
          </a:p>
          <a:p>
            <a:pPr marL="742950" lvl="1" indent="-285750">
              <a:buFont typeface="Arial" panose="020B0604020202020204" pitchFamily="34" charset="0"/>
              <a:buChar char="•"/>
            </a:pPr>
            <a:r>
              <a:rPr lang="tr-TR" dirty="0" smtClean="0"/>
              <a:t>Tükenmişlik</a:t>
            </a:r>
          </a:p>
          <a:p>
            <a:pPr marL="742950" lvl="1" indent="-285750">
              <a:buFont typeface="Arial" panose="020B0604020202020204" pitchFamily="34" charset="0"/>
              <a:buChar char="•"/>
            </a:pPr>
            <a:r>
              <a:rPr lang="tr-TR" dirty="0" smtClean="0"/>
              <a:t>Potansiyel hasta</a:t>
            </a:r>
          </a:p>
          <a:p>
            <a:pPr marL="742950" lvl="1" indent="-285750">
              <a:buFont typeface="Arial" panose="020B0604020202020204" pitchFamily="34" charset="0"/>
              <a:buChar char="•"/>
            </a:pPr>
            <a:r>
              <a:rPr lang="tr-TR" dirty="0" smtClean="0"/>
              <a:t>Gizli hasta</a:t>
            </a:r>
          </a:p>
          <a:p>
            <a:pPr marL="742950" lvl="1" indent="-285750">
              <a:buFont typeface="Arial" panose="020B0604020202020204" pitchFamily="34" charset="0"/>
              <a:buChar char="•"/>
            </a:pPr>
            <a:r>
              <a:rPr lang="tr-TR" dirty="0" smtClean="0"/>
              <a:t>Fiziksel ve psikolojik problemler </a:t>
            </a:r>
            <a:endParaRPr lang="tr-TR" dirty="0"/>
          </a:p>
        </p:txBody>
      </p:sp>
      <p:cxnSp>
        <p:nvCxnSpPr>
          <p:cNvPr id="10" name="Düz Ok Bağlayıcısı 9"/>
          <p:cNvCxnSpPr/>
          <p:nvPr/>
        </p:nvCxnSpPr>
        <p:spPr>
          <a:xfrm>
            <a:off x="3908420" y="2636912"/>
            <a:ext cx="1959724" cy="1296144"/>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14" name="Metin kutusu 13"/>
          <p:cNvSpPr txBox="1"/>
          <p:nvPr/>
        </p:nvSpPr>
        <p:spPr>
          <a:xfrm>
            <a:off x="5868144" y="3953481"/>
            <a:ext cx="1944216" cy="1200329"/>
          </a:xfrm>
          <a:prstGeom prst="rect">
            <a:avLst/>
          </a:prstGeom>
          <a:noFill/>
        </p:spPr>
        <p:txBody>
          <a:bodyPr wrap="square" rtlCol="0">
            <a:spAutoFit/>
          </a:bodyPr>
          <a:lstStyle/>
          <a:p>
            <a:r>
              <a:rPr lang="tr-TR" b="1" dirty="0" smtClean="0"/>
              <a:t>İkincisi</a:t>
            </a:r>
          </a:p>
          <a:p>
            <a:r>
              <a:rPr lang="tr-TR" u="sng" dirty="0" smtClean="0"/>
              <a:t>Yaşlı birey </a:t>
            </a:r>
            <a:r>
              <a:rPr lang="tr-TR" dirty="0" smtClean="0"/>
              <a:t>ihtiyacı olan profesyonel hizmeti alamaz.</a:t>
            </a:r>
            <a:endParaRPr lang="tr-TR" dirty="0"/>
          </a:p>
        </p:txBody>
      </p:sp>
    </p:spTree>
    <p:extLst>
      <p:ext uri="{BB962C8B-B14F-4D97-AF65-F5344CB8AC3E}">
        <p14:creationId xmlns:p14="http://schemas.microsoft.com/office/powerpoint/2010/main" val="27628987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smtClean="0"/>
              <a:t>Bakımevine bırakmak terk etmekle eş değer görülmemelidir. </a:t>
            </a:r>
          </a:p>
          <a:p>
            <a:pPr algn="just"/>
            <a:r>
              <a:rPr lang="tr-TR" dirty="0" smtClean="0"/>
              <a:t>Aile ve kurum işbirliği içinde olmalıdır.</a:t>
            </a:r>
            <a:endParaRPr lang="tr-TR" dirty="0"/>
          </a:p>
        </p:txBody>
      </p:sp>
    </p:spTree>
    <p:extLst>
      <p:ext uri="{BB962C8B-B14F-4D97-AF65-F5344CB8AC3E}">
        <p14:creationId xmlns:p14="http://schemas.microsoft.com/office/powerpoint/2010/main" val="28066364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b="1" dirty="0" smtClean="0">
                <a:solidFill>
                  <a:srgbClr val="00B050"/>
                </a:solidFill>
              </a:rPr>
              <a:t>4. Yaşlı Bireyin İtibar ve Saygınlığını Zedeleyici Ailesel Tutum ve Davranışlar</a:t>
            </a:r>
            <a:endParaRPr lang="tr-TR" sz="3200" b="1" dirty="0">
              <a:solidFill>
                <a:srgbClr val="00B050"/>
              </a:solidFill>
            </a:endParaRPr>
          </a:p>
        </p:txBody>
      </p:sp>
      <p:sp>
        <p:nvSpPr>
          <p:cNvPr id="3" name="İçerik Yer Tutucusu 2"/>
          <p:cNvSpPr>
            <a:spLocks noGrp="1"/>
          </p:cNvSpPr>
          <p:nvPr>
            <p:ph idx="1"/>
          </p:nvPr>
        </p:nvSpPr>
        <p:spPr/>
        <p:txBody>
          <a:bodyPr/>
          <a:lstStyle/>
          <a:p>
            <a:pPr marL="0" indent="0">
              <a:buNone/>
            </a:pPr>
            <a:r>
              <a:rPr lang="tr-TR" dirty="0" smtClean="0">
                <a:solidFill>
                  <a:srgbClr val="7030A0"/>
                </a:solidFill>
              </a:rPr>
              <a:t>Sorun Alanı 4:</a:t>
            </a:r>
          </a:p>
          <a:p>
            <a:pPr lvl="1" algn="just"/>
            <a:r>
              <a:rPr lang="tr-TR" dirty="0" smtClean="0"/>
              <a:t>Aile bireyleri tarafından yaşlı bireylerin itibar ve saygınlıklarını zedeleyecek tutum ve davranışların sergilenmesi.</a:t>
            </a:r>
          </a:p>
          <a:p>
            <a:pPr lvl="1" algn="just"/>
            <a:r>
              <a:rPr lang="tr-TR" dirty="0" smtClean="0"/>
              <a:t>Yaşlı bireylerin «çocuklaştıkları» düşünülmekte, özellikle bakım verme sırasında bu bireylerin bireysel sınırlarını ihlal edici ve hatta yok sayıcı birtakım davranışlar sergilenebilmektedir.</a:t>
            </a:r>
            <a:endParaRPr lang="tr-TR" dirty="0"/>
          </a:p>
        </p:txBody>
      </p:sp>
    </p:spTree>
    <p:extLst>
      <p:ext uri="{BB962C8B-B14F-4D97-AF65-F5344CB8AC3E}">
        <p14:creationId xmlns:p14="http://schemas.microsoft.com/office/powerpoint/2010/main" val="12507620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sz="2800" b="1" dirty="0" smtClean="0"/>
              <a:t>Örnekler</a:t>
            </a:r>
          </a:p>
          <a:p>
            <a:pPr lvl="1" algn="just"/>
            <a:r>
              <a:rPr lang="tr-TR" dirty="0" smtClean="0"/>
              <a:t>İhtiyacı var düşüncesi ile banyodayken izinsiz girmek, çıplak olduğu bir an odasına izinsiz girmek</a:t>
            </a:r>
          </a:p>
          <a:p>
            <a:pPr lvl="1" algn="just"/>
            <a:r>
              <a:rPr lang="tr-TR" dirty="0" smtClean="0"/>
              <a:t>Bez değiştirme işleminin tüm aile fertlerinin yanında yapılması</a:t>
            </a:r>
          </a:p>
          <a:p>
            <a:pPr lvl="1" algn="just"/>
            <a:r>
              <a:rPr lang="tr-TR" dirty="0" smtClean="0"/>
              <a:t>Yaşlı bir çiftin yatak odasında izinsiz-habersiz girmek (cinsellikle ilgili ihtiyaçların olmayacağını varsayarak)</a:t>
            </a:r>
          </a:p>
          <a:p>
            <a:pPr lvl="1" algn="just"/>
            <a:endParaRPr lang="tr-TR" dirty="0"/>
          </a:p>
        </p:txBody>
      </p:sp>
    </p:spTree>
    <p:extLst>
      <p:ext uri="{BB962C8B-B14F-4D97-AF65-F5344CB8AC3E}">
        <p14:creationId xmlns:p14="http://schemas.microsoft.com/office/powerpoint/2010/main" val="13469734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algn="just"/>
            <a:r>
              <a:rPr lang="tr-TR" dirty="0" smtClean="0"/>
              <a:t>Bu davranışları yaşlı bireyin kendini değersiz, kimliksiz, kontrolü kaybetmiş, özgürlüğü kısıtlanmış hissetmesine neden olabilir.</a:t>
            </a:r>
          </a:p>
          <a:p>
            <a:pPr algn="just"/>
            <a:r>
              <a:rPr lang="tr-TR" dirty="0" smtClean="0"/>
              <a:t>Nasıl davranmalıyız?</a:t>
            </a:r>
          </a:p>
          <a:p>
            <a:pPr lvl="1" algn="just"/>
            <a:r>
              <a:rPr lang="tr-TR" dirty="0" smtClean="0"/>
              <a:t>Örneğin kişisel hijyeni ile ilgili sorular kendisine sorulmalı (banyo ederken tamamen çıplaklık yerine mayo giymeyi tercih eder mi?)</a:t>
            </a:r>
          </a:p>
          <a:p>
            <a:pPr algn="just"/>
            <a:r>
              <a:rPr lang="tr-TR" dirty="0" smtClean="0"/>
              <a:t>Kişinin bireysel bakımı, mahremini mümkün olduğunca koruyucu bir ortamda gerçekleştirilmelidir!</a:t>
            </a:r>
            <a:endParaRPr lang="tr-TR" dirty="0"/>
          </a:p>
        </p:txBody>
      </p:sp>
    </p:spTree>
    <p:extLst>
      <p:ext uri="{BB962C8B-B14F-4D97-AF65-F5344CB8AC3E}">
        <p14:creationId xmlns:p14="http://schemas.microsoft.com/office/powerpoint/2010/main" val="22884801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SONUÇ</a:t>
            </a:r>
            <a:endParaRPr lang="tr-TR" dirty="0"/>
          </a:p>
        </p:txBody>
      </p:sp>
      <p:sp>
        <p:nvSpPr>
          <p:cNvPr id="3" name="İçerik Yer Tutucusu 2"/>
          <p:cNvSpPr>
            <a:spLocks noGrp="1"/>
          </p:cNvSpPr>
          <p:nvPr>
            <p:ph idx="1"/>
          </p:nvPr>
        </p:nvSpPr>
        <p:spPr/>
        <p:txBody>
          <a:bodyPr/>
          <a:lstStyle/>
          <a:p>
            <a:pPr algn="just"/>
            <a:r>
              <a:rPr lang="tr-TR" dirty="0" smtClean="0"/>
              <a:t>Yaşlılık da yaşamın diğer dönemleri gibi (çocukluk, ergenlik, yetişkinlik..) bir dönem. </a:t>
            </a:r>
            <a:r>
              <a:rPr lang="tr-TR" dirty="0"/>
              <a:t>D</a:t>
            </a:r>
            <a:r>
              <a:rPr lang="tr-TR" dirty="0" smtClean="0"/>
              <a:t>ezavantajlarla karşılaşmak kaçınılmaz bir son değil!</a:t>
            </a:r>
          </a:p>
          <a:p>
            <a:pPr algn="just"/>
            <a:r>
              <a:rPr lang="tr-TR" dirty="0" smtClean="0"/>
              <a:t>Yaşlanmanın getirdiği kısıtlılıkların bireyin kişisel hak ve özgürlükleri ile kişisel sınırlarına dezavantaj sağlamayacağı şekilde hareket edilmeli!</a:t>
            </a:r>
          </a:p>
          <a:p>
            <a:pPr algn="just"/>
            <a:endParaRPr lang="tr-TR" dirty="0"/>
          </a:p>
        </p:txBody>
      </p:sp>
    </p:spTree>
    <p:extLst>
      <p:ext uri="{BB962C8B-B14F-4D97-AF65-F5344CB8AC3E}">
        <p14:creationId xmlns:p14="http://schemas.microsoft.com/office/powerpoint/2010/main" val="163787877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415</Words>
  <Application>Microsoft Office PowerPoint</Application>
  <PresentationFormat>Ekran Gösterisi (4:3)</PresentationFormat>
  <Paragraphs>45</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Ofis Teması</vt:lpstr>
      <vt:lpstr>SOSYAL REHABİLİTASYON</vt:lpstr>
      <vt:lpstr>3. Aile ile İlişkili Toplumsal ve Kültürel İnançların Resmi Bakım Sürecine Ket Vurması</vt:lpstr>
      <vt:lpstr>PowerPoint Sunusu</vt:lpstr>
      <vt:lpstr>PowerPoint Sunusu</vt:lpstr>
      <vt:lpstr>PowerPoint Sunusu</vt:lpstr>
      <vt:lpstr>4. Yaşlı Bireyin İtibar ve Saygınlığını Zedeleyici Ailesel Tutum ve Davranışlar</vt:lpstr>
      <vt:lpstr>PowerPoint Sunusu</vt:lpstr>
      <vt:lpstr>PowerPoint Sunusu</vt:lpstr>
      <vt:lpstr>SONUÇ</vt:lpstr>
      <vt:lpstr>PowerPoint Sunusu</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Toshıba</dc:creator>
  <cp:lastModifiedBy>Toshıba</cp:lastModifiedBy>
  <cp:revision>3</cp:revision>
  <dcterms:created xsi:type="dcterms:W3CDTF">2020-03-31T07:52:25Z</dcterms:created>
  <dcterms:modified xsi:type="dcterms:W3CDTF">2020-03-31T07:55:49Z</dcterms:modified>
</cp:coreProperties>
</file>