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88" r:id="rId4"/>
    <p:sldId id="318" r:id="rId5"/>
    <p:sldId id="319" r:id="rId6"/>
    <p:sldId id="320" r:id="rId7"/>
    <p:sldId id="321" r:id="rId8"/>
    <p:sldId id="322" r:id="rId9"/>
    <p:sldId id="323" r:id="rId10"/>
    <p:sldId id="324" r:id="rId11"/>
    <p:sldId id="325" r:id="rId12"/>
    <p:sldId id="326" r:id="rId13"/>
    <p:sldId id="327" r:id="rId14"/>
    <p:sldId id="328" r:id="rId15"/>
    <p:sldId id="329" r:id="rId1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16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07B4D-38AE-421B-9CB3-5152FB871987}" type="datetimeFigureOut">
              <a:rPr lang="tr-TR" smtClean="0"/>
              <a:t>16.05.2020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0F169-DB4D-4BBA-9C5B-FA97F85424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150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07B4D-38AE-421B-9CB3-5152FB871987}" type="datetimeFigureOut">
              <a:rPr lang="tr-TR" smtClean="0"/>
              <a:t>16.05.2020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0F169-DB4D-4BBA-9C5B-FA97F85424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9240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07B4D-38AE-421B-9CB3-5152FB871987}" type="datetimeFigureOut">
              <a:rPr lang="tr-TR" smtClean="0"/>
              <a:t>16.05.2020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0F169-DB4D-4BBA-9C5B-FA97F85424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7479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07B4D-38AE-421B-9CB3-5152FB871987}" type="datetimeFigureOut">
              <a:rPr lang="tr-TR" smtClean="0"/>
              <a:t>16.05.2020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0F169-DB4D-4BBA-9C5B-FA97F85424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7347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07B4D-38AE-421B-9CB3-5152FB871987}" type="datetimeFigureOut">
              <a:rPr lang="tr-TR" smtClean="0"/>
              <a:t>16.05.2020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0F169-DB4D-4BBA-9C5B-FA97F85424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0927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07B4D-38AE-421B-9CB3-5152FB871987}" type="datetimeFigureOut">
              <a:rPr lang="tr-TR" smtClean="0"/>
              <a:t>16.05.2020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0F169-DB4D-4BBA-9C5B-FA97F85424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7956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07B4D-38AE-421B-9CB3-5152FB871987}" type="datetimeFigureOut">
              <a:rPr lang="tr-TR" smtClean="0"/>
              <a:t>16.05.2020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0F169-DB4D-4BBA-9C5B-FA97F85424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163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07B4D-38AE-421B-9CB3-5152FB871987}" type="datetimeFigureOut">
              <a:rPr lang="tr-TR" smtClean="0"/>
              <a:t>16.05.2020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0F169-DB4D-4BBA-9C5B-FA97F85424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25031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07B4D-38AE-421B-9CB3-5152FB871987}" type="datetimeFigureOut">
              <a:rPr lang="tr-TR" smtClean="0"/>
              <a:t>16.05.2020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0F169-DB4D-4BBA-9C5B-FA97F85424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6719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07B4D-38AE-421B-9CB3-5152FB871987}" type="datetimeFigureOut">
              <a:rPr lang="tr-TR" smtClean="0"/>
              <a:t>16.05.2020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0F169-DB4D-4BBA-9C5B-FA97F85424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4739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07B4D-38AE-421B-9CB3-5152FB871987}" type="datetimeFigureOut">
              <a:rPr lang="tr-TR" smtClean="0"/>
              <a:t>16.05.2020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0F169-DB4D-4BBA-9C5B-FA97F85424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7390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807B4D-38AE-421B-9CB3-5152FB871987}" type="datetimeFigureOut">
              <a:rPr lang="tr-TR" smtClean="0"/>
              <a:t>16.05.2020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90F169-DB4D-4BBA-9C5B-FA97F85424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6592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693683" y="5288222"/>
            <a:ext cx="108151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4800" b="1" dirty="0" smtClean="0">
                <a:solidFill>
                  <a:srgbClr val="FF0000"/>
                </a:solidFill>
                <a:latin typeface="Garamond" panose="02020404030301010803" pitchFamily="18" charset="0"/>
              </a:rPr>
              <a:t>Kimyasal Yöntemle Yapılan Sterilizasyon </a:t>
            </a:r>
            <a:endParaRPr lang="tr-TR" sz="4800" b="1" dirty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8607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532" y="-297"/>
            <a:ext cx="908383" cy="6858594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7821" y="125541"/>
            <a:ext cx="10610193" cy="1341236"/>
          </a:xfrm>
          <a:prstGeom prst="rect">
            <a:avLst/>
          </a:prstGeom>
        </p:spPr>
      </p:pic>
      <p:sp>
        <p:nvSpPr>
          <p:cNvPr id="2" name="Dikdörtgen 1"/>
          <p:cNvSpPr/>
          <p:nvPr/>
        </p:nvSpPr>
        <p:spPr>
          <a:xfrm>
            <a:off x="1087820" y="2505670"/>
            <a:ext cx="10610193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ED7D31">
                    <a:lumMod val="50000"/>
                  </a:srgbClr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Formaldehit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Saf formaldehit, 19 °C’de kaynayan, renksiz, yanıcı, zehirli ve suda yüksek oranda çözülebilen bir gazdır. Formaldehit sterilizasyonu için sıcaklık 50-80 °C, nem %60-80 olmalıdır.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1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EtO’da</a:t>
            </a:r>
            <a:r>
              <a:rPr kumimoji="0" lang="tr-TR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olduğu gibi formaldehit </a:t>
            </a:r>
            <a:r>
              <a:rPr kumimoji="0" lang="tr-TR" sz="1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sterilizatör</a:t>
            </a:r>
            <a:r>
              <a:rPr kumimoji="0" lang="tr-TR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kullanan kişilerin de düzenli sağlık kontrolleri yapılmalıdır Çalışma alanlarında 8 saatlik çalışma süresi içinde </a:t>
            </a:r>
            <a:r>
              <a:rPr kumimoji="0" lang="tr-TR" sz="1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maruziyet</a:t>
            </a:r>
            <a:r>
              <a:rPr kumimoji="0" lang="tr-TR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limiti 0.75 </a:t>
            </a:r>
            <a:r>
              <a:rPr kumimoji="0" lang="tr-TR" sz="1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ppm’dir</a:t>
            </a:r>
            <a:endParaRPr kumimoji="0" lang="tr-TR" sz="1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83874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532" y="-297"/>
            <a:ext cx="908383" cy="6858594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7821" y="125541"/>
            <a:ext cx="10610193" cy="1341236"/>
          </a:xfrm>
          <a:prstGeom prst="rect">
            <a:avLst/>
          </a:prstGeom>
        </p:spPr>
      </p:pic>
      <p:sp>
        <p:nvSpPr>
          <p:cNvPr id="5" name="Dikdörtgen 4"/>
          <p:cNvSpPr/>
          <p:nvPr/>
        </p:nvSpPr>
        <p:spPr>
          <a:xfrm>
            <a:off x="1087820" y="2182505"/>
            <a:ext cx="10610193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ED7D31">
                    <a:lumMod val="50000"/>
                  </a:srgbClr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Hidrojen peroksit (H</a:t>
            </a: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ED7D31">
                    <a:lumMod val="50000"/>
                  </a:srgbClr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2</a:t>
            </a:r>
            <a:r>
              <a:rPr kumimoji="0" lang="tr-TR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ED7D31">
                    <a:lumMod val="50000"/>
                  </a:srgbClr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O</a:t>
            </a: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ED7D31">
                    <a:lumMod val="50000"/>
                  </a:srgbClr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2</a:t>
            </a:r>
            <a:r>
              <a:rPr kumimoji="0" lang="tr-TR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ED7D31">
                    <a:lumMod val="50000"/>
                  </a:srgbClr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400" b="1" i="0" u="none" strike="noStrike" kern="1200" cap="none" spc="0" normalizeH="0" baseline="0" noProof="0" dirty="0" smtClean="0">
              <a:ln>
                <a:noFill/>
              </a:ln>
              <a:solidFill>
                <a:srgbClr val="ED7D31">
                  <a:lumMod val="50000"/>
                </a:srgbClr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Plazma gaz halindeki maddelerin derin vakum ortamında yüksek enerji (</a:t>
            </a:r>
            <a:r>
              <a:rPr kumimoji="0" lang="tr-TR" sz="1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radyofrekans</a:t>
            </a:r>
            <a:r>
              <a:rPr kumimoji="0" lang="tr-TR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dalgaları) uygulanarak serbest elektron ve iyonlara ayrıştırılmış halidir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Sterilizasyon işlemlerinde özellikle hidrojen peroksit gaz plazması kullanılmaktadır. Sıcaklık 30-50 °C kadar olduğundan bu yöntemle ısıya, basınç ve neme duyarlı malzemeler steril edilmektedir</a:t>
            </a:r>
            <a:r>
              <a:rPr kumimoji="0" lang="tr-TR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</a:t>
            </a:r>
            <a:endParaRPr kumimoji="0" lang="tr-TR" sz="1800" b="1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Ancak dar </a:t>
            </a:r>
            <a:r>
              <a:rPr kumimoji="0" lang="tr-TR" sz="1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lümenli</a:t>
            </a:r>
            <a:r>
              <a:rPr kumimoji="0" lang="tr-TR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aletler ve bazı tip malzemeler (tekstil, selüloz, bakır, </a:t>
            </a:r>
            <a:r>
              <a:rPr kumimoji="0" lang="tr-TR" sz="1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aluminyum</a:t>
            </a:r>
            <a:r>
              <a:rPr kumimoji="0" lang="tr-TR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) bu yönteme uygun değildir</a:t>
            </a:r>
            <a:endParaRPr kumimoji="0" lang="tr-TR" sz="1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840354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532" y="-297"/>
            <a:ext cx="908383" cy="6858594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7821" y="125541"/>
            <a:ext cx="10610193" cy="1341236"/>
          </a:xfrm>
          <a:prstGeom prst="rect">
            <a:avLst/>
          </a:prstGeom>
        </p:spPr>
      </p:pic>
      <p:sp>
        <p:nvSpPr>
          <p:cNvPr id="2" name="Dikdörtgen 1"/>
          <p:cNvSpPr/>
          <p:nvPr/>
        </p:nvSpPr>
        <p:spPr>
          <a:xfrm>
            <a:off x="1087821" y="2967335"/>
            <a:ext cx="1061019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Hidrojen peroksit gazı kullanan sistemler genel olarak 2’ye ayrılır: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• Plazma yöntemini kullanan sistemler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• Doğrudan hidrojen peroksit gazı kullanan sistemler</a:t>
            </a:r>
            <a:endParaRPr kumimoji="0" lang="tr-TR" sz="1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690008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532" y="-297"/>
            <a:ext cx="908383" cy="6858594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7821" y="125541"/>
            <a:ext cx="10610193" cy="1341236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7821" y="2221887"/>
            <a:ext cx="10610193" cy="2414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26129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532" y="-297"/>
            <a:ext cx="908383" cy="6858594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7821" y="125541"/>
            <a:ext cx="10610193" cy="1341236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7820" y="1532979"/>
            <a:ext cx="10610193" cy="37920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3354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532" y="-297"/>
            <a:ext cx="908383" cy="6858594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7821" y="125541"/>
            <a:ext cx="10610193" cy="1341236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7821" y="1892675"/>
            <a:ext cx="10610193" cy="3072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41745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532" y="-297"/>
            <a:ext cx="908383" cy="6858594"/>
          </a:xfrm>
          <a:prstGeom prst="rect">
            <a:avLst/>
          </a:prstGeom>
        </p:spPr>
      </p:pic>
      <p:sp>
        <p:nvSpPr>
          <p:cNvPr id="7" name="Dikdörtgen 6"/>
          <p:cNvSpPr/>
          <p:nvPr/>
        </p:nvSpPr>
        <p:spPr>
          <a:xfrm>
            <a:off x="1262743" y="2274838"/>
            <a:ext cx="1027611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400" b="1" dirty="0">
                <a:solidFill>
                  <a:srgbClr val="C00000"/>
                </a:solidFill>
                <a:latin typeface="Garamond" panose="02020404030301010803" pitchFamily="18" charset="0"/>
              </a:rPr>
              <a:t>Sterilizasyon:</a:t>
            </a:r>
            <a:r>
              <a:rPr lang="tr-TR" sz="2400" b="1" dirty="0">
                <a:solidFill>
                  <a:srgbClr val="002060"/>
                </a:solidFill>
                <a:latin typeface="Garamond" panose="02020404030301010803" pitchFamily="18" charset="0"/>
              </a:rPr>
              <a:t> Bir obje veya materyal üzerinde bulunan canlı mikroorganizmaların (</a:t>
            </a:r>
            <a:r>
              <a:rPr lang="tr-TR" sz="2400" b="1" dirty="0" smtClean="0">
                <a:solidFill>
                  <a:schemeClr val="accent4">
                    <a:lumMod val="50000"/>
                  </a:schemeClr>
                </a:solidFill>
                <a:latin typeface="Garamond" panose="02020404030301010803" pitchFamily="18" charset="0"/>
              </a:rPr>
              <a:t>Virüsler, </a:t>
            </a:r>
            <a:r>
              <a:rPr lang="tr-TR" sz="2400" b="1" dirty="0" err="1" smtClean="0">
                <a:solidFill>
                  <a:schemeClr val="accent4">
                    <a:lumMod val="50000"/>
                  </a:schemeClr>
                </a:solidFill>
                <a:latin typeface="Garamond" panose="02020404030301010803" pitchFamily="18" charset="0"/>
              </a:rPr>
              <a:t>Virionlar</a:t>
            </a:r>
            <a:r>
              <a:rPr lang="tr-TR" sz="2400" b="1" dirty="0">
                <a:solidFill>
                  <a:schemeClr val="accent4">
                    <a:lumMod val="50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tr-TR" sz="2400" b="1" dirty="0" err="1">
                <a:solidFill>
                  <a:schemeClr val="accent4">
                    <a:lumMod val="50000"/>
                  </a:schemeClr>
                </a:solidFill>
                <a:latin typeface="Garamond" panose="02020404030301010803" pitchFamily="18" charset="0"/>
              </a:rPr>
              <a:t>Viroidler</a:t>
            </a:r>
            <a:r>
              <a:rPr lang="tr-TR" sz="2400" b="1" dirty="0">
                <a:solidFill>
                  <a:schemeClr val="accent4">
                    <a:lumMod val="50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tr-TR" sz="2400" b="1" dirty="0" err="1">
                <a:solidFill>
                  <a:schemeClr val="accent4">
                    <a:lumMod val="50000"/>
                  </a:schemeClr>
                </a:solidFill>
                <a:latin typeface="Garamond" panose="02020404030301010803" pitchFamily="18" charset="0"/>
              </a:rPr>
              <a:t>Prionlar</a:t>
            </a:r>
            <a:r>
              <a:rPr lang="tr-TR" sz="2400" b="1" dirty="0">
                <a:solidFill>
                  <a:schemeClr val="accent4">
                    <a:lumMod val="50000"/>
                  </a:schemeClr>
                </a:solidFill>
                <a:latin typeface="Garamond" panose="02020404030301010803" pitchFamily="18" charset="0"/>
              </a:rPr>
              <a:t> dahil</a:t>
            </a:r>
            <a:r>
              <a:rPr lang="tr-TR" sz="2400" b="1" dirty="0">
                <a:solidFill>
                  <a:srgbClr val="002060"/>
                </a:solidFill>
                <a:latin typeface="Garamond" panose="02020404030301010803" pitchFamily="18" charset="0"/>
              </a:rPr>
              <a:t>) bütün formlarının </a:t>
            </a:r>
            <a:r>
              <a:rPr lang="tr-TR" sz="2400" b="1" dirty="0" err="1">
                <a:solidFill>
                  <a:srgbClr val="00B050"/>
                </a:solidFill>
                <a:latin typeface="Garamond" panose="02020404030301010803" pitchFamily="18" charset="0"/>
              </a:rPr>
              <a:t>vejetatif</a:t>
            </a:r>
            <a:r>
              <a:rPr lang="tr-TR" sz="2400" b="1" dirty="0">
                <a:solidFill>
                  <a:srgbClr val="002060"/>
                </a:solidFill>
                <a:latin typeface="Garamond" panose="02020404030301010803" pitchFamily="18" charset="0"/>
              </a:rPr>
              <a:t> ve </a:t>
            </a:r>
            <a:r>
              <a:rPr lang="tr-TR" sz="2400" b="1" dirty="0" err="1">
                <a:solidFill>
                  <a:srgbClr val="00B050"/>
                </a:solidFill>
                <a:latin typeface="Garamond" panose="02020404030301010803" pitchFamily="18" charset="0"/>
              </a:rPr>
              <a:t>generatif</a:t>
            </a:r>
            <a:r>
              <a:rPr lang="tr-TR" sz="2400" b="1" dirty="0">
                <a:solidFill>
                  <a:srgbClr val="002060"/>
                </a:solidFill>
                <a:latin typeface="Garamond" panose="02020404030301010803" pitchFamily="18" charset="0"/>
              </a:rPr>
              <a:t> yapılarının (</a:t>
            </a:r>
            <a:r>
              <a:rPr lang="tr-TR" sz="2400" b="1" dirty="0" err="1" smtClean="0">
                <a:solidFill>
                  <a:srgbClr val="00B050"/>
                </a:solidFill>
                <a:latin typeface="Garamond" panose="02020404030301010803" pitchFamily="18" charset="0"/>
              </a:rPr>
              <a:t>endosporlar</a:t>
            </a:r>
            <a:r>
              <a:rPr lang="tr-TR" sz="2400" b="1" dirty="0" smtClean="0">
                <a:solidFill>
                  <a:srgbClr val="00B050"/>
                </a:solidFill>
                <a:latin typeface="Garamond" panose="02020404030301010803" pitchFamily="18" charset="0"/>
              </a:rPr>
              <a:t> dahil</a:t>
            </a:r>
            <a:r>
              <a:rPr lang="tr-TR" sz="2400" b="1" dirty="0">
                <a:solidFill>
                  <a:srgbClr val="002060"/>
                </a:solidFill>
                <a:latin typeface="Garamond" panose="02020404030301010803" pitchFamily="18" charset="0"/>
              </a:rPr>
              <a:t>) öldürülerek yok edilmesi </a:t>
            </a:r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işlemidir 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	</a:t>
            </a:r>
            <a:r>
              <a:rPr lang="tr-TR" sz="2400" b="1" dirty="0" smtClean="0">
                <a:solidFill>
                  <a:schemeClr val="accent4">
                    <a:lumMod val="50000"/>
                  </a:schemeClr>
                </a:solidFill>
                <a:latin typeface="Garamond" panose="02020404030301010803" pitchFamily="18" charset="0"/>
              </a:rPr>
              <a:t>Mutlaktır</a:t>
            </a:r>
            <a:r>
              <a:rPr lang="tr-TR" sz="2400" b="1" dirty="0">
                <a:solidFill>
                  <a:schemeClr val="accent4">
                    <a:lumMod val="50000"/>
                  </a:schemeClr>
                </a:solidFill>
                <a:latin typeface="Garamond" panose="02020404030301010803" pitchFamily="18" charset="0"/>
              </a:rPr>
              <a:t>, kesindir </a:t>
            </a:r>
            <a:endParaRPr lang="tr-TR" sz="2400" b="1" dirty="0" smtClean="0">
              <a:solidFill>
                <a:schemeClr val="accent4">
                  <a:lumMod val="50000"/>
                </a:schemeClr>
              </a:solidFill>
              <a:latin typeface="Garamond" panose="02020404030301010803" pitchFamily="18" charset="0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tr-TR" sz="2400" b="1" dirty="0" smtClean="0">
                <a:solidFill>
                  <a:srgbClr val="002060"/>
                </a:solidFill>
                <a:latin typeface="Garamond" panose="02020404030301010803" pitchFamily="18" charset="0"/>
              </a:rPr>
              <a:t>	</a:t>
            </a:r>
            <a:r>
              <a:rPr lang="tr-TR" sz="2400" b="1" dirty="0" smtClean="0">
                <a:solidFill>
                  <a:schemeClr val="accent4">
                    <a:lumMod val="50000"/>
                  </a:schemeClr>
                </a:solidFill>
                <a:latin typeface="Garamond" panose="02020404030301010803" pitchFamily="18" charset="0"/>
              </a:rPr>
              <a:t>Derecesi yoktur</a:t>
            </a:r>
            <a:endParaRPr lang="tr-TR" sz="2400" b="1" dirty="0">
              <a:solidFill>
                <a:schemeClr val="accent4">
                  <a:lumMod val="50000"/>
                </a:schemeClr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8722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532" y="-297"/>
            <a:ext cx="908383" cy="6858594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62744" y="1347035"/>
            <a:ext cx="10072914" cy="4163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5246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532" y="-297"/>
            <a:ext cx="908383" cy="6858594"/>
          </a:xfrm>
          <a:prstGeom prst="rect">
            <a:avLst/>
          </a:prstGeom>
        </p:spPr>
      </p:pic>
      <p:sp>
        <p:nvSpPr>
          <p:cNvPr id="2" name="Metin kutusu 1"/>
          <p:cNvSpPr txBox="1"/>
          <p:nvPr/>
        </p:nvSpPr>
        <p:spPr>
          <a:xfrm>
            <a:off x="1262743" y="217717"/>
            <a:ext cx="10261600" cy="584775"/>
          </a:xfrm>
          <a:prstGeom prst="rect">
            <a:avLst/>
          </a:prstGeom>
          <a:solidFill>
            <a:schemeClr val="accent2">
              <a:lumMod val="50000"/>
            </a:schemeClr>
          </a:solidFill>
          <a:ln w="381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Kimyasal Yöntemle Yapılan Sterilizasyon</a:t>
            </a:r>
            <a:endParaRPr kumimoji="0" lang="tr-TR" sz="32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1262743" y="2967335"/>
            <a:ext cx="102616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Kimyasal maddeler değişik mekanizmalarla </a:t>
            </a:r>
            <a:r>
              <a:rPr kumimoji="0" lang="tr-TR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(hücre </a:t>
            </a:r>
            <a:r>
              <a:rPr kumimoji="0" lang="tr-TR" sz="1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membran</a:t>
            </a:r>
            <a:r>
              <a:rPr kumimoji="0" lang="tr-TR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yapısının bozulması, enzim ve proteinlerin </a:t>
            </a:r>
            <a:r>
              <a:rPr kumimoji="0" lang="tr-TR" sz="1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denatürasuonu</a:t>
            </a:r>
            <a:r>
              <a:rPr kumimoji="0" lang="tr-TR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nükleik asitlerin </a:t>
            </a:r>
            <a:r>
              <a:rPr kumimoji="0" lang="tr-TR" sz="1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bozunması</a:t>
            </a:r>
            <a:r>
              <a:rPr kumimoji="0" lang="tr-TR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kırılması vb.) </a:t>
            </a:r>
            <a:r>
              <a:rPr kumimoji="0" lang="tr-TR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mikroorganizmalar üzerinde öldürücü etki gösterirler</a:t>
            </a:r>
            <a:endParaRPr kumimoji="0" lang="tr-TR" sz="1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58869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532" y="-297"/>
            <a:ext cx="908383" cy="6858594"/>
          </a:xfrm>
          <a:prstGeom prst="rect">
            <a:avLst/>
          </a:prstGeom>
        </p:spPr>
      </p:pic>
      <p:sp>
        <p:nvSpPr>
          <p:cNvPr id="2" name="Metin kutusu 1"/>
          <p:cNvSpPr txBox="1"/>
          <p:nvPr/>
        </p:nvSpPr>
        <p:spPr>
          <a:xfrm>
            <a:off x="1262743" y="217717"/>
            <a:ext cx="10261600" cy="584775"/>
          </a:xfrm>
          <a:prstGeom prst="rect">
            <a:avLst/>
          </a:prstGeom>
          <a:solidFill>
            <a:schemeClr val="accent2">
              <a:lumMod val="50000"/>
            </a:schemeClr>
          </a:solidFill>
          <a:ln w="38100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Kimyasal Yöntemle Yapılan Sterilizasyon</a:t>
            </a:r>
            <a:endParaRPr kumimoji="0" lang="tr-TR" sz="3200" b="1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1262744" y="2664373"/>
            <a:ext cx="1026159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Kimyasal maddelerle, malzeme ve/veya ortam üzerinde dezenfeksiyon işlemi yapılsa da; bazı kimyasalların hücreye </a:t>
            </a:r>
            <a:r>
              <a:rPr kumimoji="0" lang="tr-TR" sz="1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penetrasyon</a:t>
            </a:r>
            <a:r>
              <a:rPr kumimoji="0" lang="tr-TR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gücünün yüksek olması ve yüksek seviyede </a:t>
            </a:r>
            <a:r>
              <a:rPr kumimoji="0" lang="tr-TR" sz="1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germisidal</a:t>
            </a:r>
            <a:r>
              <a:rPr kumimoji="0" lang="tr-TR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aktivite göstermesinden dolayı sterilizasyonda da faydalanılır.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Sterilizasyonun bu tipinde kimyasalın kendisiyle malzeme ya da ortam muamelesi olmamakla birlikte; kimyasalın düşük ısıda buhar hali ya da gaz plazma hali </a:t>
            </a:r>
            <a:r>
              <a:rPr kumimoji="0" lang="tr-TR" sz="1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sterilizant</a:t>
            </a:r>
            <a:r>
              <a:rPr kumimoji="0" lang="tr-TR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olarak  kullanılır. </a:t>
            </a:r>
            <a:endParaRPr kumimoji="0" lang="tr-TR" sz="1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805367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532" y="-297"/>
            <a:ext cx="908383" cy="6858594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7821" y="125541"/>
            <a:ext cx="10610193" cy="1341236"/>
          </a:xfrm>
          <a:prstGeom prst="rect">
            <a:avLst/>
          </a:prstGeom>
        </p:spPr>
      </p:pic>
      <p:sp>
        <p:nvSpPr>
          <p:cNvPr id="8" name="Dikdörtgen 7"/>
          <p:cNvSpPr/>
          <p:nvPr/>
        </p:nvSpPr>
        <p:spPr>
          <a:xfrm>
            <a:off x="1087821" y="2598003"/>
            <a:ext cx="10610193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ED7D31">
                    <a:lumMod val="50000"/>
                  </a:srgbClr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Etilen oksit (EO)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2400" b="1" i="0" u="none" strike="noStrike" kern="1200" cap="none" spc="0" normalizeH="0" baseline="0" noProof="0" dirty="0" smtClean="0">
              <a:ln>
                <a:noFill/>
              </a:ln>
              <a:solidFill>
                <a:srgbClr val="ED7D31">
                  <a:lumMod val="50000"/>
                </a:srgbClr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Tüm mikroorganizmalar üzerine etkili, oldukça </a:t>
            </a:r>
            <a:r>
              <a:rPr kumimoji="0" lang="tr-TR" sz="1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penetran</a:t>
            </a:r>
            <a:r>
              <a:rPr kumimoji="0" lang="tr-TR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, fakat aynı zamanda çok </a:t>
            </a:r>
            <a:r>
              <a:rPr kumimoji="0" lang="tr-TR" sz="1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toksik</a:t>
            </a:r>
            <a:r>
              <a:rPr kumimoji="0" lang="tr-TR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 bir gazdır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Isıya duyarlı malzemelerin sterilizasyonunda etkin güvenlik önlemleri altında yaygın bir şekilde kullanılmaktadır. İşlem ve havalandırma süresi uzun olduğu gibi maliyeti de yüksek bir yöntemdir </a:t>
            </a:r>
            <a:endParaRPr kumimoji="0" lang="tr-TR" sz="1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24663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532" y="-297"/>
            <a:ext cx="908383" cy="6858594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7821" y="125541"/>
            <a:ext cx="10610193" cy="1341236"/>
          </a:xfrm>
          <a:prstGeom prst="rect">
            <a:avLst/>
          </a:prstGeom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7821" y="1810371"/>
            <a:ext cx="10610193" cy="3237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47941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532" y="-297"/>
            <a:ext cx="908383" cy="6858594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7821" y="125541"/>
            <a:ext cx="10610193" cy="1341236"/>
          </a:xfrm>
          <a:prstGeom prst="rect">
            <a:avLst/>
          </a:prstGeom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7821" y="2029846"/>
            <a:ext cx="10610193" cy="2798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77529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532" y="-297"/>
            <a:ext cx="908383" cy="6858594"/>
          </a:xfrm>
          <a:prstGeom prst="rect">
            <a:avLst/>
          </a:prstGeom>
        </p:spPr>
      </p:pic>
      <p:sp>
        <p:nvSpPr>
          <p:cNvPr id="4" name="Dikdörtgen 3"/>
          <p:cNvSpPr/>
          <p:nvPr/>
        </p:nvSpPr>
        <p:spPr>
          <a:xfrm>
            <a:off x="1262117" y="2828835"/>
            <a:ext cx="10261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Sterilizasyon sonrası cihazın kendi kazanı içerisinde en az 8-10 saatte havalandırma yapılmalıdır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Steril edilen malzemenin yapısı, kullanım amacı, lümen inceliği, lümen uzunluğu, vücutta bırakılacak olması gibi ölçütler göz önünde bulundurularak ilaveten on iki saatten iki haftaya kadar havalandırmaya ihtiyaç duyulabilir</a:t>
            </a:r>
            <a:endParaRPr kumimoji="0" lang="tr-TR" sz="1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Garamond" panose="02020404030301010803" pitchFamily="18" charset="0"/>
              <a:ea typeface="+mn-ea"/>
              <a:cs typeface="+mn-cs"/>
            </a:endParaRP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7821" y="125541"/>
            <a:ext cx="10610193" cy="1341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88367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520</TotalTime>
  <Words>371</Words>
  <Application>Microsoft Office PowerPoint</Application>
  <PresentationFormat>Geniş ekran</PresentationFormat>
  <Paragraphs>28</Paragraphs>
  <Slides>15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Garamond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Dilruba Kılıç</dc:creator>
  <cp:lastModifiedBy>Dilruba Kılıç</cp:lastModifiedBy>
  <cp:revision>64</cp:revision>
  <dcterms:created xsi:type="dcterms:W3CDTF">2020-03-22T17:32:17Z</dcterms:created>
  <dcterms:modified xsi:type="dcterms:W3CDTF">2020-05-16T20:35:16Z</dcterms:modified>
</cp:coreProperties>
</file>