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4"/>
  </p:notesMasterIdLst>
  <p:sldIdLst>
    <p:sldId id="1092" r:id="rId4"/>
    <p:sldId id="1083" r:id="rId5"/>
    <p:sldId id="1098" r:id="rId6"/>
    <p:sldId id="1099" r:id="rId7"/>
    <p:sldId id="1100" r:id="rId8"/>
    <p:sldId id="1101" r:id="rId9"/>
    <p:sldId id="1102" r:id="rId10"/>
    <p:sldId id="1103" r:id="rId11"/>
    <p:sldId id="1104" r:id="rId12"/>
    <p:sldId id="1091"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719" autoAdjust="0"/>
    <p:restoredTop sz="91471" autoAdjust="0"/>
  </p:normalViewPr>
  <p:slideViewPr>
    <p:cSldViewPr snapToGrid="0">
      <p:cViewPr varScale="1">
        <p:scale>
          <a:sx n="102" d="100"/>
          <a:sy n="102" d="100"/>
        </p:scale>
        <p:origin x="1740"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GGY206</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Ölçme Bilgisi 1</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2896947"/>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Pratik Jeodezi, Prof. Dr. Erdoğan </a:t>
            </a:r>
            <a:r>
              <a:rPr lang="tr-TR" dirty="0" err="1">
                <a:latin typeface="Arial" panose="020B0604020202020204" pitchFamily="34" charset="0"/>
                <a:cs typeface="Arial" panose="020B0604020202020204" pitchFamily="34" charset="0"/>
              </a:rPr>
              <a:t>Özbenli</a:t>
            </a:r>
            <a:r>
              <a:rPr lang="tr-TR" dirty="0">
                <a:latin typeface="Arial" panose="020B0604020202020204" pitchFamily="34" charset="0"/>
                <a:cs typeface="Arial" panose="020B0604020202020204" pitchFamily="34" charset="0"/>
              </a:rPr>
              <a:t> ve 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Trabzon, 2001.</a:t>
            </a:r>
          </a:p>
          <a:p>
            <a:pPr marL="285750" indent="-285750">
              <a:lnSpc>
                <a:spcPct val="150000"/>
              </a:lnSpc>
              <a:buFont typeface="Wingdings" panose="05000000000000000000" pitchFamily="2" charset="2"/>
              <a:buChar char="q"/>
            </a:pPr>
            <a:r>
              <a:rPr lang="tr-TR" dirty="0">
                <a:latin typeface="Arial" panose="020B0604020202020204" pitchFamily="34" charset="0"/>
                <a:cs typeface="Arial" panose="020B0604020202020204" pitchFamily="34" charset="0"/>
              </a:rPr>
              <a:t>Ölçme Bilgisi, Doç. Dr. İbrahim Koç, İstanbul, 1998.</a:t>
            </a:r>
          </a:p>
          <a:p>
            <a:pPr marL="285750" indent="-285750">
              <a:lnSpc>
                <a:spcPct val="150000"/>
              </a:lnSpc>
              <a:buFont typeface="Wingdings" panose="05000000000000000000" pitchFamily="2" charset="2"/>
              <a:buChar char="q"/>
            </a:pPr>
            <a:r>
              <a:rPr lang="en-US" dirty="0" err="1">
                <a:latin typeface="Arial" panose="020B0604020202020204" pitchFamily="34" charset="0"/>
                <a:cs typeface="Arial" panose="020B0604020202020204" pitchFamily="34" charset="0"/>
              </a:rPr>
              <a:t>İmar</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Planı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Uygulamaları</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Kentsel</a:t>
            </a:r>
            <a:r>
              <a:rPr lang="en-US" dirty="0">
                <a:latin typeface="Arial" panose="020B0604020202020204" pitchFamily="34" charset="0"/>
                <a:cs typeface="Arial" panose="020B0604020202020204" pitchFamily="34" charset="0"/>
              </a:rPr>
              <a:t> Alan </a:t>
            </a:r>
            <a:r>
              <a:rPr lang="en-US" dirty="0" err="1">
                <a:latin typeface="Arial" panose="020B0604020202020204" pitchFamily="34" charset="0"/>
                <a:cs typeface="Arial" panose="020B0604020202020204" pitchFamily="34" charset="0"/>
              </a:rPr>
              <a:t>Düzenlemesi</a:t>
            </a:r>
            <a:r>
              <a:rPr lang="en-US"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Prof. Dr. Türkay </a:t>
            </a:r>
            <a:r>
              <a:rPr lang="tr-TR" dirty="0" err="1">
                <a:latin typeface="Arial" panose="020B0604020202020204" pitchFamily="34" charset="0"/>
                <a:cs typeface="Arial" panose="020B0604020202020204" pitchFamily="34" charset="0"/>
              </a:rPr>
              <a:t>Tüdeş</a:t>
            </a:r>
            <a:r>
              <a:rPr lang="tr-TR" dirty="0">
                <a:latin typeface="Arial" panose="020B0604020202020204" pitchFamily="34" charset="0"/>
                <a:cs typeface="Arial" panose="020B0604020202020204" pitchFamily="34" charset="0"/>
              </a:rPr>
              <a:t>, Ankara, 2019</a:t>
            </a:r>
            <a:r>
              <a:rPr lang="tr-TR" dirty="0" smtClean="0">
                <a:latin typeface="Arial" panose="020B0604020202020204" pitchFamily="34" charset="0"/>
                <a:cs typeface="Arial" panose="020B0604020202020204" pitchFamily="34" charset="0"/>
              </a:rPr>
              <a:t>.</a:t>
            </a:r>
          </a:p>
          <a:p>
            <a:pPr marL="285750" indent="-285750">
              <a:lnSpc>
                <a:spcPct val="150000"/>
              </a:lnSpc>
              <a:buFont typeface="Wingdings" panose="05000000000000000000" pitchFamily="2" charset="2"/>
              <a:buChar char="q"/>
            </a:pPr>
            <a:r>
              <a:rPr lang="tr-TR" dirty="0" err="1" smtClean="0"/>
              <a:t>Ulsoy</a:t>
            </a:r>
            <a:r>
              <a:rPr lang="tr-TR" dirty="0" smtClean="0"/>
              <a:t>, E., Matematiksel </a:t>
            </a:r>
            <a:r>
              <a:rPr lang="tr-TR" dirty="0" err="1"/>
              <a:t>Geodezi</a:t>
            </a:r>
            <a:r>
              <a:rPr lang="tr-TR" dirty="0" smtClean="0"/>
              <a:t>, </a:t>
            </a:r>
            <a:r>
              <a:rPr lang="tr-TR" dirty="0"/>
              <a:t>İDMMA Yayınları Sayı:144, İstanbul 1977</a:t>
            </a:r>
            <a:endParaRPr lang="tr-TR" dirty="0">
              <a:latin typeface="Arial" panose="020B0604020202020204" pitchFamily="34" charset="0"/>
              <a:cs typeface="Arial" panose="020B0604020202020204" pitchFamily="34" charset="0"/>
            </a:endParaRPr>
          </a:p>
          <a:p>
            <a:pPr marL="214313" indent="-214313" algn="just">
              <a:lnSpc>
                <a:spcPct val="150000"/>
              </a:lnSpc>
              <a:buClr>
                <a:srgbClr val="C00000"/>
              </a:buClr>
              <a:buFont typeface="Arial" panose="020B0604020202020204" pitchFamily="34" charset="0"/>
              <a:buChar char="•"/>
            </a:pPr>
            <a:endParaRPr lang="tr-TR"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1274195"/>
          </a:xfrm>
          <a:prstGeom prst="rect">
            <a:avLst/>
          </a:prstGeom>
        </p:spPr>
        <p:txBody>
          <a:bodyPr wrap="square">
            <a:spAutoFit/>
          </a:bodyPr>
          <a:lstStyle/>
          <a:p>
            <a:pPr marL="0" lvl="1" algn="ctr">
              <a:spcBef>
                <a:spcPct val="20000"/>
              </a:spcBef>
              <a:buClr>
                <a:schemeClr val="accent1"/>
              </a:buClr>
            </a:pPr>
            <a:r>
              <a:rPr lang="tr-TR" sz="2400" b="1" dirty="0" smtClean="0"/>
              <a:t>13. Hafta</a:t>
            </a:r>
            <a:endParaRPr lang="tr-TR" sz="2400" b="1" dirty="0"/>
          </a:p>
          <a:p>
            <a:pPr marL="0" lvl="1" algn="ctr">
              <a:spcBef>
                <a:spcPct val="20000"/>
              </a:spcBef>
              <a:buClr>
                <a:schemeClr val="accent1"/>
              </a:buClr>
            </a:pPr>
            <a:r>
              <a:rPr lang="tr-TR" sz="2400" b="1" dirty="0"/>
              <a:t>Yükseklik </a:t>
            </a:r>
            <a:r>
              <a:rPr lang="tr-TR" sz="2400" b="1" dirty="0" smtClean="0"/>
              <a:t>Kavramı, Basit Yükseklik Ölçüsü, Su Terazisi, </a:t>
            </a:r>
            <a:r>
              <a:rPr lang="tr-TR" sz="2400" b="1" dirty="0" err="1" smtClean="0"/>
              <a:t>Nivo</a:t>
            </a:r>
            <a:r>
              <a:rPr lang="tr-TR" sz="2400" b="1" dirty="0" smtClean="0"/>
              <a:t>, </a:t>
            </a:r>
            <a:r>
              <a:rPr lang="tr-TR" sz="2400" b="1" dirty="0" err="1" smtClean="0"/>
              <a:t>Nivelman</a:t>
            </a:r>
            <a:r>
              <a:rPr lang="tr-TR" sz="2400" b="1" dirty="0" smtClean="0"/>
              <a:t> ve </a:t>
            </a:r>
            <a:r>
              <a:rPr lang="tr-TR" sz="2400" b="1" dirty="0"/>
              <a:t>U</a:t>
            </a:r>
            <a:r>
              <a:rPr lang="tr-TR" sz="2400" b="1" dirty="0" smtClean="0"/>
              <a:t>ygulamalar</a:t>
            </a: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1711366"/>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Yeryüzünün şekli denilince, katı ve sıvı dünya kitlesinin atmosfer ile olan sınırı anlaşılır. Katı kısımlar girinti ve çıkıntılar nedeniyle düzgün bir yüzey değildir. Genel olarak yüzeyler, normalleri yardımıyla incelenebilir. Yeryüzü normalleri, ağırlık kuvveti </a:t>
            </a:r>
            <a:r>
              <a:rPr lang="tr-TR" dirty="0" smtClean="0"/>
              <a:t>doğrultusundadır</a:t>
            </a:r>
            <a:r>
              <a:rPr lang="tr-TR" dirty="0"/>
              <a:t> (</a:t>
            </a:r>
            <a:r>
              <a:rPr lang="tr-TR" dirty="0" err="1"/>
              <a:t>Ulsoy</a:t>
            </a:r>
            <a:r>
              <a:rPr lang="tr-TR" dirty="0"/>
              <a:t>, </a:t>
            </a:r>
            <a:r>
              <a:rPr lang="tr-TR" dirty="0" smtClean="0"/>
              <a:t>1977). </a:t>
            </a:r>
          </a:p>
        </p:txBody>
      </p:sp>
    </p:spTree>
    <p:extLst>
      <p:ext uri="{BB962C8B-B14F-4D97-AF65-F5344CB8AC3E}">
        <p14:creationId xmlns:p14="http://schemas.microsoft.com/office/powerpoint/2010/main" val="1984747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1295868"/>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smtClean="0"/>
              <a:t>Ağırlık </a:t>
            </a:r>
            <a:r>
              <a:rPr lang="tr-TR" dirty="0"/>
              <a:t>kuvvetinin doğrultusu uygulamada çekül doğrultusuyla gösterilir. Çekül doğrultusunun ölçmelerdeki rolü çok önemlidir. Ölçme aletlerinin düşey eksenleri çekül doğrultusuna göre düzenlenir (</a:t>
            </a:r>
            <a:r>
              <a:rPr lang="tr-TR" dirty="0" err="1"/>
              <a:t>Ulsoy</a:t>
            </a:r>
            <a:r>
              <a:rPr lang="tr-TR" dirty="0"/>
              <a:t>, 1977). </a:t>
            </a:r>
          </a:p>
        </p:txBody>
      </p:sp>
    </p:spTree>
    <p:extLst>
      <p:ext uri="{BB962C8B-B14F-4D97-AF65-F5344CB8AC3E}">
        <p14:creationId xmlns:p14="http://schemas.microsoft.com/office/powerpoint/2010/main" val="3039035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3000821"/>
          </a:xfrm>
          <a:prstGeom prst="rect">
            <a:avLst/>
          </a:prstGeom>
        </p:spPr>
        <p:txBody>
          <a:bodyPr wrap="square">
            <a:spAutoFit/>
          </a:bodyPr>
          <a:lstStyle/>
          <a:p>
            <a:pPr marL="285750" indent="-285750" algn="just" fontAlgn="base">
              <a:lnSpc>
                <a:spcPct val="150000"/>
              </a:lnSpc>
              <a:buFont typeface="Arial" panose="020B0604020202020204" pitchFamily="34" charset="0"/>
              <a:buChar char="•"/>
            </a:pPr>
            <a:r>
              <a:rPr lang="tr-TR" dirty="0"/>
              <a:t>Noktalar arasındaki yükseklik farklarının ölçülmesi işine </a:t>
            </a:r>
            <a:r>
              <a:rPr lang="tr-TR" dirty="0" err="1"/>
              <a:t>nivelman</a:t>
            </a:r>
            <a:r>
              <a:rPr lang="tr-TR" dirty="0"/>
              <a:t> denilmektedir. Uygulamada kullanılan </a:t>
            </a:r>
            <a:r>
              <a:rPr lang="tr-TR" dirty="0" err="1"/>
              <a:t>nivelman</a:t>
            </a:r>
            <a:r>
              <a:rPr lang="tr-TR" dirty="0"/>
              <a:t> yöntemleri şunlardır</a:t>
            </a:r>
            <a:r>
              <a:rPr lang="tr-TR" dirty="0" smtClean="0"/>
              <a:t>:</a:t>
            </a:r>
          </a:p>
          <a:p>
            <a:pPr marL="285750" indent="-285750" algn="just" fontAlgn="base">
              <a:lnSpc>
                <a:spcPct val="150000"/>
              </a:lnSpc>
              <a:buFont typeface="Arial" panose="020B0604020202020204" pitchFamily="34" charset="0"/>
              <a:buChar char="•"/>
            </a:pPr>
            <a:endParaRPr lang="tr-TR" dirty="0"/>
          </a:p>
          <a:p>
            <a:pPr marL="342900" indent="-342900" algn="just" fontAlgn="base">
              <a:lnSpc>
                <a:spcPct val="150000"/>
              </a:lnSpc>
              <a:buFont typeface="+mj-lt"/>
              <a:buAutoNum type="arabicPeriod"/>
            </a:pPr>
            <a:r>
              <a:rPr lang="tr-TR" dirty="0" smtClean="0"/>
              <a:t>Geometrik </a:t>
            </a:r>
            <a:r>
              <a:rPr lang="tr-TR" dirty="0" err="1" smtClean="0"/>
              <a:t>Nivelman</a:t>
            </a:r>
            <a:endParaRPr lang="tr-TR" dirty="0" smtClean="0"/>
          </a:p>
          <a:p>
            <a:pPr marL="342900" indent="-342900" algn="just" fontAlgn="base">
              <a:lnSpc>
                <a:spcPct val="150000"/>
              </a:lnSpc>
              <a:buFont typeface="+mj-lt"/>
              <a:buAutoNum type="arabicPeriod"/>
            </a:pPr>
            <a:r>
              <a:rPr lang="tr-TR" dirty="0" smtClean="0"/>
              <a:t>Trigonometrik </a:t>
            </a:r>
            <a:r>
              <a:rPr lang="tr-TR" dirty="0" err="1"/>
              <a:t>Nivelman</a:t>
            </a:r>
            <a:endParaRPr lang="tr-TR" dirty="0" smtClean="0"/>
          </a:p>
          <a:p>
            <a:pPr marL="342900" indent="-342900" algn="just" fontAlgn="base">
              <a:lnSpc>
                <a:spcPct val="150000"/>
              </a:lnSpc>
              <a:buFont typeface="+mj-lt"/>
              <a:buAutoNum type="arabicPeriod"/>
            </a:pPr>
            <a:r>
              <a:rPr lang="tr-TR" dirty="0" err="1" smtClean="0"/>
              <a:t>Barometrik</a:t>
            </a:r>
            <a:r>
              <a:rPr lang="tr-TR" dirty="0" smtClean="0"/>
              <a:t> </a:t>
            </a:r>
            <a:r>
              <a:rPr lang="tr-TR" dirty="0" err="1"/>
              <a:t>Nivelman</a:t>
            </a:r>
            <a:endParaRPr lang="tr-TR" dirty="0" smtClean="0"/>
          </a:p>
          <a:p>
            <a:pPr marL="342900" indent="-342900" algn="just" fontAlgn="base">
              <a:lnSpc>
                <a:spcPct val="150000"/>
              </a:lnSpc>
              <a:buFont typeface="+mj-lt"/>
              <a:buAutoNum type="arabicPeriod"/>
            </a:pPr>
            <a:r>
              <a:rPr lang="tr-TR" dirty="0" smtClean="0"/>
              <a:t>Hidrostatik </a:t>
            </a:r>
            <a:r>
              <a:rPr lang="tr-TR" dirty="0" err="1"/>
              <a:t>Nivelman</a:t>
            </a:r>
            <a:endParaRPr lang="tr-TR" dirty="0"/>
          </a:p>
        </p:txBody>
      </p:sp>
    </p:spTree>
    <p:extLst>
      <p:ext uri="{BB962C8B-B14F-4D97-AF65-F5344CB8AC3E}">
        <p14:creationId xmlns:p14="http://schemas.microsoft.com/office/powerpoint/2010/main" val="27699842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3000821"/>
          </a:xfrm>
          <a:prstGeom prst="rect">
            <a:avLst/>
          </a:prstGeom>
        </p:spPr>
        <p:txBody>
          <a:bodyPr wrap="square">
            <a:spAutoFit/>
          </a:bodyPr>
          <a:lstStyle/>
          <a:p>
            <a:pPr marL="342900" indent="-342900" algn="just" fontAlgn="base">
              <a:lnSpc>
                <a:spcPct val="150000"/>
              </a:lnSpc>
              <a:buFont typeface="+mj-lt"/>
              <a:buAutoNum type="arabicPeriod"/>
            </a:pPr>
            <a:r>
              <a:rPr lang="tr-TR" b="1" dirty="0" smtClean="0"/>
              <a:t>Geometrik </a:t>
            </a:r>
            <a:r>
              <a:rPr lang="tr-TR" b="1" dirty="0" err="1" smtClean="0"/>
              <a:t>Nivelman</a:t>
            </a:r>
            <a:endParaRPr lang="tr-TR" b="1" dirty="0" smtClean="0"/>
          </a:p>
          <a:p>
            <a:pPr marL="342900" indent="-342900" algn="just" fontAlgn="base">
              <a:lnSpc>
                <a:spcPct val="150000"/>
              </a:lnSpc>
              <a:buFont typeface="+mj-lt"/>
              <a:buAutoNum type="arabicPeriod"/>
            </a:pPr>
            <a:endParaRPr lang="tr-TR" b="1" dirty="0"/>
          </a:p>
          <a:p>
            <a:pPr algn="just" fontAlgn="base">
              <a:lnSpc>
                <a:spcPct val="150000"/>
              </a:lnSpc>
            </a:pPr>
            <a:r>
              <a:rPr lang="tr-TR" dirty="0"/>
              <a:t>Geometrik </a:t>
            </a:r>
            <a:r>
              <a:rPr lang="tr-TR" dirty="0" err="1"/>
              <a:t>nivelmanda</a:t>
            </a:r>
            <a:r>
              <a:rPr lang="tr-TR" dirty="0"/>
              <a:t>, noktaların düşey doğrultuda yatay bir düzleme olan uzaklıkları ölçülmekte ve bu uzaklık farklarından iki nokta arasındaki yükseklik farkları elde edilmektedir. </a:t>
            </a:r>
            <a:r>
              <a:rPr lang="tr-TR" dirty="0" err="1"/>
              <a:t>Nivelmanda</a:t>
            </a:r>
            <a:r>
              <a:rPr lang="tr-TR" dirty="0"/>
              <a:t> incelik (doğruluk) genel olarak 1 km’lik </a:t>
            </a:r>
            <a:r>
              <a:rPr lang="tr-TR" dirty="0" err="1"/>
              <a:t>nivelman</a:t>
            </a:r>
            <a:r>
              <a:rPr lang="tr-TR" dirty="0"/>
              <a:t> yolunda gidiş-dönüş ölçü farklarından bulunan standart sapma değeri ile ifade edilmektedir.</a:t>
            </a:r>
            <a:endParaRPr lang="tr-TR" b="1" dirty="0" smtClean="0"/>
          </a:p>
        </p:txBody>
      </p:sp>
    </p:spTree>
    <p:extLst>
      <p:ext uri="{BB962C8B-B14F-4D97-AF65-F5344CB8AC3E}">
        <p14:creationId xmlns:p14="http://schemas.microsoft.com/office/powerpoint/2010/main" val="3990762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3831818"/>
          </a:xfrm>
          <a:prstGeom prst="rect">
            <a:avLst/>
          </a:prstGeom>
        </p:spPr>
        <p:txBody>
          <a:bodyPr wrap="square">
            <a:spAutoFit/>
          </a:bodyPr>
          <a:lstStyle/>
          <a:p>
            <a:pPr algn="just" fontAlgn="base">
              <a:lnSpc>
                <a:spcPct val="150000"/>
              </a:lnSpc>
            </a:pPr>
            <a:r>
              <a:rPr lang="tr-TR" b="1" dirty="0" smtClean="0"/>
              <a:t>2. Trigonometrik </a:t>
            </a:r>
            <a:r>
              <a:rPr lang="tr-TR" b="1" dirty="0" err="1" smtClean="0"/>
              <a:t>Nivelman</a:t>
            </a:r>
            <a:endParaRPr lang="tr-TR" b="1" dirty="0" smtClean="0"/>
          </a:p>
          <a:p>
            <a:pPr marL="342900" indent="-342900" algn="just" fontAlgn="base">
              <a:lnSpc>
                <a:spcPct val="150000"/>
              </a:lnSpc>
              <a:buFont typeface="+mj-lt"/>
              <a:buAutoNum type="arabicPeriod"/>
            </a:pPr>
            <a:endParaRPr lang="tr-TR" b="1" dirty="0"/>
          </a:p>
          <a:p>
            <a:pPr algn="just" fontAlgn="base">
              <a:lnSpc>
                <a:spcPct val="150000"/>
              </a:lnSpc>
            </a:pPr>
            <a:r>
              <a:rPr lang="tr-TR" dirty="0"/>
              <a:t>Trigonometrik </a:t>
            </a:r>
            <a:r>
              <a:rPr lang="tr-TR" dirty="0" err="1"/>
              <a:t>nivelmanda</a:t>
            </a:r>
            <a:r>
              <a:rPr lang="tr-TR" dirty="0"/>
              <a:t> yükseklik farkları basit olarak, iki nokta arasındaki uzunluk ile düşey açıdan yararlanılarak elde edilmektedir. Bu yöntemde incelik 1 km’de ±1cm ile ±10 cm arasındadır. Trigonometrik </a:t>
            </a:r>
            <a:r>
              <a:rPr lang="tr-TR" dirty="0" err="1"/>
              <a:t>nivelman</a:t>
            </a:r>
            <a:r>
              <a:rPr lang="tr-TR" dirty="0"/>
              <a:t>, daha çok konum koordinatlarının elde edilmesi için oluşturulan </a:t>
            </a:r>
            <a:r>
              <a:rPr lang="tr-TR" dirty="0" err="1"/>
              <a:t>jeodezik</a:t>
            </a:r>
            <a:r>
              <a:rPr lang="tr-TR" dirty="0"/>
              <a:t> ağlarda nokta yüksekliklerinin belirlenmesinde, sağladığı incelik yeterli olduğu sürece mühendislik hizmetlerinde ve geometrik </a:t>
            </a:r>
            <a:r>
              <a:rPr lang="tr-TR" dirty="0" err="1"/>
              <a:t>nivelmanın</a:t>
            </a:r>
            <a:r>
              <a:rPr lang="tr-TR" dirty="0"/>
              <a:t> uygulanamadığı dağlık arazideki her türlü yükseklik ölçmesinde uygulanır.</a:t>
            </a:r>
            <a:endParaRPr lang="tr-TR" b="1" dirty="0" smtClean="0"/>
          </a:p>
        </p:txBody>
      </p:sp>
    </p:spTree>
    <p:extLst>
      <p:ext uri="{BB962C8B-B14F-4D97-AF65-F5344CB8AC3E}">
        <p14:creationId xmlns:p14="http://schemas.microsoft.com/office/powerpoint/2010/main" val="12053259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2585323"/>
          </a:xfrm>
          <a:prstGeom prst="rect">
            <a:avLst/>
          </a:prstGeom>
        </p:spPr>
        <p:txBody>
          <a:bodyPr wrap="square">
            <a:spAutoFit/>
          </a:bodyPr>
          <a:lstStyle/>
          <a:p>
            <a:pPr algn="just" fontAlgn="base">
              <a:lnSpc>
                <a:spcPct val="150000"/>
              </a:lnSpc>
            </a:pPr>
            <a:r>
              <a:rPr lang="tr-TR" b="1" dirty="0" smtClean="0"/>
              <a:t>3. </a:t>
            </a:r>
            <a:r>
              <a:rPr lang="tr-TR" b="1" dirty="0" err="1" smtClean="0"/>
              <a:t>Barometrik</a:t>
            </a:r>
            <a:r>
              <a:rPr lang="tr-TR" b="1" dirty="0" smtClean="0"/>
              <a:t> </a:t>
            </a:r>
            <a:r>
              <a:rPr lang="tr-TR" b="1" dirty="0" err="1" smtClean="0"/>
              <a:t>Nivelman</a:t>
            </a:r>
            <a:endParaRPr lang="tr-TR" b="1" dirty="0" smtClean="0"/>
          </a:p>
          <a:p>
            <a:pPr marL="342900" indent="-342900" algn="just" fontAlgn="base">
              <a:lnSpc>
                <a:spcPct val="150000"/>
              </a:lnSpc>
              <a:buFont typeface="+mj-lt"/>
              <a:buAutoNum type="arabicPeriod"/>
            </a:pPr>
            <a:endParaRPr lang="tr-TR" b="1" dirty="0"/>
          </a:p>
          <a:p>
            <a:pPr algn="just" fontAlgn="base">
              <a:lnSpc>
                <a:spcPct val="150000"/>
              </a:lnSpc>
            </a:pPr>
            <a:r>
              <a:rPr lang="tr-TR" dirty="0"/>
              <a:t>Hava basıncı, deniz seviyesinden yukarılara doğru çıktıkça düşmektedir. Hava basıncı ölçülerek </a:t>
            </a:r>
            <a:r>
              <a:rPr lang="tr-TR" dirty="0" err="1"/>
              <a:t>barometrik</a:t>
            </a:r>
            <a:r>
              <a:rPr lang="tr-TR" dirty="0"/>
              <a:t> yükseklik elde edilmektedir. </a:t>
            </a:r>
            <a:r>
              <a:rPr lang="tr-TR" dirty="0" err="1"/>
              <a:t>Barometrik</a:t>
            </a:r>
            <a:r>
              <a:rPr lang="tr-TR" dirty="0"/>
              <a:t> </a:t>
            </a:r>
            <a:r>
              <a:rPr lang="tr-TR" dirty="0" err="1"/>
              <a:t>nivelmanda</a:t>
            </a:r>
            <a:r>
              <a:rPr lang="tr-TR" dirty="0"/>
              <a:t> iki nokta arasındaki yükseklik farkı ± 1-2 m incelikle bulunur. </a:t>
            </a:r>
            <a:r>
              <a:rPr lang="tr-TR" dirty="0" err="1"/>
              <a:t>Barometrik</a:t>
            </a:r>
            <a:r>
              <a:rPr lang="tr-TR" dirty="0"/>
              <a:t> </a:t>
            </a:r>
            <a:r>
              <a:rPr lang="tr-TR" dirty="0" err="1"/>
              <a:t>nivelman</a:t>
            </a:r>
            <a:r>
              <a:rPr lang="tr-TR" dirty="0"/>
              <a:t> yalnızca keşif işlerinde kullanılır.</a:t>
            </a:r>
            <a:endParaRPr lang="tr-TR" b="1" dirty="0" smtClean="0"/>
          </a:p>
        </p:txBody>
      </p:sp>
    </p:spTree>
    <p:extLst>
      <p:ext uri="{BB962C8B-B14F-4D97-AF65-F5344CB8AC3E}">
        <p14:creationId xmlns:p14="http://schemas.microsoft.com/office/powerpoint/2010/main" val="37765417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Basit Yükseklik Ölçüsü</a:t>
            </a:r>
          </a:p>
        </p:txBody>
      </p:sp>
      <p:sp>
        <p:nvSpPr>
          <p:cNvPr id="4" name="Dikdörtgen 3"/>
          <p:cNvSpPr/>
          <p:nvPr/>
        </p:nvSpPr>
        <p:spPr>
          <a:xfrm>
            <a:off x="773430" y="1514565"/>
            <a:ext cx="7557471" cy="3416320"/>
          </a:xfrm>
          <a:prstGeom prst="rect">
            <a:avLst/>
          </a:prstGeom>
        </p:spPr>
        <p:txBody>
          <a:bodyPr wrap="square">
            <a:spAutoFit/>
          </a:bodyPr>
          <a:lstStyle/>
          <a:p>
            <a:pPr algn="just" fontAlgn="base">
              <a:lnSpc>
                <a:spcPct val="150000"/>
              </a:lnSpc>
            </a:pPr>
            <a:r>
              <a:rPr lang="tr-TR" b="1" dirty="0" smtClean="0"/>
              <a:t>4. Hidrostatik </a:t>
            </a:r>
            <a:r>
              <a:rPr lang="tr-TR" b="1" dirty="0" err="1" smtClean="0"/>
              <a:t>Nivelman</a:t>
            </a:r>
            <a:endParaRPr lang="tr-TR" b="1" dirty="0" smtClean="0"/>
          </a:p>
          <a:p>
            <a:pPr marL="342900" indent="-342900" algn="just" fontAlgn="base">
              <a:lnSpc>
                <a:spcPct val="150000"/>
              </a:lnSpc>
              <a:buFont typeface="+mj-lt"/>
              <a:buAutoNum type="arabicPeriod"/>
            </a:pPr>
            <a:endParaRPr lang="tr-TR" b="1" dirty="0" smtClean="0"/>
          </a:p>
          <a:p>
            <a:pPr algn="just" fontAlgn="base">
              <a:lnSpc>
                <a:spcPct val="150000"/>
              </a:lnSpc>
            </a:pPr>
            <a:r>
              <a:rPr lang="tr-TR" dirty="0"/>
              <a:t>Fizikteki birleşik kaplar ilkesinden yararlanılarak geliştirilen hortumlu su düzeci denilen aletlerle, noktalar arasındaki yükseklik farkları ± 0.01 mm incelikle ölçülebilmektedir. Genel olarak hidrostatik </a:t>
            </a:r>
            <a:r>
              <a:rPr lang="tr-TR" dirty="0" err="1"/>
              <a:t>nivelman</a:t>
            </a:r>
            <a:r>
              <a:rPr lang="tr-TR" dirty="0"/>
              <a:t>, hortumlu su düzeçleri ile basit şantiye ölçmelerinde; hassas hortumlu su düzeçleri ile çok yüksek incelik gerektiren makine aplikasyonlarında ve kapalı yerlerde düşey yöndeki deformasyonların ölçülmesi işlerinde başarıyla kullanılmaktadır.</a:t>
            </a:r>
            <a:endParaRPr lang="tr-TR" b="1" dirty="0" smtClean="0"/>
          </a:p>
        </p:txBody>
      </p:sp>
    </p:spTree>
    <p:extLst>
      <p:ext uri="{BB962C8B-B14F-4D97-AF65-F5344CB8AC3E}">
        <p14:creationId xmlns:p14="http://schemas.microsoft.com/office/powerpoint/2010/main" val="196414379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12838</TotalTime>
  <Words>447</Words>
  <Application>Microsoft Office PowerPoint</Application>
  <PresentationFormat>Ekran Gösterisi (4:3)</PresentationFormat>
  <Paragraphs>40</Paragraphs>
  <Slides>10</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10</vt:i4>
      </vt:variant>
    </vt:vector>
  </HeadingPairs>
  <TitlesOfParts>
    <vt:vector size="18"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847</cp:revision>
  <cp:lastPrinted>2016-10-24T07:53:35Z</cp:lastPrinted>
  <dcterms:created xsi:type="dcterms:W3CDTF">2016-09-18T09:35:24Z</dcterms:created>
  <dcterms:modified xsi:type="dcterms:W3CDTF">2020-02-28T12:31:13Z</dcterms:modified>
</cp:coreProperties>
</file>