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25.05.2018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27784" y="1600200"/>
            <a:ext cx="5449416" cy="480060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İletişim süreci üç temel aşamada ortaya çıkar.</a:t>
            </a:r>
          </a:p>
          <a:p>
            <a:pPr algn="ctr"/>
            <a:r>
              <a:rPr lang="tr-TR" sz="3600" dirty="0" smtClean="0"/>
              <a:t> </a:t>
            </a:r>
            <a:r>
              <a:rPr lang="tr-TR" sz="3600" dirty="0"/>
              <a:t>İletişimin kaynağı veya gönderici</a:t>
            </a:r>
          </a:p>
          <a:p>
            <a:pPr algn="ctr"/>
            <a:r>
              <a:rPr lang="tr-TR" sz="3600" dirty="0" smtClean="0"/>
              <a:t> </a:t>
            </a:r>
            <a:r>
              <a:rPr lang="tr-TR" sz="3600" dirty="0"/>
              <a:t>Mesaj</a:t>
            </a:r>
          </a:p>
          <a:p>
            <a:pPr algn="ctr"/>
            <a:r>
              <a:rPr lang="tr-TR" sz="3600" dirty="0" smtClean="0"/>
              <a:t> </a:t>
            </a:r>
            <a:r>
              <a:rPr lang="tr-TR" sz="3600" dirty="0"/>
              <a:t>Alıcı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3" y="1700808"/>
            <a:ext cx="299085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15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İletişimin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İletişim, bilgi üretme, aktarma ve anlamlandırma süreci olarak tanımlanabilir.</a:t>
            </a:r>
          </a:p>
          <a:p>
            <a:pPr marL="114300" indent="0">
              <a:buNone/>
            </a:pPr>
            <a:r>
              <a:rPr lang="tr-TR" dirty="0" smtClean="0"/>
              <a:t>Diğer tanımlar ise;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Vericiden </a:t>
            </a:r>
            <a:r>
              <a:rPr lang="tr-TR" dirty="0"/>
              <a:t>alıcıya aktarılan bilgi veya haber sürecidir</a:t>
            </a:r>
            <a:r>
              <a:rPr lang="tr-TR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İletişim</a:t>
            </a:r>
            <a:r>
              <a:rPr lang="tr-TR" dirty="0"/>
              <a:t>, bir kişiden diğerine anlamların aktarılmasıdır</a:t>
            </a:r>
            <a:r>
              <a:rPr lang="tr-TR" dirty="0" smtClean="0"/>
              <a:t>.</a:t>
            </a:r>
          </a:p>
          <a:p>
            <a:r>
              <a:rPr lang="tr-TR" dirty="0"/>
              <a:t>İletişim, tutum, bilgi, düşünce, duygu ve davranışların “ </a:t>
            </a:r>
            <a:r>
              <a:rPr lang="tr-TR" dirty="0" err="1"/>
              <a:t>kaynak”tan</a:t>
            </a:r>
            <a:r>
              <a:rPr lang="tr-TR" dirty="0"/>
              <a:t> “</a:t>
            </a:r>
            <a:r>
              <a:rPr lang="tr-TR" dirty="0" err="1"/>
              <a:t>hedef”e</a:t>
            </a:r>
            <a:r>
              <a:rPr lang="tr-TR" dirty="0"/>
              <a:t> </a:t>
            </a:r>
            <a:r>
              <a:rPr lang="tr-TR" dirty="0" smtClean="0"/>
              <a:t>doğru aktarılmasıdır.</a:t>
            </a:r>
          </a:p>
          <a:p>
            <a:r>
              <a:rPr lang="tr-TR" dirty="0"/>
              <a:t>İletişim, bir kişiden veya gruptan, bir başka kişi veya gruba bilgilerin aktarılmasıdır</a:t>
            </a:r>
            <a:r>
              <a:rPr lang="tr-TR" dirty="0" smtClean="0"/>
              <a:t>.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94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tr-TR" dirty="0"/>
              <a:t>Bu tanımlar doğrultusunda iletişim için şunları söyleyebiliriz.</a:t>
            </a:r>
          </a:p>
          <a:p>
            <a:pPr marL="114300" indent="0">
              <a:buNone/>
            </a:pPr>
            <a:r>
              <a:rPr lang="tr-TR" dirty="0"/>
              <a:t>İletişim</a:t>
            </a:r>
            <a:r>
              <a:rPr lang="tr-TR" dirty="0" smtClean="0"/>
              <a:t>,</a:t>
            </a:r>
          </a:p>
          <a:p>
            <a:pPr marL="114300" indent="0">
              <a:buNone/>
            </a:pPr>
            <a:endParaRPr lang="tr-TR" dirty="0"/>
          </a:p>
          <a:p>
            <a:r>
              <a:rPr lang="tr-TR" dirty="0" smtClean="0"/>
              <a:t>Toplumun </a:t>
            </a:r>
            <a:r>
              <a:rPr lang="tr-TR" dirty="0"/>
              <a:t>temelini oluşturan bir sistem,</a:t>
            </a:r>
          </a:p>
          <a:p>
            <a:r>
              <a:rPr lang="tr-TR" dirty="0" smtClean="0"/>
              <a:t> </a:t>
            </a:r>
            <a:r>
              <a:rPr lang="tr-TR" dirty="0"/>
              <a:t>Örgütsel ve yönetsel yapının düzenli işleyişini sağlayan bir araç,</a:t>
            </a:r>
          </a:p>
          <a:p>
            <a:r>
              <a:rPr lang="tr-TR" dirty="0" smtClean="0"/>
              <a:t> </a:t>
            </a:r>
            <a:r>
              <a:rPr lang="tr-TR" dirty="0"/>
              <a:t>Bireysel davranışları görüntüleyen ve etkileyen bir teknik,</a:t>
            </a:r>
          </a:p>
          <a:p>
            <a:r>
              <a:rPr lang="tr-TR" dirty="0" smtClean="0"/>
              <a:t> </a:t>
            </a:r>
            <a:r>
              <a:rPr lang="tr-TR" dirty="0"/>
              <a:t>Sosyal süreçler bakımından zorunlu bir bilim,</a:t>
            </a:r>
          </a:p>
          <a:p>
            <a:r>
              <a:rPr lang="tr-TR" dirty="0" smtClean="0"/>
              <a:t> </a:t>
            </a:r>
            <a:r>
              <a:rPr lang="tr-TR" dirty="0"/>
              <a:t>Sosyal uyum için gerekli bir sanattır.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3" y="4293096"/>
            <a:ext cx="2535992" cy="234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1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20000" cy="792088"/>
          </a:xfrm>
        </p:spPr>
        <p:txBody>
          <a:bodyPr/>
          <a:lstStyle/>
          <a:p>
            <a:pPr algn="ctr"/>
            <a:r>
              <a:rPr lang="tr-TR" dirty="0" smtClean="0"/>
              <a:t>İletişimin temel özellikleri </a:t>
            </a:r>
            <a:br>
              <a:rPr lang="tr-TR" dirty="0" smtClean="0"/>
            </a:br>
            <a:r>
              <a:rPr lang="tr-TR" dirty="0" smtClean="0"/>
              <a:t>ve 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bireylerin sosyal ve fizyolojik ihtiyaçlarının  ortaya çıkardığı sosyal bir süreçtir. Bu sosyal sürecin üç temel özelliği vardır.</a:t>
            </a:r>
          </a:p>
          <a:p>
            <a:pPr marL="114300" indent="0">
              <a:buNone/>
            </a:pPr>
            <a:r>
              <a:rPr lang="tr-TR" dirty="0" smtClean="0"/>
              <a:t>1- iletişim insan davranışının sonucu gerçekleşen bir süreçtir. Bütün insan topluluklarında iletişim bir ihtiyaç olarak var olmuş var olmaya da devam edecektir. </a:t>
            </a:r>
          </a:p>
          <a:p>
            <a:pPr marL="114300" indent="0">
              <a:buNone/>
            </a:pPr>
            <a:r>
              <a:rPr lang="tr-TR" dirty="0" smtClean="0"/>
              <a:t>2- iletişim statik bir olgu değildir. İletişim dinamik bir olgudur. Maddi ve manevi kültür yapısındaki değişmelerle değişir. Kültürel değişme sonucu yeni çevresel olgular, deneyimler ve kelimeler ortaya çıkar. </a:t>
            </a:r>
          </a:p>
          <a:p>
            <a:pPr marL="114300" indent="0">
              <a:buNone/>
            </a:pPr>
            <a:r>
              <a:rPr lang="tr-TR" dirty="0" smtClean="0"/>
              <a:t>3- iletişim belli kalıplara bağlıdır. İletişim kalıpları , toplumsal kültüre bağlı olarak sosyal gruplarca oluşturulur ve bireyin kabullenmeleri oranında devamlılık kazanır.</a:t>
            </a:r>
          </a:p>
        </p:txBody>
      </p:sp>
    </p:spTree>
    <p:extLst>
      <p:ext uri="{BB962C8B-B14F-4D97-AF65-F5344CB8AC3E}">
        <p14:creationId xmlns:p14="http://schemas.microsoft.com/office/powerpoint/2010/main" val="1232074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48680"/>
            <a:ext cx="6480720" cy="5688632"/>
          </a:xfrm>
        </p:spPr>
      </p:pic>
    </p:spTree>
    <p:extLst>
      <p:ext uri="{BB962C8B-B14F-4D97-AF65-F5344CB8AC3E}">
        <p14:creationId xmlns:p14="http://schemas.microsoft.com/office/powerpoint/2010/main" val="1008384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620000" cy="1143000"/>
          </a:xfrm>
        </p:spPr>
        <p:txBody>
          <a:bodyPr/>
          <a:lstStyle/>
          <a:p>
            <a:r>
              <a:rPr lang="tr-TR" dirty="0" smtClean="0"/>
              <a:t>İletişimin 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051920"/>
          </a:xfrm>
        </p:spPr>
        <p:txBody>
          <a:bodyPr/>
          <a:lstStyle/>
          <a:p>
            <a:r>
              <a:rPr lang="tr-TR" sz="2400" dirty="0" smtClean="0"/>
              <a:t>Bireylerin birbirlerini daha iyi tanıyabilmeleri ve anlayabilmeleri </a:t>
            </a:r>
          </a:p>
          <a:p>
            <a:r>
              <a:rPr lang="tr-TR" sz="2400" dirty="0" smtClean="0"/>
              <a:t>Bir örgütte işlerin daha iyi yapılabilmesi </a:t>
            </a:r>
          </a:p>
          <a:p>
            <a:r>
              <a:rPr lang="tr-TR" sz="2400" dirty="0" smtClean="0"/>
              <a:t>Sorunların daha iyi çözülebilmesi </a:t>
            </a:r>
          </a:p>
          <a:p>
            <a:r>
              <a:rPr lang="tr-TR" sz="2400" dirty="0" smtClean="0"/>
              <a:t>Bireylerin toplumsal yaşam içinde kendilerine gerekli olan bilgi, beceri ve tutumları sağlayabilmeleri açısından önem taşımaktadır.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581128"/>
            <a:ext cx="2688704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4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İletişimin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İletişim bilgi taşır</a:t>
            </a:r>
          </a:p>
          <a:p>
            <a:pPr marL="114300" indent="0">
              <a:buNone/>
            </a:pPr>
            <a:r>
              <a:rPr lang="tr-TR" dirty="0" smtClean="0"/>
              <a:t>İletişim organizasyonlarda insanlar arasında bilgi taşıyarak organizasyonun etkinliğini korumaya ve devam ettirmeye yardımcı olur. </a:t>
            </a:r>
          </a:p>
          <a:p>
            <a:pPr>
              <a:buFont typeface="Arial" charset="0"/>
              <a:buChar char="•"/>
            </a:pPr>
            <a:r>
              <a:rPr lang="tr-TR" b="1" dirty="0" smtClean="0"/>
              <a:t>İletişim sağlıklı ilişkilerin kurulmasına yardımcı olur</a:t>
            </a:r>
          </a:p>
          <a:p>
            <a:pPr marL="114300" indent="0">
              <a:buNone/>
            </a:pPr>
            <a:r>
              <a:rPr lang="tr-TR" dirty="0" smtClean="0"/>
              <a:t>Bireyler arasında sağlıklı iletişim kurulabilmesi için hem mesajı gönderen hem de mesajı alanların açık iletişime inanmaları gereklidir.</a:t>
            </a:r>
          </a:p>
          <a:p>
            <a:pPr>
              <a:buFont typeface="Arial" charset="0"/>
              <a:buChar char="•"/>
            </a:pPr>
            <a:r>
              <a:rPr lang="tr-TR" b="1" dirty="0" smtClean="0"/>
              <a:t>İletişim Etkileşimi sağlar</a:t>
            </a:r>
          </a:p>
          <a:p>
            <a:pPr marL="114300" indent="0">
              <a:buNone/>
            </a:pPr>
            <a:r>
              <a:rPr lang="tr-TR" dirty="0" smtClean="0"/>
              <a:t>Bir kimse başka bir kimsenin davranışını değiştirmeyi  ve eyleme geçirmeyi düşünerek iletişimi kullanırsa, o zaman bu kimse burada iletişimi  hem eğitim hem de yönetim anlamında kullanmış olur. 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1867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İletişimin Fonksiyonları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İletişim kararları taşır</a:t>
            </a:r>
          </a:p>
          <a:p>
            <a:pPr marL="114300" indent="0">
              <a:buNone/>
            </a:pPr>
            <a:r>
              <a:rPr lang="tr-TR" dirty="0" smtClean="0"/>
              <a:t>İletişim, her sosyal kurum ve kuruluşta, amaçların gerçekleşmesini engelleyen sorunların çözümü için verilecek kararların zamanında ve önemini yitirmeyecek biçimde, doğru olarak yerine ulaşmasını sağlar.</a:t>
            </a:r>
          </a:p>
          <a:p>
            <a:pPr>
              <a:buFont typeface="Arial" charset="0"/>
              <a:buChar char="•"/>
            </a:pPr>
            <a:r>
              <a:rPr lang="tr-TR" b="1" dirty="0" smtClean="0"/>
              <a:t>İletişim emirleri taşır</a:t>
            </a:r>
          </a:p>
          <a:p>
            <a:pPr marL="114300" indent="0">
              <a:buNone/>
            </a:pPr>
            <a:r>
              <a:rPr lang="tr-TR" dirty="0" smtClean="0"/>
              <a:t>İşlerin verimli yürütülmesi için etkili işleyen bir iletişim sistemine ihtiyaç vardır.</a:t>
            </a:r>
          </a:p>
          <a:p>
            <a:pPr>
              <a:buFont typeface="Arial" charset="0"/>
              <a:buChar char="•"/>
            </a:pPr>
            <a:r>
              <a:rPr lang="tr-TR" b="1" dirty="0" smtClean="0"/>
              <a:t>İletişim geri bildirime imkan tanır</a:t>
            </a:r>
          </a:p>
          <a:p>
            <a:pPr marL="114300" indent="0">
              <a:buNone/>
            </a:pPr>
            <a:r>
              <a:rPr lang="tr-TR" dirty="0" smtClean="0"/>
              <a:t>Geri bildirim tepe yönetiminden aşağıya doğru iletişimin bir karşılığıdır. Sorunlar, öneriler, görüşler geri bildirim olarak üste doğru iletilir.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7864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İletişimin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Kod</a:t>
            </a:r>
          </a:p>
          <a:p>
            <a:r>
              <a:rPr lang="tr-TR" sz="2800" dirty="0" smtClean="0"/>
              <a:t>Kodlama</a:t>
            </a:r>
          </a:p>
          <a:p>
            <a:r>
              <a:rPr lang="tr-TR" sz="2800" dirty="0" smtClean="0"/>
              <a:t>Kod Açma</a:t>
            </a:r>
          </a:p>
          <a:p>
            <a:r>
              <a:rPr lang="tr-TR" sz="2800" dirty="0" smtClean="0"/>
              <a:t>Yorumlama</a:t>
            </a:r>
          </a:p>
          <a:p>
            <a:r>
              <a:rPr lang="tr-TR" sz="2800" dirty="0" smtClean="0"/>
              <a:t>Geri iletim</a:t>
            </a:r>
          </a:p>
          <a:p>
            <a:r>
              <a:rPr lang="tr-TR" sz="2800" dirty="0" smtClean="0"/>
              <a:t>Kendine Geri iletim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53136"/>
            <a:ext cx="590465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697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1079</TotalTime>
  <Words>440</Words>
  <Application>Microsoft Office PowerPoint</Application>
  <PresentationFormat>Ekran Gösterisi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Bitişiklik</vt:lpstr>
      <vt:lpstr>   İLETİŞİM</vt:lpstr>
      <vt:lpstr>İletişimin Tanımı</vt:lpstr>
      <vt:lpstr>PowerPoint Sunusu</vt:lpstr>
      <vt:lpstr>İletişimin temel özellikleri  ve önemi</vt:lpstr>
      <vt:lpstr>PowerPoint Sunusu</vt:lpstr>
      <vt:lpstr>İletişimin önemi</vt:lpstr>
      <vt:lpstr>İletişimin Fonksiyonları</vt:lpstr>
      <vt:lpstr>İletişimin Fonksiyonları </vt:lpstr>
      <vt:lpstr>İletişimin Unsurları</vt:lpstr>
      <vt:lpstr>PowerPoint Sunusu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64</cp:revision>
  <dcterms:created xsi:type="dcterms:W3CDTF">2012-09-07T10:35:28Z</dcterms:created>
  <dcterms:modified xsi:type="dcterms:W3CDTF">2018-05-25T11:38:46Z</dcterms:modified>
</cp:coreProperties>
</file>