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164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96C3-78D3-4F1E-87BA-9C9B495E5B11}" type="datetimeFigureOut">
              <a:rPr lang="en-US" smtClean="0"/>
              <a:pPr/>
              <a:t>30/11/20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51E5-E2E1-4BF7-996E-A31B0AC650C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29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96C3-78D3-4F1E-87BA-9C9B495E5B11}" type="datetimeFigureOut">
              <a:rPr lang="en-US" smtClean="0"/>
              <a:pPr/>
              <a:t>30/11/20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51E5-E2E1-4BF7-996E-A31B0AC65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85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96C3-78D3-4F1E-87BA-9C9B495E5B11}" type="datetimeFigureOut">
              <a:rPr lang="en-US" smtClean="0"/>
              <a:pPr/>
              <a:t>30/11/20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51E5-E2E1-4BF7-996E-A31B0AC65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96C3-78D3-4F1E-87BA-9C9B495E5B11}" type="datetimeFigureOut">
              <a:rPr lang="en-US" smtClean="0"/>
              <a:pPr/>
              <a:t>30/11/20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51E5-E2E1-4BF7-996E-A31B0AC65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8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96C3-78D3-4F1E-87BA-9C9B495E5B11}" type="datetimeFigureOut">
              <a:rPr lang="en-US" smtClean="0"/>
              <a:pPr/>
              <a:t>30/11/20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51E5-E2E1-4BF7-996E-A31B0AC650C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47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96C3-78D3-4F1E-87BA-9C9B495E5B11}" type="datetimeFigureOut">
              <a:rPr lang="en-US" smtClean="0"/>
              <a:pPr/>
              <a:t>30/11/20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51E5-E2E1-4BF7-996E-A31B0AC65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3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96C3-78D3-4F1E-87BA-9C9B495E5B11}" type="datetimeFigureOut">
              <a:rPr lang="en-US" smtClean="0"/>
              <a:pPr/>
              <a:t>30/11/20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51E5-E2E1-4BF7-996E-A31B0AC65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4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96C3-78D3-4F1E-87BA-9C9B495E5B11}" type="datetimeFigureOut">
              <a:rPr lang="en-US" smtClean="0"/>
              <a:pPr/>
              <a:t>30/11/20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51E5-E2E1-4BF7-996E-A31B0AC65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6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96C3-78D3-4F1E-87BA-9C9B495E5B11}" type="datetimeFigureOut">
              <a:rPr lang="en-US" smtClean="0"/>
              <a:pPr/>
              <a:t>30/11/20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51E5-E2E1-4BF7-996E-A31B0AC65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6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EC996C3-78D3-4F1E-87BA-9C9B495E5B11}" type="datetimeFigureOut">
              <a:rPr lang="en-US" smtClean="0"/>
              <a:pPr/>
              <a:t>30/11/20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5E51E5-E2E1-4BF7-996E-A31B0AC65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0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96C3-78D3-4F1E-87BA-9C9B495E5B11}" type="datetimeFigureOut">
              <a:rPr lang="en-US" smtClean="0"/>
              <a:pPr/>
              <a:t>30/11/20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51E5-E2E1-4BF7-996E-A31B0AC65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2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EC996C3-78D3-4F1E-87BA-9C9B495E5B11}" type="datetimeFigureOut">
              <a:rPr lang="en-US" smtClean="0"/>
              <a:pPr/>
              <a:t>30/11/20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35E51E5-E2E1-4BF7-996E-A31B0AC650C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85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NÖTRALLEŞME TİTRASYONLARI UYGULAMALARI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94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2194" y="1820066"/>
            <a:ext cx="67834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</a:t>
            </a:r>
            <a:r>
              <a:rPr lang="en-US" sz="2800" baseline="-25000" dirty="0"/>
              <a:t>3</a:t>
            </a:r>
            <a:r>
              <a:rPr lang="en-US" sz="2800" baseline="30000" dirty="0"/>
              <a:t>-2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</a:t>
            </a:r>
            <a:r>
              <a:rPr lang="en-US" sz="2800" dirty="0"/>
              <a:t> + H</a:t>
            </a:r>
            <a:r>
              <a:rPr lang="en-US" sz="2800" baseline="30000" dirty="0"/>
              <a:t>+1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</a:t>
            </a:r>
            <a:r>
              <a:rPr lang="en-US" sz="2800" dirty="0"/>
              <a:t>     </a:t>
            </a:r>
            <a:r>
              <a:rPr lang="en-US" sz="2800" dirty="0">
                <a:sym typeface="Symbol"/>
              </a:rPr>
              <a:t></a:t>
            </a:r>
            <a:r>
              <a:rPr lang="en-US" sz="2800" dirty="0"/>
              <a:t>    HCO</a:t>
            </a:r>
            <a:r>
              <a:rPr lang="en-US" sz="2800" baseline="-25000" dirty="0"/>
              <a:t>3</a:t>
            </a:r>
            <a:r>
              <a:rPr lang="en-US" sz="2800" baseline="30000" dirty="0"/>
              <a:t>-1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</a:t>
            </a:r>
            <a:endParaRPr lang="en-US" sz="2800" dirty="0"/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HCO</a:t>
            </a:r>
            <a:r>
              <a:rPr lang="en-US" sz="2800" baseline="-25000" dirty="0"/>
              <a:t>3</a:t>
            </a:r>
            <a:r>
              <a:rPr lang="en-US" sz="2800" baseline="30000" dirty="0"/>
              <a:t> -1</a:t>
            </a:r>
            <a:r>
              <a:rPr lang="en-US" sz="2800" dirty="0"/>
              <a:t> 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  </a:t>
            </a:r>
            <a:r>
              <a:rPr lang="en-US" sz="2800" dirty="0"/>
              <a:t>+  H</a:t>
            </a:r>
            <a:r>
              <a:rPr lang="en-US" sz="2800" baseline="30000" dirty="0"/>
              <a:t>+1</a:t>
            </a:r>
            <a:r>
              <a:rPr lang="en-US" sz="2800" dirty="0"/>
              <a:t> 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</a:t>
            </a:r>
            <a:r>
              <a:rPr lang="en-US" sz="2800" dirty="0"/>
              <a:t>    </a:t>
            </a:r>
            <a:r>
              <a:rPr lang="en-US" sz="2800" dirty="0">
                <a:sym typeface="Symbol"/>
              </a:rPr>
              <a:t></a:t>
            </a:r>
            <a:r>
              <a:rPr lang="en-US" sz="2800" dirty="0"/>
              <a:t>    H</a:t>
            </a:r>
            <a:r>
              <a:rPr lang="en-US" sz="2800" baseline="-25000" dirty="0"/>
              <a:t>2</a:t>
            </a:r>
            <a:r>
              <a:rPr lang="en-US" sz="2800" dirty="0"/>
              <a:t>CO</a:t>
            </a:r>
            <a:r>
              <a:rPr lang="en-US" sz="2800" baseline="-25000" dirty="0"/>
              <a:t>3(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0813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307305"/>
            <a:ext cx="98928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Hidroksit</a:t>
            </a:r>
            <a:r>
              <a:rPr lang="en-US" sz="2800" dirty="0" smtClean="0"/>
              <a:t>, </a:t>
            </a:r>
            <a:r>
              <a:rPr lang="en-US" sz="2800" dirty="0" err="1" smtClean="0"/>
              <a:t>karbonat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bikarbonat</a:t>
            </a:r>
            <a:r>
              <a:rPr lang="en-US" sz="2800" dirty="0" smtClean="0"/>
              <a:t> </a:t>
            </a:r>
            <a:r>
              <a:rPr lang="en-US" sz="2800" dirty="0" err="1" smtClean="0"/>
              <a:t>karışımların</a:t>
            </a:r>
            <a:r>
              <a:rPr lang="en-US" sz="2800" dirty="0" smtClean="0"/>
              <a:t> </a:t>
            </a:r>
            <a:r>
              <a:rPr lang="en-US" sz="2800" dirty="0" err="1" smtClean="0"/>
              <a:t>analizinde</a:t>
            </a:r>
            <a:r>
              <a:rPr lang="en-US" sz="2800" dirty="0" smtClean="0"/>
              <a:t> </a:t>
            </a:r>
            <a:r>
              <a:rPr lang="en-US" sz="2800" dirty="0" err="1" smtClean="0"/>
              <a:t>Fenolftalein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bromokrezol</a:t>
            </a:r>
            <a:r>
              <a:rPr lang="en-US" sz="2800" dirty="0" smtClean="0"/>
              <a:t> </a:t>
            </a:r>
            <a:r>
              <a:rPr lang="en-US" sz="2800" dirty="0" err="1" smtClean="0"/>
              <a:t>yeşili</a:t>
            </a:r>
            <a:r>
              <a:rPr lang="en-US" sz="2800" dirty="0" smtClean="0"/>
              <a:t> </a:t>
            </a:r>
            <a:r>
              <a:rPr lang="en-US" sz="2800" dirty="0" err="1" smtClean="0"/>
              <a:t>indikatörleri</a:t>
            </a:r>
            <a:r>
              <a:rPr lang="en-US" sz="2800" dirty="0" smtClean="0"/>
              <a:t> </a:t>
            </a:r>
            <a:r>
              <a:rPr lang="en-US" sz="2800" dirty="0" err="1" smtClean="0"/>
              <a:t>için</a:t>
            </a:r>
            <a:r>
              <a:rPr lang="en-US" sz="2800" dirty="0" smtClean="0"/>
              <a:t> </a:t>
            </a:r>
            <a:r>
              <a:rPr lang="en-US" sz="2800" dirty="0" err="1" smtClean="0"/>
              <a:t>gerekli</a:t>
            </a:r>
            <a:r>
              <a:rPr lang="en-US" sz="2800" dirty="0" smtClean="0"/>
              <a:t> </a:t>
            </a:r>
            <a:r>
              <a:rPr lang="en-US" sz="2800" dirty="0" err="1" smtClean="0"/>
              <a:t>hacimler</a:t>
            </a:r>
            <a:r>
              <a:rPr lang="en-US" sz="2800" dirty="0" smtClean="0"/>
              <a:t> :</a:t>
            </a:r>
          </a:p>
          <a:p>
            <a:endParaRPr lang="en-US" sz="2800" dirty="0" smtClean="0"/>
          </a:p>
          <a:p>
            <a:r>
              <a:rPr lang="en-US" sz="2800" dirty="0" smtClean="0"/>
              <a:t>a</a:t>
            </a:r>
            <a:r>
              <a:rPr lang="en-US" sz="2800" dirty="0"/>
              <a:t>) </a:t>
            </a:r>
            <a:r>
              <a:rPr lang="en-US" sz="2800" dirty="0" err="1"/>
              <a:t>NaOH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 err="1" smtClean="0"/>
              <a:t>için</a:t>
            </a:r>
            <a:r>
              <a:rPr lang="en-US" sz="2800" dirty="0" smtClean="0"/>
              <a:t> </a:t>
            </a:r>
            <a:r>
              <a:rPr lang="en-US" sz="2800" dirty="0" err="1" smtClean="0"/>
              <a:t>Vff</a:t>
            </a:r>
            <a:r>
              <a:rPr lang="en-US" sz="2800" dirty="0" smtClean="0"/>
              <a:t>&gt;</a:t>
            </a:r>
            <a:r>
              <a:rPr lang="en-US" sz="2800" dirty="0"/>
              <a:t>0, </a:t>
            </a:r>
            <a:r>
              <a:rPr lang="en-US" sz="2800" dirty="0" err="1" smtClean="0"/>
              <a:t>Vbky</a:t>
            </a:r>
            <a:r>
              <a:rPr lang="en-US" sz="2800" dirty="0" smtClean="0"/>
              <a:t>=</a:t>
            </a:r>
            <a:r>
              <a:rPr lang="en-US" sz="2800" dirty="0"/>
              <a:t>0</a:t>
            </a:r>
          </a:p>
          <a:p>
            <a:r>
              <a:rPr lang="en-US" sz="2800" dirty="0"/>
              <a:t>b) </a:t>
            </a:r>
            <a:r>
              <a:rPr lang="en-US" sz="2800" dirty="0" smtClean="0"/>
              <a:t>Na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</a:t>
            </a:r>
            <a:r>
              <a:rPr lang="en-US" sz="2800" dirty="0" err="1" smtClean="0"/>
              <a:t>için</a:t>
            </a:r>
            <a:r>
              <a:rPr lang="en-US" sz="2800" dirty="0" smtClean="0"/>
              <a:t>  </a:t>
            </a:r>
            <a:r>
              <a:rPr lang="en-US" sz="2800" dirty="0" err="1" smtClean="0"/>
              <a:t>Vff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1/2Vbky</a:t>
            </a:r>
            <a:endParaRPr lang="en-US" sz="2800" dirty="0"/>
          </a:p>
          <a:p>
            <a:r>
              <a:rPr lang="en-US" sz="2800" dirty="0"/>
              <a:t>c) </a:t>
            </a:r>
            <a:r>
              <a:rPr lang="en-US" sz="2800" dirty="0" smtClean="0"/>
              <a:t>NaHCO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</a:t>
            </a:r>
            <a:r>
              <a:rPr lang="en-US" sz="2800" dirty="0" err="1" smtClean="0"/>
              <a:t>için</a:t>
            </a:r>
            <a:r>
              <a:rPr lang="en-US" sz="2800" dirty="0" smtClean="0"/>
              <a:t>  </a:t>
            </a:r>
            <a:r>
              <a:rPr lang="en-US" sz="2800" dirty="0" err="1" smtClean="0"/>
              <a:t>Vff</a:t>
            </a:r>
            <a:r>
              <a:rPr lang="en-US" sz="2800" dirty="0" smtClean="0"/>
              <a:t>=</a:t>
            </a:r>
            <a:r>
              <a:rPr lang="en-US" sz="2800" dirty="0"/>
              <a:t>0 </a:t>
            </a:r>
            <a:r>
              <a:rPr lang="en-US" sz="2800" dirty="0" err="1" smtClean="0"/>
              <a:t>Vbky</a:t>
            </a:r>
            <a:r>
              <a:rPr lang="en-US" sz="2800" dirty="0" smtClean="0"/>
              <a:t>&gt;</a:t>
            </a:r>
            <a:r>
              <a:rPr lang="en-US" sz="2800" dirty="0"/>
              <a:t>0</a:t>
            </a:r>
          </a:p>
          <a:p>
            <a:r>
              <a:rPr lang="en-US" sz="2800" dirty="0"/>
              <a:t>d) </a:t>
            </a:r>
            <a:r>
              <a:rPr lang="en-US" sz="2800" dirty="0" err="1"/>
              <a:t>NaOH</a:t>
            </a:r>
            <a:r>
              <a:rPr lang="en-US" sz="2800" dirty="0"/>
              <a:t> and </a:t>
            </a:r>
            <a:r>
              <a:rPr lang="en-US" sz="2800" dirty="0" smtClean="0"/>
              <a:t>Na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</a:t>
            </a:r>
            <a:r>
              <a:rPr lang="en-US" sz="2800" dirty="0" err="1" smtClean="0"/>
              <a:t>için</a:t>
            </a:r>
            <a:r>
              <a:rPr lang="en-US" sz="2800" dirty="0" smtClean="0"/>
              <a:t>  </a:t>
            </a:r>
            <a:r>
              <a:rPr lang="en-US" sz="2800" dirty="0" err="1" smtClean="0"/>
              <a:t>Vff</a:t>
            </a:r>
            <a:r>
              <a:rPr lang="en-US" sz="2800" dirty="0" smtClean="0"/>
              <a:t> </a:t>
            </a:r>
            <a:r>
              <a:rPr lang="en-US" sz="2800" dirty="0"/>
              <a:t>&gt; </a:t>
            </a:r>
            <a:r>
              <a:rPr lang="en-US" sz="2800" dirty="0" smtClean="0"/>
              <a:t>1/2Vbky</a:t>
            </a:r>
            <a:endParaRPr lang="en-US" sz="2800" dirty="0"/>
          </a:p>
          <a:p>
            <a:r>
              <a:rPr lang="en-US" sz="2800" dirty="0"/>
              <a:t>e) Na</a:t>
            </a:r>
            <a:r>
              <a:rPr lang="en-US" sz="2800" baseline="-25000" dirty="0"/>
              <a:t>2</a:t>
            </a:r>
            <a:r>
              <a:rPr lang="en-US" sz="2800" dirty="0"/>
              <a:t>CO</a:t>
            </a:r>
            <a:r>
              <a:rPr lang="en-US" sz="2800" baseline="-25000" dirty="0"/>
              <a:t>3</a:t>
            </a:r>
            <a:r>
              <a:rPr lang="en-US" sz="2800" dirty="0"/>
              <a:t> and NaHCO</a:t>
            </a:r>
            <a:r>
              <a:rPr lang="en-US" sz="2800" baseline="-25000" dirty="0"/>
              <a:t>3</a:t>
            </a:r>
            <a:r>
              <a:rPr lang="en-US" sz="2800" dirty="0"/>
              <a:t> </a:t>
            </a:r>
            <a:r>
              <a:rPr lang="en-US" sz="2800" dirty="0" err="1" smtClean="0"/>
              <a:t>Vff</a:t>
            </a:r>
            <a:r>
              <a:rPr lang="en-US" sz="2800" dirty="0" smtClean="0"/>
              <a:t>&lt; 1/2Vbky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770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tr-TR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tr-TR" dirty="0" err="1" smtClean="0"/>
              <a:t>Nötralleşme</a:t>
            </a:r>
            <a:r>
              <a:rPr lang="tr-TR" dirty="0" smtClean="0"/>
              <a:t> </a:t>
            </a:r>
            <a:r>
              <a:rPr lang="tr-TR" dirty="0" err="1" smtClean="0"/>
              <a:t>Titrasyonlar</a:t>
            </a:r>
            <a:r>
              <a:rPr lang="tr-TR" dirty="0" smtClean="0"/>
              <a:t>, kendileri asit veya baz olan, veya uygun işlemlerle bu türlere dönüştürülebilen </a:t>
            </a:r>
            <a:r>
              <a:rPr lang="tr-TR" dirty="0" err="1" smtClean="0"/>
              <a:t>analitlerin</a:t>
            </a:r>
            <a:r>
              <a:rPr lang="tr-TR" dirty="0" smtClean="0"/>
              <a:t> </a:t>
            </a:r>
            <a:r>
              <a:rPr lang="tr-TR" dirty="0" err="1" smtClean="0"/>
              <a:t>derişimini</a:t>
            </a:r>
            <a:r>
              <a:rPr lang="tr-TR" dirty="0" smtClean="0"/>
              <a:t> tayin etmek için yaygın bir şekilde kullanılır.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2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Nötralleşme</a:t>
            </a:r>
            <a:r>
              <a:rPr lang="tr-TR" dirty="0" smtClean="0"/>
              <a:t> </a:t>
            </a:r>
            <a:r>
              <a:rPr lang="tr-TR" dirty="0" err="1" smtClean="0"/>
              <a:t>titrasyonları</a:t>
            </a:r>
            <a:r>
              <a:rPr lang="tr-TR" dirty="0" smtClean="0"/>
              <a:t> için reaktifler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tr-TR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/>
              <a:t>Standart çözeltilerin hazırlanması: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Standart çözeltiler genellikle uygun hacimde derişik asidin seyreltilmesi ve sonra bu seyreltik çözeltinin </a:t>
            </a:r>
            <a:r>
              <a:rPr lang="tr-TR" dirty="0" err="1" smtClean="0"/>
              <a:t>primer</a:t>
            </a:r>
            <a:r>
              <a:rPr lang="tr-TR" dirty="0" smtClean="0"/>
              <a:t> standart bir baza karşı ayarlanması ile hazırlanır.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err="1" smtClean="0"/>
              <a:t>HCl</a:t>
            </a:r>
            <a:r>
              <a:rPr lang="tr-TR" dirty="0" smtClean="0"/>
              <a:t>, HClO</a:t>
            </a:r>
            <a:r>
              <a:rPr lang="tr-TR" baseline="-25000" dirty="0" smtClean="0"/>
              <a:t>4</a:t>
            </a:r>
            <a:r>
              <a:rPr lang="tr-TR" dirty="0" smtClean="0"/>
              <a:t> ve </a:t>
            </a:r>
            <a:r>
              <a:rPr lang="tr-TR" dirty="0" smtClean="0"/>
              <a:t>HSO</a:t>
            </a:r>
            <a:r>
              <a:rPr lang="tr-TR" baseline="-25000" dirty="0" smtClean="0"/>
              <a:t>4</a:t>
            </a:r>
            <a:r>
              <a:rPr lang="tr-TR" dirty="0" smtClean="0"/>
              <a:t> </a:t>
            </a:r>
            <a:r>
              <a:rPr lang="tr-TR" dirty="0" smtClean="0"/>
              <a:t>hazırlandıktan sonra, kararlılığını uzun süre muhafaza eder ve tekrar ayarlama gerektirmezler.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92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Asitlerin ayarlanması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sz="2400" b="1" u="sng" dirty="0" smtClean="0"/>
                  <a:t>1. Sodyum karbonat</a:t>
                </a:r>
              </a:p>
              <a:p>
                <a:r>
                  <a:rPr lang="tr-TR" dirty="0" err="1" smtClean="0"/>
                  <a:t>Primer</a:t>
                </a:r>
                <a:r>
                  <a:rPr lang="tr-TR" dirty="0" smtClean="0"/>
                  <a:t> standart saflıkta sodyum karbonat piyasada bulunabilir veya saflaştırılmış NaHCO3’ün 270-300 °C’de ısıtılmasıyla hazırlanabilir.</a:t>
                </a:r>
              </a:p>
              <a:p>
                <a:endParaRPr lang="tr-TR" dirty="0"/>
              </a:p>
              <a:p>
                <a:r>
                  <a:rPr lang="tr-TR" dirty="0" smtClean="0"/>
                  <a:t>                                         2NaHCO</a:t>
                </a:r>
                <a:r>
                  <a:rPr lang="tr-TR" baseline="-25000" dirty="0" smtClean="0"/>
                  <a:t>3(k)</a:t>
                </a:r>
                <a:r>
                  <a:rPr lang="tr-TR" dirty="0" smtClean="0"/>
                  <a:t>   </a:t>
                </a:r>
                <a14:m>
                  <m:oMath xmlns:m="http://schemas.openxmlformats.org/officeDocument/2006/math" xmlns="">
                    <m:groupChr>
                      <m:groupChrPr>
                        <m:chr m:val="→"/>
                        <m:vertJc m:val="bot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groupChr>
                  </m:oMath>
                </a14:m>
                <a:r>
                  <a:rPr lang="tr-TR" dirty="0" smtClean="0"/>
                  <a:t> Na</a:t>
                </a:r>
                <a:r>
                  <a:rPr lang="tr-TR" baseline="-25000" dirty="0" smtClean="0"/>
                  <a:t>2</a:t>
                </a:r>
                <a:r>
                  <a:rPr lang="tr-TR" dirty="0" smtClean="0"/>
                  <a:t>CO</a:t>
                </a:r>
                <a:r>
                  <a:rPr lang="tr-TR" baseline="-25000" dirty="0" smtClean="0"/>
                  <a:t>3</a:t>
                </a:r>
                <a:r>
                  <a:rPr lang="tr-TR" dirty="0" smtClean="0"/>
                  <a:t> </a:t>
                </a:r>
                <a:r>
                  <a:rPr lang="tr-TR" baseline="-25000" dirty="0" smtClean="0"/>
                  <a:t>(k)</a:t>
                </a:r>
                <a:r>
                  <a:rPr lang="tr-TR" dirty="0" smtClean="0"/>
                  <a:t>  + H</a:t>
                </a:r>
                <a:r>
                  <a:rPr lang="tr-TR" baseline="-25000" dirty="0" smtClean="0"/>
                  <a:t>2</a:t>
                </a:r>
                <a:r>
                  <a:rPr lang="tr-TR" dirty="0" smtClean="0"/>
                  <a:t>O</a:t>
                </a:r>
                <a:r>
                  <a:rPr lang="tr-TR" baseline="-25000" dirty="0" smtClean="0"/>
                  <a:t>(g)</a:t>
                </a:r>
                <a:r>
                  <a:rPr lang="tr-TR" dirty="0" smtClean="0"/>
                  <a:t>   +   CO</a:t>
                </a:r>
                <a:r>
                  <a:rPr lang="tr-TR" baseline="-25000" dirty="0" smtClean="0"/>
                  <a:t>2</a:t>
                </a:r>
                <a:r>
                  <a:rPr lang="tr-TR" dirty="0" smtClean="0"/>
                  <a:t> </a:t>
                </a:r>
                <a:r>
                  <a:rPr lang="tr-TR" baseline="-25000" dirty="0" smtClean="0"/>
                  <a:t>(g)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 cstate="print"/>
                <a:stretch>
                  <a:fillRect l="-909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48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5093" y="398206"/>
            <a:ext cx="10058400" cy="819526"/>
          </a:xfrm>
        </p:spPr>
        <p:txBody>
          <a:bodyPr/>
          <a:lstStyle/>
          <a:p>
            <a:r>
              <a:rPr lang="tr-TR" b="1" u="sng" dirty="0" smtClean="0"/>
              <a:t>Na</a:t>
            </a:r>
            <a:r>
              <a:rPr lang="tr-TR" b="1" u="sng" baseline="-25000" dirty="0" smtClean="0"/>
              <a:t>2</a:t>
            </a:r>
            <a:r>
              <a:rPr lang="tr-TR" b="1" u="sng" dirty="0" smtClean="0"/>
              <a:t>CO</a:t>
            </a:r>
            <a:r>
              <a:rPr lang="tr-TR" b="1" u="sng" baseline="-25000" dirty="0" smtClean="0"/>
              <a:t>3</a:t>
            </a:r>
            <a:r>
              <a:rPr lang="tr-TR" b="1" u="sng" dirty="0" smtClean="0"/>
              <a:t>’ün </a:t>
            </a:r>
            <a:r>
              <a:rPr lang="tr-TR" b="1" u="sng" dirty="0" err="1" smtClean="0"/>
              <a:t>titrasyon</a:t>
            </a:r>
            <a:r>
              <a:rPr lang="tr-TR" b="1" u="sng" dirty="0" smtClean="0"/>
              <a:t> eğrisi</a:t>
            </a:r>
            <a:endParaRPr lang="en-US" b="1" u="sng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93" y="1507050"/>
            <a:ext cx="5044849" cy="4348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Metin kutusu 5"/>
          <p:cNvSpPr txBox="1"/>
          <p:nvPr/>
        </p:nvSpPr>
        <p:spPr>
          <a:xfrm>
            <a:off x="5619135" y="2388418"/>
            <a:ext cx="6714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Sodyum karbonatla asit ayarlanmasında daima 2. dönüm noktası </a:t>
            </a:r>
          </a:p>
          <a:p>
            <a:r>
              <a:rPr lang="tr-TR" dirty="0" smtClean="0"/>
              <a:t>Kullanılır. Çünkü buradaki </a:t>
            </a:r>
            <a:r>
              <a:rPr lang="tr-TR" dirty="0" err="1" smtClean="0"/>
              <a:t>pH</a:t>
            </a:r>
            <a:r>
              <a:rPr lang="tr-TR" dirty="0" smtClean="0"/>
              <a:t> değişimi 1. sine göre daha büyüktür.</a:t>
            </a:r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Çok daha keskin dönüm noktası elde etmek için, reaksiyon ürünleri</a:t>
            </a:r>
          </a:p>
          <a:p>
            <a:r>
              <a:rPr lang="tr-TR" dirty="0" smtClean="0"/>
              <a:t>Olan karbonik asit ve </a:t>
            </a:r>
            <a:r>
              <a:rPr lang="tr-TR" dirty="0" err="1" smtClean="0"/>
              <a:t>karbondiaoksidin</a:t>
            </a:r>
            <a:r>
              <a:rPr lang="tr-TR" dirty="0" smtClean="0"/>
              <a:t> uzaklaştırılarak tamponun </a:t>
            </a:r>
          </a:p>
          <a:p>
            <a:r>
              <a:rPr lang="tr-TR" dirty="0" smtClean="0"/>
              <a:t>parçalanması gerekir.</a:t>
            </a:r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Etkin şekilde kaynatma, karbonik asidi uzaklaştırarak tamponu </a:t>
            </a:r>
          </a:p>
          <a:p>
            <a:r>
              <a:rPr lang="tr-TR" dirty="0" smtClean="0"/>
              <a:t>parçalar.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Asit ayarlamasında kullanılan diğer </a:t>
            </a:r>
            <a:r>
              <a:rPr lang="tr-TR" dirty="0" err="1" smtClean="0"/>
              <a:t>primer</a:t>
            </a:r>
            <a:r>
              <a:rPr lang="tr-TR" dirty="0" smtClean="0"/>
              <a:t> standartlar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94041" y="2656895"/>
            <a:ext cx="10058400" cy="160538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TRIS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Sodyum </a:t>
            </a:r>
            <a:r>
              <a:rPr lang="tr-TR" sz="2800" dirty="0" err="1" smtClean="0"/>
              <a:t>tetraborat</a:t>
            </a:r>
            <a:r>
              <a:rPr lang="tr-TR" sz="2800" dirty="0" smtClean="0"/>
              <a:t> </a:t>
            </a:r>
            <a:r>
              <a:rPr lang="tr-TR" sz="2800" dirty="0" err="1" smtClean="0"/>
              <a:t>dekahidrat</a:t>
            </a:r>
            <a:endParaRPr lang="tr-T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err="1" smtClean="0"/>
              <a:t>Civa</a:t>
            </a:r>
            <a:r>
              <a:rPr lang="tr-TR" sz="2800" dirty="0" smtClean="0"/>
              <a:t> </a:t>
            </a:r>
            <a:r>
              <a:rPr lang="tr-TR" sz="2800" dirty="0" err="1" smtClean="0"/>
              <a:t>oksit’dir</a:t>
            </a:r>
            <a:r>
              <a:rPr lang="tr-TR" sz="2800" dirty="0" smtClean="0"/>
              <a:t>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09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Standart baz çözeltilerinin hazırlanması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741014"/>
          </a:xfrm>
        </p:spPr>
        <p:txBody>
          <a:bodyPr/>
          <a:lstStyle/>
          <a:p>
            <a:r>
              <a:rPr lang="tr-TR" dirty="0" smtClean="0"/>
              <a:t>KOH, </a:t>
            </a:r>
            <a:r>
              <a:rPr lang="tr-TR" dirty="0" err="1" smtClean="0"/>
              <a:t>Ba</a:t>
            </a:r>
            <a:r>
              <a:rPr lang="tr-TR" dirty="0" smtClean="0"/>
              <a:t>(OH)3 ve </a:t>
            </a:r>
            <a:r>
              <a:rPr lang="tr-TR" dirty="0" err="1" smtClean="0"/>
              <a:t>NaOH</a:t>
            </a:r>
            <a:r>
              <a:rPr lang="tr-TR" dirty="0" smtClean="0"/>
              <a:t> bu amaçla kullanılır. </a:t>
            </a:r>
            <a:r>
              <a:rPr lang="tr-TR" dirty="0" err="1" smtClean="0"/>
              <a:t>NaOH</a:t>
            </a:r>
            <a:r>
              <a:rPr lang="tr-TR" dirty="0" smtClean="0"/>
              <a:t> en çok kullanılan bazdır. Bazların ayarlanmasında ise en çok ;</a:t>
            </a:r>
          </a:p>
          <a:p>
            <a:endParaRPr lang="tr-TR" dirty="0" smtClean="0"/>
          </a:p>
          <a:p>
            <a:r>
              <a:rPr lang="tr-TR" dirty="0" smtClean="0"/>
              <a:t>1. potasyum hidrojen </a:t>
            </a:r>
            <a:r>
              <a:rPr lang="tr-TR" dirty="0" err="1" smtClean="0"/>
              <a:t>ftalat</a:t>
            </a:r>
            <a:endParaRPr lang="tr-TR" dirty="0" smtClean="0"/>
          </a:p>
          <a:p>
            <a:r>
              <a:rPr lang="tr-TR" dirty="0" smtClean="0"/>
              <a:t>2. </a:t>
            </a:r>
            <a:r>
              <a:rPr lang="tr-TR" dirty="0" err="1" smtClean="0"/>
              <a:t>benzoik</a:t>
            </a:r>
            <a:r>
              <a:rPr lang="tr-TR" dirty="0" smtClean="0"/>
              <a:t> asit</a:t>
            </a:r>
          </a:p>
          <a:p>
            <a:r>
              <a:rPr lang="tr-TR" dirty="0" smtClean="0"/>
              <a:t>3. potasyum hidrojen </a:t>
            </a:r>
            <a:r>
              <a:rPr lang="tr-TR" dirty="0" err="1" smtClean="0"/>
              <a:t>iyodat</a:t>
            </a:r>
            <a:r>
              <a:rPr lang="tr-TR" dirty="0" smtClean="0"/>
              <a:t> kullanılır.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583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95835" y="1002890"/>
            <a:ext cx="10058400" cy="631231"/>
          </a:xfrm>
        </p:spPr>
        <p:txBody>
          <a:bodyPr>
            <a:normAutofit fontScale="90000"/>
          </a:bodyPr>
          <a:lstStyle/>
          <a:p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</a:rPr>
              <a:t>Karbonatlar ve Karbonat karışımları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1809" y="1845734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 err="1" smtClean="0"/>
              <a:t>NaOH</a:t>
            </a:r>
            <a:r>
              <a:rPr lang="tr-TR" dirty="0" smtClean="0"/>
              <a:t>, NaCO</a:t>
            </a:r>
            <a:r>
              <a:rPr lang="tr-TR" baseline="-25000" dirty="0" smtClean="0"/>
              <a:t>3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NaHCO</a:t>
            </a:r>
            <a:r>
              <a:rPr lang="tr-TR" baseline="-25000" dirty="0" smtClean="0"/>
              <a:t>3</a:t>
            </a:r>
            <a:r>
              <a:rPr lang="tr-TR" dirty="0" smtClean="0"/>
              <a:t>, Na</a:t>
            </a:r>
            <a:r>
              <a:rPr lang="tr-TR" baseline="-25000" dirty="0" smtClean="0"/>
              <a:t>2</a:t>
            </a:r>
            <a:r>
              <a:rPr lang="tr-TR" dirty="0" smtClean="0"/>
              <a:t>CO</a:t>
            </a:r>
            <a:r>
              <a:rPr lang="tr-TR" baseline="-25000" dirty="0" smtClean="0"/>
              <a:t>3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 err="1" smtClean="0"/>
              <a:t>NaOH</a:t>
            </a:r>
            <a:endParaRPr lang="tr-T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NaCO</a:t>
            </a:r>
            <a:r>
              <a:rPr lang="tr-TR" baseline="-25000" dirty="0" smtClean="0"/>
              <a:t>3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NaHCO</a:t>
            </a:r>
            <a:r>
              <a:rPr lang="tr-TR" baseline="-25000" dirty="0" smtClean="0"/>
              <a:t>3</a:t>
            </a:r>
          </a:p>
          <a:p>
            <a:pPr marL="0" indent="0">
              <a:buNone/>
            </a:pPr>
            <a:endParaRPr lang="tr-TR" baseline="-25000" dirty="0"/>
          </a:p>
          <a:p>
            <a:pPr marL="0" indent="0">
              <a:buNone/>
            </a:pPr>
            <a:r>
              <a:rPr lang="tr-TR" dirty="0" smtClean="0"/>
              <a:t>Bu karışımların analizinde 2 </a:t>
            </a:r>
            <a:r>
              <a:rPr lang="tr-TR" dirty="0" err="1" smtClean="0"/>
              <a:t>titrasyon</a:t>
            </a:r>
            <a:r>
              <a:rPr lang="tr-TR" dirty="0" smtClean="0"/>
              <a:t> yapılır; bunlardan biri </a:t>
            </a:r>
            <a:r>
              <a:rPr lang="tr-TR" dirty="0" err="1" smtClean="0"/>
              <a:t>fenolftalein</a:t>
            </a:r>
            <a:r>
              <a:rPr lang="tr-TR" dirty="0" smtClean="0"/>
              <a:t> gibi bir bazik bölge indikatörü kullanılarak diğeri ise metil kırmızısı gibi bir asidik bölge indikatörü kullanılarak yapılır.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42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025242"/>
              </p:ext>
            </p:extLst>
          </p:nvPr>
        </p:nvGraphicFramePr>
        <p:xfrm>
          <a:off x="1126518" y="1700415"/>
          <a:ext cx="7461357" cy="2581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5270500" imgH="1143000" progId="Word.Document.12">
                  <p:embed/>
                </p:oleObj>
              </mc:Choice>
              <mc:Fallback>
                <p:oleObj name="Document" r:id="rId3" imgW="5270500" imgH="1143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6518" y="1700415"/>
                        <a:ext cx="7461357" cy="2581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3624939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80</TotalTime>
  <Words>368</Words>
  <Application>Microsoft Macintosh PowerPoint</Application>
  <PresentationFormat>Custom</PresentationFormat>
  <Paragraphs>51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Geçmişe bakış</vt:lpstr>
      <vt:lpstr>Microsoft Word Document</vt:lpstr>
      <vt:lpstr>NÖTRALLEŞME TİTRASYONLARI UYGULAMALARI</vt:lpstr>
      <vt:lpstr>PowerPoint Presentation</vt:lpstr>
      <vt:lpstr>Nötralleşme titrasyonları için reaktifler</vt:lpstr>
      <vt:lpstr>Asitlerin ayarlanması</vt:lpstr>
      <vt:lpstr>Na2CO3’ün titrasyon eğrisi</vt:lpstr>
      <vt:lpstr>Asit ayarlamasında kullanılan diğer primer standartlar</vt:lpstr>
      <vt:lpstr>Standart baz çözeltilerinin hazırlanması</vt:lpstr>
      <vt:lpstr>Karbonatlar ve Karbonat karışımları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NÖTRALLEŞME TİTRASYONLARI UYGULAMALARI</dc:title>
  <dc:creator>toshiba</dc:creator>
  <cp:lastModifiedBy>ZEHRA YAZAN</cp:lastModifiedBy>
  <cp:revision>9</cp:revision>
  <dcterms:created xsi:type="dcterms:W3CDTF">2018-07-21T08:28:07Z</dcterms:created>
  <dcterms:modified xsi:type="dcterms:W3CDTF">2020-11-30T19:23:47Z</dcterms:modified>
</cp:coreProperties>
</file>