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82" r:id="rId3"/>
    <p:sldId id="283" r:id="rId4"/>
    <p:sldId id="284" r:id="rId5"/>
    <p:sldId id="285" r:id="rId6"/>
    <p:sldId id="287" r:id="rId7"/>
    <p:sldId id="288" r:id="rId8"/>
    <p:sldId id="289" r:id="rId9"/>
    <p:sldId id="290" r:id="rId10"/>
    <p:sldId id="291" r:id="rId11"/>
    <p:sldId id="292" r:id="rId12"/>
    <p:sldId id="293" r:id="rId13"/>
    <p:sldId id="294" r:id="rId14"/>
    <p:sldId id="305" r:id="rId15"/>
    <p:sldId id="295" r:id="rId16"/>
    <p:sldId id="296" r:id="rId17"/>
    <p:sldId id="297" r:id="rId18"/>
    <p:sldId id="298" r:id="rId19"/>
    <p:sldId id="299" r:id="rId20"/>
    <p:sldId id="300" r:id="rId21"/>
    <p:sldId id="301" r:id="rId22"/>
    <p:sldId id="302" r:id="rId23"/>
    <p:sldId id="304" r:id="rId24"/>
    <p:sldId id="303" r:id="rId25"/>
    <p:sldId id="281"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55" autoAdjust="0"/>
  </p:normalViewPr>
  <p:slideViewPr>
    <p:cSldViewPr>
      <p:cViewPr varScale="1">
        <p:scale>
          <a:sx n="73" d="100"/>
          <a:sy n="73" d="100"/>
        </p:scale>
        <p:origin x="1074" y="72"/>
      </p:cViewPr>
      <p:guideLst>
        <p:guide orient="horz" pos="2160"/>
        <p:guide pos="2880"/>
      </p:guideLst>
    </p:cSldViewPr>
  </p:slideViewPr>
  <p:outlineViewPr>
    <p:cViewPr>
      <p:scale>
        <a:sx n="33" d="100"/>
        <a:sy n="33" d="100"/>
      </p:scale>
      <p:origin x="0" y="-44946"/>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5071FEE5-DA58-4A47-A2A5-F95203C340E6}"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1D1CB6-2E35-4948-AF87-07D7BF0E5670}"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0674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071FEE5-DA58-4A47-A2A5-F95203C340E6}"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1D1CB6-2E35-4948-AF87-07D7BF0E5670}" type="slidenum">
              <a:rPr lang="tr-TR" smtClean="0"/>
              <a:t>‹#›</a:t>
            </a:fld>
            <a:endParaRPr lang="tr-TR"/>
          </a:p>
        </p:txBody>
      </p:sp>
    </p:spTree>
    <p:extLst>
      <p:ext uri="{BB962C8B-B14F-4D97-AF65-F5344CB8AC3E}">
        <p14:creationId xmlns:p14="http://schemas.microsoft.com/office/powerpoint/2010/main" val="3637296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071FEE5-DA58-4A47-A2A5-F95203C340E6}"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1D1CB6-2E35-4948-AF87-07D7BF0E5670}" type="slidenum">
              <a:rPr lang="tr-TR" smtClean="0"/>
              <a:t>‹#›</a:t>
            </a:fld>
            <a:endParaRPr lang="tr-TR"/>
          </a:p>
        </p:txBody>
      </p:sp>
    </p:spTree>
    <p:extLst>
      <p:ext uri="{BB962C8B-B14F-4D97-AF65-F5344CB8AC3E}">
        <p14:creationId xmlns:p14="http://schemas.microsoft.com/office/powerpoint/2010/main" val="1947164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071FEE5-DA58-4A47-A2A5-F95203C340E6}"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1D1CB6-2E35-4948-AF87-07D7BF0E5670}" type="slidenum">
              <a:rPr lang="tr-TR" smtClean="0"/>
              <a:t>‹#›</a:t>
            </a:fld>
            <a:endParaRPr lang="tr-TR"/>
          </a:p>
        </p:txBody>
      </p:sp>
    </p:spTree>
    <p:extLst>
      <p:ext uri="{BB962C8B-B14F-4D97-AF65-F5344CB8AC3E}">
        <p14:creationId xmlns:p14="http://schemas.microsoft.com/office/powerpoint/2010/main" val="893009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071FEE5-DA58-4A47-A2A5-F95203C340E6}"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1D1CB6-2E35-4948-AF87-07D7BF0E5670}"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5206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071FEE5-DA58-4A47-A2A5-F95203C340E6}"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41D1CB6-2E35-4948-AF87-07D7BF0E5670}" type="slidenum">
              <a:rPr lang="tr-TR" smtClean="0"/>
              <a:t>‹#›</a:t>
            </a:fld>
            <a:endParaRPr lang="tr-TR"/>
          </a:p>
        </p:txBody>
      </p:sp>
    </p:spTree>
    <p:extLst>
      <p:ext uri="{BB962C8B-B14F-4D97-AF65-F5344CB8AC3E}">
        <p14:creationId xmlns:p14="http://schemas.microsoft.com/office/powerpoint/2010/main" val="2020265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82296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6344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071FEE5-DA58-4A47-A2A5-F95203C340E6}"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41D1CB6-2E35-4948-AF87-07D7BF0E5670}" type="slidenum">
              <a:rPr lang="tr-TR" smtClean="0"/>
              <a:t>‹#›</a:t>
            </a:fld>
            <a:endParaRPr lang="tr-TR"/>
          </a:p>
        </p:txBody>
      </p:sp>
    </p:spTree>
    <p:extLst>
      <p:ext uri="{BB962C8B-B14F-4D97-AF65-F5344CB8AC3E}">
        <p14:creationId xmlns:p14="http://schemas.microsoft.com/office/powerpoint/2010/main" val="2706314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071FEE5-DA58-4A47-A2A5-F95203C340E6}"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41D1CB6-2E35-4948-AF87-07D7BF0E5670}" type="slidenum">
              <a:rPr lang="tr-TR" smtClean="0"/>
              <a:t>‹#›</a:t>
            </a:fld>
            <a:endParaRPr lang="tr-TR"/>
          </a:p>
        </p:txBody>
      </p:sp>
    </p:spTree>
    <p:extLst>
      <p:ext uri="{BB962C8B-B14F-4D97-AF65-F5344CB8AC3E}">
        <p14:creationId xmlns:p14="http://schemas.microsoft.com/office/powerpoint/2010/main" val="1278378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071FEE5-DA58-4A47-A2A5-F95203C340E6}" type="datetimeFigureOut">
              <a:rPr lang="tr-TR" smtClean="0"/>
              <a:t>9.05.2020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041D1CB6-2E35-4948-AF87-07D7BF0E5670}" type="slidenum">
              <a:rPr lang="tr-TR" smtClean="0"/>
              <a:t>‹#›</a:t>
            </a:fld>
            <a:endParaRPr lang="tr-TR"/>
          </a:p>
        </p:txBody>
      </p:sp>
    </p:spTree>
    <p:extLst>
      <p:ext uri="{BB962C8B-B14F-4D97-AF65-F5344CB8AC3E}">
        <p14:creationId xmlns:p14="http://schemas.microsoft.com/office/powerpoint/2010/main" val="3544114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5071FEE5-DA58-4A47-A2A5-F95203C340E6}" type="datetimeFigureOut">
              <a:rPr lang="tr-TR" smtClean="0"/>
              <a:t>9.05.2020</a:t>
            </a:fld>
            <a:endParaRPr lang="tr-T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41D1CB6-2E35-4948-AF87-07D7BF0E5670}" type="slidenum">
              <a:rPr lang="tr-TR" smtClean="0"/>
              <a:t>‹#›</a:t>
            </a:fld>
            <a:endParaRPr lang="tr-TR"/>
          </a:p>
        </p:txBody>
      </p:sp>
    </p:spTree>
    <p:extLst>
      <p:ext uri="{BB962C8B-B14F-4D97-AF65-F5344CB8AC3E}">
        <p14:creationId xmlns:p14="http://schemas.microsoft.com/office/powerpoint/2010/main" val="1484472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5071FEE5-DA58-4A47-A2A5-F95203C340E6}"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41D1CB6-2E35-4948-AF87-07D7BF0E5670}" type="slidenum">
              <a:rPr lang="tr-TR" smtClean="0"/>
              <a:t>‹#›</a:t>
            </a:fld>
            <a:endParaRPr lang="tr-TR"/>
          </a:p>
        </p:txBody>
      </p:sp>
    </p:spTree>
    <p:extLst>
      <p:ext uri="{BB962C8B-B14F-4D97-AF65-F5344CB8AC3E}">
        <p14:creationId xmlns:p14="http://schemas.microsoft.com/office/powerpoint/2010/main" val="2645516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5071FEE5-DA58-4A47-A2A5-F95203C340E6}" type="datetimeFigureOut">
              <a:rPr lang="tr-TR" smtClean="0"/>
              <a:t>9.05.2020</a:t>
            </a:fld>
            <a:endParaRPr lang="tr-T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041D1CB6-2E35-4948-AF87-07D7BF0E5670}" type="slidenum">
              <a:rPr lang="tr-TR" smtClean="0"/>
              <a:t>‹#›</a:t>
            </a:fld>
            <a:endParaRPr lang="tr-T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918740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143000" y="1122363"/>
            <a:ext cx="7389440" cy="2387600"/>
          </a:xfrm>
        </p:spPr>
        <p:txBody>
          <a:bodyPr>
            <a:normAutofit fontScale="90000"/>
          </a:bodyPr>
          <a:lstStyle/>
          <a:p>
            <a:r>
              <a:rPr lang="tr-TR" sz="5400" dirty="0" smtClean="0"/>
              <a:t/>
            </a:r>
            <a:br>
              <a:rPr lang="tr-TR" sz="5400" dirty="0" smtClean="0"/>
            </a:br>
            <a:r>
              <a:rPr lang="tr-TR" sz="5400" dirty="0"/>
              <a:t/>
            </a:r>
            <a:br>
              <a:rPr lang="tr-TR" sz="5400" dirty="0"/>
            </a:br>
            <a:r>
              <a:rPr lang="tr-TR" sz="5400" dirty="0" smtClean="0"/>
              <a:t/>
            </a:r>
            <a:br>
              <a:rPr lang="tr-TR" sz="5400" dirty="0" smtClean="0"/>
            </a:br>
            <a:r>
              <a:rPr lang="tr-TR" sz="5400" dirty="0"/>
              <a:t/>
            </a:r>
            <a:br>
              <a:rPr lang="tr-TR" sz="5400" dirty="0"/>
            </a:br>
            <a:r>
              <a:rPr lang="tr-TR" sz="5400" dirty="0" smtClean="0"/>
              <a:t/>
            </a:r>
            <a:br>
              <a:rPr lang="tr-TR" sz="5400" dirty="0" smtClean="0"/>
            </a:br>
            <a:r>
              <a:rPr lang="tr-TR" sz="5400" dirty="0"/>
              <a:t/>
            </a:r>
            <a:br>
              <a:rPr lang="tr-TR" sz="5400" dirty="0"/>
            </a:br>
            <a:r>
              <a:rPr lang="tr-TR" sz="5400" dirty="0" smtClean="0"/>
              <a:t/>
            </a:r>
            <a:br>
              <a:rPr lang="tr-TR" sz="5400" dirty="0" smtClean="0"/>
            </a:br>
            <a:r>
              <a:rPr lang="tr-TR" sz="5400" dirty="0"/>
              <a:t/>
            </a:r>
            <a:br>
              <a:rPr lang="tr-TR" sz="5400" dirty="0"/>
            </a:br>
            <a:r>
              <a:rPr lang="tr-TR" sz="5400" dirty="0" smtClean="0"/>
              <a:t/>
            </a:r>
            <a:br>
              <a:rPr lang="tr-TR" sz="5400" dirty="0" smtClean="0"/>
            </a:br>
            <a:r>
              <a:rPr lang="tr-TR" sz="5400" dirty="0"/>
              <a:t/>
            </a:r>
            <a:br>
              <a:rPr lang="tr-TR" sz="5400" dirty="0"/>
            </a:br>
            <a:r>
              <a:rPr lang="tr-TR" sz="5400" dirty="0" smtClean="0"/>
              <a:t/>
            </a:r>
            <a:br>
              <a:rPr lang="tr-TR" sz="5400" dirty="0" smtClean="0"/>
            </a:br>
            <a:r>
              <a:rPr lang="tr-TR" sz="5400" dirty="0"/>
              <a:t/>
            </a:r>
            <a:br>
              <a:rPr lang="tr-TR" sz="5400" dirty="0"/>
            </a:br>
            <a:r>
              <a:rPr lang="tr-TR" sz="5400" dirty="0" smtClean="0"/>
              <a:t/>
            </a:r>
            <a:br>
              <a:rPr lang="tr-TR" sz="5400" dirty="0" smtClean="0"/>
            </a:br>
            <a:r>
              <a:rPr lang="tr-TR" sz="5400" dirty="0"/>
              <a:t/>
            </a:r>
            <a:br>
              <a:rPr lang="tr-TR" sz="5400" dirty="0"/>
            </a:br>
            <a:r>
              <a:rPr lang="tr-TR" sz="5400" dirty="0" smtClean="0"/>
              <a:t/>
            </a:r>
            <a:br>
              <a:rPr lang="tr-TR" sz="5400" dirty="0" smtClean="0"/>
            </a:br>
            <a:r>
              <a:rPr lang="tr-TR" sz="5400" dirty="0"/>
              <a:t/>
            </a:r>
            <a:br>
              <a:rPr lang="tr-TR" sz="5400" dirty="0"/>
            </a:br>
            <a:r>
              <a:rPr lang="tr-TR" sz="5400" dirty="0" smtClean="0"/>
              <a:t/>
            </a:r>
            <a:br>
              <a:rPr lang="tr-TR" sz="5400" dirty="0" smtClean="0"/>
            </a:br>
            <a:r>
              <a:rPr lang="tr-TR" sz="5400" dirty="0"/>
              <a:t/>
            </a:r>
            <a:br>
              <a:rPr lang="tr-TR" sz="5400" dirty="0"/>
            </a:br>
            <a:r>
              <a:rPr lang="tr-TR" sz="5400" dirty="0" smtClean="0"/>
              <a:t/>
            </a:r>
            <a:br>
              <a:rPr lang="tr-TR" sz="5400" dirty="0" smtClean="0"/>
            </a:br>
            <a:r>
              <a:rPr lang="tr-TR" sz="5400" dirty="0"/>
              <a:t/>
            </a:r>
            <a:br>
              <a:rPr lang="tr-TR" sz="5400" dirty="0"/>
            </a:br>
            <a:r>
              <a:rPr lang="tr-TR" sz="5400" dirty="0" smtClean="0"/>
              <a:t/>
            </a:r>
            <a:br>
              <a:rPr lang="tr-TR" sz="5400" dirty="0" smtClean="0"/>
            </a:br>
            <a:r>
              <a:rPr lang="tr-TR" sz="5400" dirty="0"/>
              <a:t/>
            </a:r>
            <a:br>
              <a:rPr lang="tr-TR" sz="5400" dirty="0"/>
            </a:br>
            <a:r>
              <a:rPr lang="tr-TR" sz="5400" dirty="0" smtClean="0"/>
              <a:t/>
            </a:r>
            <a:br>
              <a:rPr lang="tr-TR" sz="5400" dirty="0" smtClean="0"/>
            </a:br>
            <a:r>
              <a:rPr lang="tr-TR" sz="5400" dirty="0"/>
              <a:t/>
            </a:r>
            <a:br>
              <a:rPr lang="tr-TR" sz="5400" dirty="0"/>
            </a:br>
            <a:r>
              <a:rPr lang="tr-TR" sz="5400" dirty="0" smtClean="0"/>
              <a:t/>
            </a:r>
            <a:br>
              <a:rPr lang="tr-TR" sz="5400" dirty="0" smtClean="0"/>
            </a:br>
            <a:r>
              <a:rPr lang="tr-TR" sz="5400" dirty="0"/>
              <a:t/>
            </a:r>
            <a:br>
              <a:rPr lang="tr-TR" sz="5400" dirty="0"/>
            </a:br>
            <a:r>
              <a:rPr lang="tr-TR" sz="5400" dirty="0" smtClean="0"/>
              <a:t/>
            </a:r>
            <a:br>
              <a:rPr lang="tr-TR" sz="5400" dirty="0" smtClean="0"/>
            </a:br>
            <a:r>
              <a:rPr lang="tr-TR" sz="5400" dirty="0"/>
              <a:t/>
            </a:r>
            <a:br>
              <a:rPr lang="tr-TR" sz="5400" dirty="0"/>
            </a:br>
            <a:r>
              <a:rPr lang="tr-TR" sz="5400" dirty="0" smtClean="0"/>
              <a:t/>
            </a:r>
            <a:br>
              <a:rPr lang="tr-TR" sz="5400" dirty="0" smtClean="0"/>
            </a:br>
            <a:r>
              <a:rPr lang="tr-TR" sz="2200" dirty="0">
                <a:latin typeface="+mn-lt"/>
              </a:rPr>
              <a:t/>
            </a:r>
            <a:br>
              <a:rPr lang="tr-TR" sz="2200" dirty="0">
                <a:latin typeface="+mn-lt"/>
              </a:rPr>
            </a:br>
            <a:r>
              <a:rPr lang="tr-TR" sz="2200" dirty="0" smtClean="0">
                <a:latin typeface="+mn-lt"/>
              </a:rPr>
              <a:t/>
            </a:r>
            <a:br>
              <a:rPr lang="tr-TR" sz="2200" dirty="0" smtClean="0">
                <a:latin typeface="+mn-lt"/>
              </a:rPr>
            </a:br>
            <a:r>
              <a:rPr lang="tr-TR" sz="4400" b="1" dirty="0" smtClean="0">
                <a:latin typeface="+mn-lt"/>
              </a:rPr>
              <a:t>DEVLET VE TARIM POLİTİKALARI</a:t>
            </a:r>
            <a:br>
              <a:rPr lang="tr-TR" sz="4400" b="1" dirty="0" smtClean="0">
                <a:latin typeface="+mn-lt"/>
              </a:rPr>
            </a:br>
            <a:r>
              <a:rPr lang="tr-TR" sz="4400" b="1" dirty="0" smtClean="0">
                <a:latin typeface="+mn-lt"/>
              </a:rPr>
              <a:t/>
            </a:r>
            <a:br>
              <a:rPr lang="tr-TR" sz="4400" b="1" dirty="0" smtClean="0">
                <a:latin typeface="+mn-lt"/>
              </a:rPr>
            </a:br>
            <a:endParaRPr lang="tr-TR" sz="4400" b="1" dirty="0">
              <a:latin typeface="+mn-lt"/>
            </a:endParaRPr>
          </a:p>
        </p:txBody>
      </p:sp>
      <p:sp>
        <p:nvSpPr>
          <p:cNvPr id="3" name="Alt Başlık 2"/>
          <p:cNvSpPr>
            <a:spLocks noGrp="1"/>
          </p:cNvSpPr>
          <p:nvPr>
            <p:ph type="subTitle" idx="1"/>
          </p:nvPr>
        </p:nvSpPr>
        <p:spPr/>
        <p:txBody>
          <a:bodyPr/>
          <a:lstStyle/>
          <a:p>
            <a:endParaRPr lang="tr-TR" sz="2000" dirty="0" smtClean="0">
              <a:latin typeface="+mn-lt"/>
            </a:endParaRPr>
          </a:p>
          <a:p>
            <a:endParaRPr lang="tr-TR" sz="2000" dirty="0">
              <a:latin typeface="+mn-lt"/>
            </a:endParaRPr>
          </a:p>
        </p:txBody>
      </p:sp>
    </p:spTree>
    <p:extLst>
      <p:ext uri="{BB962C8B-B14F-4D97-AF65-F5344CB8AC3E}">
        <p14:creationId xmlns:p14="http://schemas.microsoft.com/office/powerpoint/2010/main" val="29749107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smtClean="0">
                <a:latin typeface="+mn-lt"/>
              </a:rPr>
              <a:t>1950’lerdeki Kalkınma Modeli</a:t>
            </a:r>
            <a:endParaRPr lang="en-US" sz="3600" b="1" dirty="0">
              <a:latin typeface="+mn-lt"/>
            </a:endParaRPr>
          </a:p>
        </p:txBody>
      </p:sp>
      <p:sp>
        <p:nvSpPr>
          <p:cNvPr id="3" name="İçerik Yer Tutucusu 2"/>
          <p:cNvSpPr>
            <a:spLocks noGrp="1"/>
          </p:cNvSpPr>
          <p:nvPr>
            <p:ph idx="1"/>
          </p:nvPr>
        </p:nvSpPr>
        <p:spPr/>
        <p:txBody>
          <a:bodyPr>
            <a:normAutofit lnSpcReduction="10000"/>
          </a:bodyPr>
          <a:lstStyle/>
          <a:p>
            <a:pPr>
              <a:buFont typeface="Wingdings" panose="05000000000000000000" pitchFamily="2" charset="2"/>
              <a:buChar char="Ø"/>
            </a:pPr>
            <a:r>
              <a:rPr lang="tr-TR" sz="2000" dirty="0" smtClean="0">
                <a:latin typeface="+mn-lt"/>
              </a:rPr>
              <a:t>1950’lerde ulusal </a:t>
            </a:r>
            <a:r>
              <a:rPr lang="tr-TR" sz="2000" dirty="0" err="1" smtClean="0">
                <a:latin typeface="+mn-lt"/>
              </a:rPr>
              <a:t>kalkınmacı</a:t>
            </a:r>
            <a:r>
              <a:rPr lang="tr-TR" sz="2000" dirty="0" smtClean="0">
                <a:latin typeface="+mn-lt"/>
              </a:rPr>
              <a:t> modelin birçok politikası gibi tarımda çiftçiye yapılan aktarmalarda da mali dengelere fazla dikkat etmiyor, borçlar enflasyona havale ediliyordu.</a:t>
            </a:r>
          </a:p>
          <a:p>
            <a:pPr>
              <a:buFont typeface="Wingdings" panose="05000000000000000000" pitchFamily="2" charset="2"/>
              <a:buChar char="Ø"/>
            </a:pPr>
            <a:endParaRPr lang="tr-TR" sz="2000" dirty="0" smtClean="0">
              <a:latin typeface="+mn-lt"/>
            </a:endParaRPr>
          </a:p>
          <a:p>
            <a:pPr>
              <a:buFont typeface="Wingdings" panose="05000000000000000000" pitchFamily="2" charset="2"/>
              <a:buChar char="Ø"/>
            </a:pPr>
            <a:r>
              <a:rPr lang="tr-TR" sz="2000" dirty="0" smtClean="0">
                <a:latin typeface="+mn-lt"/>
              </a:rPr>
              <a:t>Hükümet birçok ürün için taban fiyatı ilan ediyor</a:t>
            </a:r>
          </a:p>
          <a:p>
            <a:pPr>
              <a:buFont typeface="Wingdings" panose="05000000000000000000" pitchFamily="2" charset="2"/>
              <a:buChar char="Ø"/>
            </a:pPr>
            <a:r>
              <a:rPr lang="tr-TR" sz="2000" dirty="0" smtClean="0">
                <a:latin typeface="+mn-lt"/>
              </a:rPr>
              <a:t>Toprak Mahsulleri Ofisi, Fiskobirlik, </a:t>
            </a:r>
            <a:r>
              <a:rPr lang="tr-TR" sz="2000" dirty="0" err="1" smtClean="0">
                <a:latin typeface="+mn-lt"/>
              </a:rPr>
              <a:t>Çaykur</a:t>
            </a:r>
            <a:r>
              <a:rPr lang="tr-TR" sz="2000" dirty="0" smtClean="0">
                <a:latin typeface="+mn-lt"/>
              </a:rPr>
              <a:t> gibi kooperatifler çiftçiden ürünü bu destek fiyatına satın alıyor sonrada ortalama daha düşük bir fiyata satıyor, satamayınca stokluyordu.</a:t>
            </a:r>
          </a:p>
          <a:p>
            <a:pPr marL="0" indent="0">
              <a:buNone/>
            </a:pPr>
            <a:endParaRPr lang="tr-TR" sz="2000" dirty="0" smtClean="0">
              <a:latin typeface="+mn-lt"/>
            </a:endParaRPr>
          </a:p>
          <a:p>
            <a:pPr>
              <a:buFont typeface="Wingdings" panose="05000000000000000000" pitchFamily="2" charset="2"/>
              <a:buChar char="Ø"/>
            </a:pPr>
            <a:r>
              <a:rPr lang="tr-TR" sz="2000" dirty="0" smtClean="0">
                <a:latin typeface="+mn-lt"/>
              </a:rPr>
              <a:t>Bu kooperatif birlikleri zarar ettiklerinde aradaki fark Ziraat Bankası tarafından karşılanıyor sonra bu zarar hesabı bankanın bilançosunda «görev zararı» olarak gözüküyor ve merkezi bütçeden karşılanıyordu.</a:t>
            </a:r>
          </a:p>
          <a:p>
            <a:pPr>
              <a:buFont typeface="Wingdings" panose="05000000000000000000" pitchFamily="2" charset="2"/>
              <a:buChar char="Ø"/>
            </a:pPr>
            <a:endParaRPr lang="en-US" sz="2000" dirty="0">
              <a:latin typeface="+mn-lt"/>
            </a:endParaRPr>
          </a:p>
        </p:txBody>
      </p:sp>
    </p:spTree>
    <p:extLst>
      <p:ext uri="{BB962C8B-B14F-4D97-AF65-F5344CB8AC3E}">
        <p14:creationId xmlns:p14="http://schemas.microsoft.com/office/powerpoint/2010/main" val="9714535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smtClean="0">
                <a:latin typeface="+mn-lt"/>
              </a:rPr>
              <a:t>Kırsal Nüfus</a:t>
            </a:r>
            <a:endParaRPr lang="en-US" sz="3600" b="1" dirty="0">
              <a:latin typeface="+mn-lt"/>
            </a:endParaRPr>
          </a:p>
        </p:txBody>
      </p:sp>
      <p:sp>
        <p:nvSpPr>
          <p:cNvPr id="3" name="İçerik Yer Tutucusu 2"/>
          <p:cNvSpPr>
            <a:spLocks noGrp="1"/>
          </p:cNvSpPr>
          <p:nvPr>
            <p:ph idx="1"/>
          </p:nvPr>
        </p:nvSpPr>
        <p:spPr/>
        <p:txBody>
          <a:bodyPr>
            <a:normAutofit fontScale="92500" lnSpcReduction="10000"/>
          </a:bodyPr>
          <a:lstStyle/>
          <a:p>
            <a:pPr>
              <a:buFont typeface="Wingdings" panose="05000000000000000000" pitchFamily="2" charset="2"/>
              <a:buChar char="Ø"/>
            </a:pPr>
            <a:r>
              <a:rPr lang="tr-TR" sz="2000" dirty="0" smtClean="0">
                <a:latin typeface="+mn-lt"/>
              </a:rPr>
              <a:t>1980’lerde ilk </a:t>
            </a:r>
            <a:r>
              <a:rPr lang="tr-TR" sz="2000" dirty="0" err="1" smtClean="0">
                <a:latin typeface="+mn-lt"/>
              </a:rPr>
              <a:t>neoliberal</a:t>
            </a:r>
            <a:r>
              <a:rPr lang="tr-TR" sz="2000" dirty="0" smtClean="0">
                <a:latin typeface="+mn-lt"/>
              </a:rPr>
              <a:t> girişimde Özal’ın teknokratları tarıma yönlendirilen desteği radikal bir şekilde  düşürdüler. Fakat bu dönem kısa sürdü, seçimlerin geri gelmesiyle tarım destek politikalarına dönüldü.( Aynı yılarda ticaret hadlerinin de tarım lehine yükseldiğini görüyoruz.)</a:t>
            </a:r>
          </a:p>
          <a:p>
            <a:pPr>
              <a:buFont typeface="Wingdings" panose="05000000000000000000" pitchFamily="2" charset="2"/>
              <a:buChar char="Ø"/>
            </a:pPr>
            <a:r>
              <a:rPr lang="tr-TR" sz="2000" dirty="0" smtClean="0">
                <a:latin typeface="+mn-lt"/>
              </a:rPr>
              <a:t>Bu desteklerin bütçeye yüklediği külfetle mali dengelerin bozulmasına rağmen siyasi partiler ufak tavizlerle olayı sürdürdüler.	</a:t>
            </a:r>
          </a:p>
          <a:p>
            <a:pPr>
              <a:buFont typeface="Wingdings" panose="05000000000000000000" pitchFamily="2" charset="2"/>
              <a:buChar char="Ø"/>
            </a:pPr>
            <a:r>
              <a:rPr lang="tr-TR" sz="2000" dirty="0" smtClean="0">
                <a:latin typeface="+mn-lt"/>
              </a:rPr>
              <a:t>1980’lerin sonuna kadar nüfusun büyük çoğunluğu köylerdeydi. 1990’larda toplam işgücünün yarıya yakını 2000’lerde ise %35’i hala tarımda istihdam ediliyordu.</a:t>
            </a:r>
          </a:p>
          <a:p>
            <a:pPr>
              <a:buFont typeface="Wingdings" panose="05000000000000000000" pitchFamily="2" charset="2"/>
              <a:buChar char="Ø"/>
            </a:pPr>
            <a:endParaRPr lang="tr-TR" sz="2000" dirty="0" smtClean="0">
              <a:latin typeface="+mn-lt"/>
            </a:endParaRPr>
          </a:p>
          <a:p>
            <a:pPr>
              <a:buFont typeface="Wingdings" panose="05000000000000000000" pitchFamily="2" charset="2"/>
              <a:buChar char="Ø"/>
            </a:pPr>
            <a:r>
              <a:rPr lang="tr-TR" sz="2000" dirty="0" smtClean="0">
                <a:latin typeface="+mn-lt"/>
              </a:rPr>
              <a:t>1990’larda koalisyon hükümetinin niyeti tarımda piyasa mantığını yerleştirmek olsa da hiçbir parti kırsaldaki seçmen kitlesini karşısına alamıyordu.</a:t>
            </a:r>
          </a:p>
          <a:p>
            <a:endParaRPr lang="en-US" sz="2000" dirty="0">
              <a:latin typeface="+mn-lt"/>
            </a:endParaRPr>
          </a:p>
        </p:txBody>
      </p:sp>
    </p:spTree>
    <p:extLst>
      <p:ext uri="{BB962C8B-B14F-4D97-AF65-F5344CB8AC3E}">
        <p14:creationId xmlns:p14="http://schemas.microsoft.com/office/powerpoint/2010/main" val="1932909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107659"/>
            <a:ext cx="7886700" cy="1325563"/>
          </a:xfrm>
        </p:spPr>
        <p:txBody>
          <a:bodyPr>
            <a:normAutofit/>
          </a:bodyPr>
          <a:lstStyle/>
          <a:p>
            <a:r>
              <a:rPr lang="en-US" sz="3600" b="1" dirty="0" smtClean="0">
                <a:latin typeface="+mn-lt"/>
              </a:rPr>
              <a:t>2000- 2001 </a:t>
            </a:r>
            <a:r>
              <a:rPr lang="tr-TR" sz="3600" b="1" dirty="0" err="1">
                <a:latin typeface="+mn-lt"/>
              </a:rPr>
              <a:t>K</a:t>
            </a:r>
            <a:r>
              <a:rPr lang="en-US" sz="3600" b="1" dirty="0" err="1" smtClean="0">
                <a:latin typeface="+mn-lt"/>
              </a:rPr>
              <a:t>rizi</a:t>
            </a:r>
            <a:r>
              <a:rPr lang="en-US" sz="3600" b="1" dirty="0" smtClean="0">
                <a:latin typeface="+mn-lt"/>
              </a:rPr>
              <a:t> </a:t>
            </a:r>
            <a:r>
              <a:rPr lang="tr-TR" sz="3600" b="1" dirty="0" smtClean="0">
                <a:latin typeface="+mn-lt"/>
              </a:rPr>
              <a:t>ve </a:t>
            </a:r>
            <a:r>
              <a:rPr lang="tr-TR" sz="3600" b="1" dirty="0">
                <a:latin typeface="+mn-lt"/>
              </a:rPr>
              <a:t>E</a:t>
            </a:r>
            <a:r>
              <a:rPr lang="en-US" sz="3600" b="1" dirty="0" smtClean="0">
                <a:latin typeface="+mn-lt"/>
              </a:rPr>
              <a:t>n </a:t>
            </a:r>
            <a:r>
              <a:rPr lang="tr-TR" sz="3600" b="1" dirty="0" err="1">
                <a:latin typeface="+mn-lt"/>
              </a:rPr>
              <a:t>K</a:t>
            </a:r>
            <a:r>
              <a:rPr lang="en-US" sz="3600" b="1" dirty="0" err="1" smtClean="0">
                <a:latin typeface="+mn-lt"/>
              </a:rPr>
              <a:t>eskin</a:t>
            </a:r>
            <a:r>
              <a:rPr lang="en-US" sz="3600" b="1" dirty="0" smtClean="0">
                <a:latin typeface="+mn-lt"/>
              </a:rPr>
              <a:t> </a:t>
            </a:r>
            <a:r>
              <a:rPr lang="tr-TR" sz="3600" b="1" dirty="0" err="1">
                <a:latin typeface="+mn-lt"/>
              </a:rPr>
              <a:t>G</a:t>
            </a:r>
            <a:r>
              <a:rPr lang="en-US" sz="3600" b="1" dirty="0" err="1" smtClean="0">
                <a:latin typeface="+mn-lt"/>
              </a:rPr>
              <a:t>eri</a:t>
            </a:r>
            <a:r>
              <a:rPr lang="tr-TR" sz="3600" b="1" dirty="0" smtClean="0">
                <a:latin typeface="+mn-lt"/>
              </a:rPr>
              <a:t> Dönüş</a:t>
            </a:r>
            <a:r>
              <a:rPr lang="en-US" sz="3600" b="1" dirty="0" smtClean="0">
                <a:latin typeface="+mn-lt"/>
              </a:rPr>
              <a:t/>
            </a:r>
            <a:br>
              <a:rPr lang="en-US" sz="3600" b="1" dirty="0" smtClean="0">
                <a:latin typeface="+mn-lt"/>
              </a:rPr>
            </a:br>
            <a:endParaRPr lang="en-US" sz="3600" b="1" dirty="0">
              <a:latin typeface="+mn-lt"/>
            </a:endParaRPr>
          </a:p>
        </p:txBody>
      </p:sp>
      <p:sp>
        <p:nvSpPr>
          <p:cNvPr id="3" name="İçerik Yer Tutucusu 2"/>
          <p:cNvSpPr>
            <a:spLocks noGrp="1"/>
          </p:cNvSpPr>
          <p:nvPr>
            <p:ph idx="1"/>
          </p:nvPr>
        </p:nvSpPr>
        <p:spPr>
          <a:xfrm>
            <a:off x="628650" y="1412776"/>
            <a:ext cx="8407846" cy="5256583"/>
          </a:xfrm>
        </p:spPr>
        <p:txBody>
          <a:bodyPr>
            <a:normAutofit lnSpcReduction="10000"/>
          </a:bodyPr>
          <a:lstStyle/>
          <a:p>
            <a:pPr>
              <a:buFont typeface="Wingdings" panose="05000000000000000000" pitchFamily="2" charset="2"/>
              <a:buChar char="Ø"/>
            </a:pPr>
            <a:r>
              <a:rPr lang="en-US" sz="2000" dirty="0" err="1" smtClean="0">
                <a:latin typeface="+mn-lt"/>
              </a:rPr>
              <a:t>Dünya</a:t>
            </a:r>
            <a:r>
              <a:rPr lang="en-US" sz="2000" dirty="0" smtClean="0">
                <a:latin typeface="+mn-lt"/>
              </a:rPr>
              <a:t> </a:t>
            </a:r>
            <a:r>
              <a:rPr lang="en-US" sz="2000" dirty="0" err="1" smtClean="0">
                <a:latin typeface="+mn-lt"/>
              </a:rPr>
              <a:t>Bankasından</a:t>
            </a:r>
            <a:r>
              <a:rPr lang="en-US" sz="2000" dirty="0" smtClean="0">
                <a:latin typeface="+mn-lt"/>
              </a:rPr>
              <a:t> </a:t>
            </a:r>
            <a:r>
              <a:rPr lang="en-US" sz="2000" dirty="0" err="1" smtClean="0">
                <a:latin typeface="+mn-lt"/>
              </a:rPr>
              <a:t>gelen</a:t>
            </a:r>
            <a:r>
              <a:rPr lang="en-US" sz="2000" dirty="0" smtClean="0">
                <a:latin typeface="+mn-lt"/>
              </a:rPr>
              <a:t> Kemal </a:t>
            </a:r>
            <a:r>
              <a:rPr lang="en-US" sz="2000" dirty="0" err="1" smtClean="0">
                <a:latin typeface="+mn-lt"/>
              </a:rPr>
              <a:t>Derviş</a:t>
            </a:r>
            <a:r>
              <a:rPr lang="en-US" sz="2000" dirty="0" smtClean="0">
                <a:latin typeface="+mn-lt"/>
              </a:rPr>
              <a:t> </a:t>
            </a:r>
            <a:r>
              <a:rPr lang="en-US" sz="2000" dirty="0" err="1" smtClean="0">
                <a:latin typeface="+mn-lt"/>
              </a:rPr>
              <a:t>ekonomi</a:t>
            </a:r>
            <a:r>
              <a:rPr lang="en-US" sz="2000" dirty="0" smtClean="0">
                <a:latin typeface="+mn-lt"/>
              </a:rPr>
              <a:t> </a:t>
            </a:r>
            <a:r>
              <a:rPr lang="en-US" sz="2000" dirty="0" err="1" smtClean="0">
                <a:latin typeface="+mn-lt"/>
              </a:rPr>
              <a:t>ile</a:t>
            </a:r>
            <a:r>
              <a:rPr lang="en-US" sz="2000" dirty="0" smtClean="0">
                <a:latin typeface="+mn-lt"/>
              </a:rPr>
              <a:t> </a:t>
            </a:r>
            <a:r>
              <a:rPr lang="en-US" sz="2000" dirty="0" err="1" smtClean="0">
                <a:latin typeface="+mn-lt"/>
              </a:rPr>
              <a:t>ilgili</a:t>
            </a:r>
            <a:r>
              <a:rPr lang="en-US" sz="2000" dirty="0" smtClean="0">
                <a:latin typeface="+mn-lt"/>
              </a:rPr>
              <a:t> her </a:t>
            </a:r>
            <a:r>
              <a:rPr lang="en-US" sz="2000" dirty="0" err="1" smtClean="0">
                <a:latin typeface="+mn-lt"/>
              </a:rPr>
              <a:t>konuda</a:t>
            </a:r>
            <a:r>
              <a:rPr lang="en-US" sz="2000" dirty="0" smtClean="0">
                <a:latin typeface="+mn-lt"/>
              </a:rPr>
              <a:t> reform </a:t>
            </a:r>
            <a:r>
              <a:rPr lang="en-US" sz="2000" dirty="0" err="1" smtClean="0">
                <a:latin typeface="+mn-lt"/>
              </a:rPr>
              <a:t>paketlerini</a:t>
            </a:r>
            <a:r>
              <a:rPr lang="en-US" sz="2000" dirty="0" smtClean="0">
                <a:latin typeface="+mn-lt"/>
              </a:rPr>
              <a:t> </a:t>
            </a:r>
            <a:r>
              <a:rPr lang="en-US" sz="2000" dirty="0" err="1" smtClean="0">
                <a:latin typeface="+mn-lt"/>
              </a:rPr>
              <a:t>uygulamaya</a:t>
            </a:r>
            <a:r>
              <a:rPr lang="en-US" sz="2000" dirty="0" smtClean="0">
                <a:latin typeface="+mn-lt"/>
              </a:rPr>
              <a:t> </a:t>
            </a:r>
            <a:r>
              <a:rPr lang="en-US" sz="2000" dirty="0" err="1" smtClean="0">
                <a:latin typeface="+mn-lt"/>
              </a:rPr>
              <a:t>sokmak</a:t>
            </a:r>
            <a:r>
              <a:rPr lang="en-US" sz="2000" dirty="0" smtClean="0">
                <a:latin typeface="+mn-lt"/>
              </a:rPr>
              <a:t> </a:t>
            </a:r>
            <a:r>
              <a:rPr lang="en-US" sz="2000" dirty="0" err="1" smtClean="0">
                <a:latin typeface="+mn-lt"/>
              </a:rPr>
              <a:t>üzere</a:t>
            </a:r>
            <a:r>
              <a:rPr lang="en-US" sz="2000" dirty="0" smtClean="0">
                <a:latin typeface="+mn-lt"/>
              </a:rPr>
              <a:t> </a:t>
            </a:r>
            <a:r>
              <a:rPr lang="en-US" sz="2000" dirty="0" err="1" smtClean="0">
                <a:latin typeface="+mn-lt"/>
              </a:rPr>
              <a:t>işe</a:t>
            </a:r>
            <a:r>
              <a:rPr lang="en-US" sz="2000" dirty="0" smtClean="0">
                <a:latin typeface="+mn-lt"/>
              </a:rPr>
              <a:t> </a:t>
            </a:r>
            <a:r>
              <a:rPr lang="en-US" sz="2000" dirty="0" err="1" smtClean="0">
                <a:latin typeface="+mn-lt"/>
              </a:rPr>
              <a:t>koyuldu</a:t>
            </a:r>
            <a:r>
              <a:rPr lang="en-US" sz="2000" dirty="0" smtClean="0">
                <a:latin typeface="+mn-lt"/>
              </a:rPr>
              <a:t>.</a:t>
            </a:r>
          </a:p>
          <a:p>
            <a:pPr>
              <a:buFont typeface="Wingdings" panose="05000000000000000000" pitchFamily="2" charset="2"/>
              <a:buChar char="Ø"/>
            </a:pPr>
            <a:r>
              <a:rPr lang="en-US" sz="2000" dirty="0" err="1" smtClean="0">
                <a:latin typeface="+mn-lt"/>
              </a:rPr>
              <a:t>Kısa</a:t>
            </a:r>
            <a:r>
              <a:rPr lang="en-US" sz="2000" dirty="0" smtClean="0">
                <a:latin typeface="+mn-lt"/>
              </a:rPr>
              <a:t> </a:t>
            </a:r>
            <a:r>
              <a:rPr lang="en-US" sz="2000" dirty="0" err="1" smtClean="0">
                <a:latin typeface="+mn-lt"/>
              </a:rPr>
              <a:t>dönemde</a:t>
            </a:r>
            <a:r>
              <a:rPr lang="en-US" sz="2000" dirty="0" smtClean="0">
                <a:latin typeface="+mn-lt"/>
              </a:rPr>
              <a:t> </a:t>
            </a:r>
            <a:r>
              <a:rPr lang="en-US" sz="2000" dirty="0" err="1" smtClean="0">
                <a:latin typeface="+mn-lt"/>
              </a:rPr>
              <a:t>ekonomiyi</a:t>
            </a:r>
            <a:r>
              <a:rPr lang="en-US" sz="2000" dirty="0" smtClean="0">
                <a:latin typeface="+mn-lt"/>
              </a:rPr>
              <a:t> </a:t>
            </a:r>
            <a:r>
              <a:rPr lang="en-US" sz="2000" dirty="0" err="1" smtClean="0">
                <a:latin typeface="+mn-lt"/>
              </a:rPr>
              <a:t>en</a:t>
            </a:r>
            <a:r>
              <a:rPr lang="en-US" sz="2000" dirty="0" smtClean="0">
                <a:latin typeface="+mn-lt"/>
              </a:rPr>
              <a:t> </a:t>
            </a:r>
            <a:r>
              <a:rPr lang="en-US" sz="2000" dirty="0" err="1" smtClean="0">
                <a:latin typeface="+mn-lt"/>
              </a:rPr>
              <a:t>çok</a:t>
            </a:r>
            <a:r>
              <a:rPr lang="en-US" sz="2000" dirty="0" smtClean="0">
                <a:latin typeface="+mn-lt"/>
              </a:rPr>
              <a:t> </a:t>
            </a:r>
            <a:r>
              <a:rPr lang="en-US" sz="2000" dirty="0" err="1" smtClean="0">
                <a:latin typeface="+mn-lt"/>
              </a:rPr>
              <a:t>tehdit</a:t>
            </a:r>
            <a:r>
              <a:rPr lang="en-US" sz="2000" dirty="0" smtClean="0">
                <a:latin typeface="+mn-lt"/>
              </a:rPr>
              <a:t> </a:t>
            </a:r>
            <a:r>
              <a:rPr lang="en-US" sz="2000" dirty="0" err="1" smtClean="0">
                <a:latin typeface="+mn-lt"/>
              </a:rPr>
              <a:t>eden</a:t>
            </a:r>
            <a:r>
              <a:rPr lang="en-US" sz="2000" dirty="0" smtClean="0">
                <a:latin typeface="+mn-lt"/>
              </a:rPr>
              <a:t> </a:t>
            </a:r>
            <a:r>
              <a:rPr lang="en-US" sz="2000" dirty="0" err="1" smtClean="0">
                <a:latin typeface="+mn-lt"/>
              </a:rPr>
              <a:t>mali</a:t>
            </a:r>
            <a:r>
              <a:rPr lang="en-US" sz="2000" dirty="0" smtClean="0">
                <a:latin typeface="+mn-lt"/>
              </a:rPr>
              <a:t> </a:t>
            </a:r>
            <a:r>
              <a:rPr lang="en-US" sz="2000" dirty="0" err="1" smtClean="0">
                <a:latin typeface="+mn-lt"/>
              </a:rPr>
              <a:t>dengeydi</a:t>
            </a:r>
            <a:r>
              <a:rPr lang="en-US" sz="2000" dirty="0" smtClean="0">
                <a:latin typeface="+mn-lt"/>
              </a:rPr>
              <a:t>.	</a:t>
            </a:r>
          </a:p>
          <a:p>
            <a:pPr>
              <a:buFont typeface="Wingdings" panose="05000000000000000000" pitchFamily="2" charset="2"/>
              <a:buChar char="Ø"/>
            </a:pPr>
            <a:r>
              <a:rPr lang="en-US" sz="2000" dirty="0" smtClean="0">
                <a:latin typeface="+mn-lt"/>
              </a:rPr>
              <a:t>1999’da </a:t>
            </a:r>
            <a:r>
              <a:rPr lang="en-US" sz="2000" dirty="0" err="1" smtClean="0">
                <a:latin typeface="+mn-lt"/>
              </a:rPr>
              <a:t>tarım</a:t>
            </a:r>
            <a:r>
              <a:rPr lang="en-US" sz="2000" dirty="0" smtClean="0">
                <a:latin typeface="+mn-lt"/>
              </a:rPr>
              <a:t> </a:t>
            </a:r>
            <a:r>
              <a:rPr lang="en-US" sz="2000" dirty="0" err="1" smtClean="0">
                <a:latin typeface="+mn-lt"/>
              </a:rPr>
              <a:t>politikalarında</a:t>
            </a:r>
            <a:r>
              <a:rPr lang="en-US" sz="2000" dirty="0" smtClean="0">
                <a:latin typeface="+mn-lt"/>
              </a:rPr>
              <a:t> reform </a:t>
            </a:r>
            <a:r>
              <a:rPr lang="en-US" sz="2000" dirty="0" err="1" smtClean="0">
                <a:latin typeface="+mn-lt"/>
              </a:rPr>
              <a:t>yapılacağı</a:t>
            </a:r>
            <a:r>
              <a:rPr lang="en-US" sz="2000" dirty="0" smtClean="0">
                <a:latin typeface="+mn-lt"/>
              </a:rPr>
              <a:t> </a:t>
            </a:r>
            <a:r>
              <a:rPr lang="en-US" sz="2000" dirty="0" err="1" smtClean="0">
                <a:latin typeface="+mn-lt"/>
              </a:rPr>
              <a:t>ve</a:t>
            </a:r>
            <a:r>
              <a:rPr lang="en-US" sz="2000" dirty="0" smtClean="0">
                <a:latin typeface="+mn-lt"/>
              </a:rPr>
              <a:t> </a:t>
            </a:r>
            <a:r>
              <a:rPr lang="en-US" sz="2000" dirty="0" err="1" smtClean="0">
                <a:latin typeface="+mn-lt"/>
              </a:rPr>
              <a:t>desteklerin</a:t>
            </a:r>
            <a:r>
              <a:rPr lang="en-US" sz="2000" dirty="0" smtClean="0">
                <a:latin typeface="+mn-lt"/>
              </a:rPr>
              <a:t> </a:t>
            </a:r>
            <a:r>
              <a:rPr lang="en-US" sz="2000" dirty="0" err="1" smtClean="0">
                <a:latin typeface="+mn-lt"/>
              </a:rPr>
              <a:t>azaltılacağı</a:t>
            </a:r>
            <a:r>
              <a:rPr lang="en-US" sz="2000" dirty="0" smtClean="0">
                <a:latin typeface="+mn-lt"/>
              </a:rPr>
              <a:t> </a:t>
            </a:r>
            <a:r>
              <a:rPr lang="en-US" sz="2000" dirty="0" err="1" smtClean="0">
                <a:latin typeface="+mn-lt"/>
              </a:rPr>
              <a:t>sözü</a:t>
            </a:r>
            <a:r>
              <a:rPr lang="en-US" sz="2000" dirty="0" smtClean="0">
                <a:latin typeface="+mn-lt"/>
              </a:rPr>
              <a:t> </a:t>
            </a:r>
            <a:r>
              <a:rPr lang="en-US" sz="2000" dirty="0" err="1" smtClean="0">
                <a:latin typeface="+mn-lt"/>
              </a:rPr>
              <a:t>verilmişti</a:t>
            </a:r>
            <a:r>
              <a:rPr lang="en-US" sz="2000" dirty="0" smtClean="0">
                <a:latin typeface="+mn-lt"/>
              </a:rPr>
              <a:t>.</a:t>
            </a:r>
          </a:p>
          <a:p>
            <a:pPr>
              <a:buFont typeface="Wingdings" panose="05000000000000000000" pitchFamily="2" charset="2"/>
              <a:buChar char="Ø"/>
            </a:pPr>
            <a:r>
              <a:rPr lang="en-US" sz="2000" dirty="0" err="1" smtClean="0">
                <a:latin typeface="+mn-lt"/>
              </a:rPr>
              <a:t>Dünya</a:t>
            </a:r>
            <a:r>
              <a:rPr lang="en-US" sz="2000" dirty="0" smtClean="0">
                <a:latin typeface="+mn-lt"/>
              </a:rPr>
              <a:t> </a:t>
            </a:r>
            <a:r>
              <a:rPr lang="en-US" sz="2000" dirty="0" err="1" smtClean="0">
                <a:latin typeface="+mn-lt"/>
              </a:rPr>
              <a:t>Bankasının</a:t>
            </a:r>
            <a:r>
              <a:rPr lang="en-US" sz="2000" dirty="0" smtClean="0">
                <a:latin typeface="+mn-lt"/>
              </a:rPr>
              <a:t> 2000 </a:t>
            </a:r>
            <a:r>
              <a:rPr lang="en-US" sz="2000" dirty="0" err="1" smtClean="0">
                <a:latin typeface="+mn-lt"/>
              </a:rPr>
              <a:t>yılında</a:t>
            </a:r>
            <a:r>
              <a:rPr lang="en-US" sz="2000" dirty="0" smtClean="0">
                <a:latin typeface="+mn-lt"/>
              </a:rPr>
              <a:t> </a:t>
            </a:r>
            <a:r>
              <a:rPr lang="en-US" sz="2000" dirty="0" err="1" smtClean="0">
                <a:latin typeface="+mn-lt"/>
              </a:rPr>
              <a:t>hazırladığı</a:t>
            </a:r>
            <a:r>
              <a:rPr lang="en-US" sz="2000" dirty="0" smtClean="0">
                <a:latin typeface="+mn-lt"/>
              </a:rPr>
              <a:t> </a:t>
            </a:r>
            <a:r>
              <a:rPr lang="tr-TR" sz="2000" b="1" dirty="0" err="1">
                <a:latin typeface="+mn-lt"/>
              </a:rPr>
              <a:t>T</a:t>
            </a:r>
            <a:r>
              <a:rPr lang="en-US" sz="2000" b="1" dirty="0" err="1" smtClean="0">
                <a:latin typeface="+mn-lt"/>
              </a:rPr>
              <a:t>arım</a:t>
            </a:r>
            <a:r>
              <a:rPr lang="en-US" sz="2000" b="1" dirty="0" smtClean="0">
                <a:latin typeface="+mn-lt"/>
              </a:rPr>
              <a:t> </a:t>
            </a:r>
            <a:r>
              <a:rPr lang="tr-TR" sz="2000" b="1" dirty="0" err="1">
                <a:latin typeface="+mn-lt"/>
              </a:rPr>
              <a:t>P</a:t>
            </a:r>
            <a:r>
              <a:rPr lang="en-US" sz="2000" b="1" dirty="0" err="1" smtClean="0">
                <a:latin typeface="+mn-lt"/>
              </a:rPr>
              <a:t>olitikaları</a:t>
            </a:r>
            <a:r>
              <a:rPr lang="en-US" sz="2000" b="1" dirty="0" smtClean="0">
                <a:latin typeface="+mn-lt"/>
              </a:rPr>
              <a:t> </a:t>
            </a:r>
            <a:r>
              <a:rPr lang="tr-TR" sz="2000" b="1" dirty="0" smtClean="0">
                <a:latin typeface="+mn-lt"/>
              </a:rPr>
              <a:t>R</a:t>
            </a:r>
            <a:r>
              <a:rPr lang="en-US" sz="2000" b="1" dirty="0" err="1" smtClean="0">
                <a:latin typeface="+mn-lt"/>
              </a:rPr>
              <a:t>eform</a:t>
            </a:r>
            <a:r>
              <a:rPr lang="en-US" sz="2000" b="1" dirty="0" smtClean="0">
                <a:latin typeface="+mn-lt"/>
              </a:rPr>
              <a:t> </a:t>
            </a:r>
            <a:r>
              <a:rPr lang="tr-TR" sz="2000" b="1" dirty="0" err="1">
                <a:latin typeface="+mn-lt"/>
              </a:rPr>
              <a:t>P</a:t>
            </a:r>
            <a:r>
              <a:rPr lang="en-US" sz="2000" b="1" dirty="0" err="1" smtClean="0">
                <a:latin typeface="+mn-lt"/>
              </a:rPr>
              <a:t>aketi</a:t>
            </a:r>
            <a:r>
              <a:rPr lang="en-US" sz="2000" b="1" dirty="0" smtClean="0">
                <a:latin typeface="+mn-lt"/>
              </a:rPr>
              <a:t> </a:t>
            </a:r>
            <a:r>
              <a:rPr lang="en-US" sz="2000" dirty="0" smtClean="0">
                <a:latin typeface="+mn-lt"/>
              </a:rPr>
              <a:t>(ARIP) </a:t>
            </a:r>
            <a:r>
              <a:rPr lang="en-US" sz="2000" dirty="0" err="1" smtClean="0">
                <a:latin typeface="+mn-lt"/>
              </a:rPr>
              <a:t>kabul</a:t>
            </a:r>
            <a:r>
              <a:rPr lang="en-US" sz="2000" dirty="0" smtClean="0">
                <a:latin typeface="+mn-lt"/>
              </a:rPr>
              <a:t> </a:t>
            </a:r>
            <a:r>
              <a:rPr lang="en-US" sz="2000" dirty="0" err="1" smtClean="0">
                <a:latin typeface="+mn-lt"/>
              </a:rPr>
              <a:t>edildi</a:t>
            </a:r>
            <a:r>
              <a:rPr lang="en-US" sz="2000" dirty="0" smtClean="0">
                <a:latin typeface="+mn-lt"/>
              </a:rPr>
              <a:t>. </a:t>
            </a:r>
            <a:r>
              <a:rPr lang="en-US" sz="2000" dirty="0" err="1" smtClean="0">
                <a:latin typeface="+mn-lt"/>
              </a:rPr>
              <a:t>ARIP’ın</a:t>
            </a:r>
            <a:r>
              <a:rPr lang="en-US" sz="2000" dirty="0" smtClean="0">
                <a:latin typeface="+mn-lt"/>
              </a:rPr>
              <a:t> </a:t>
            </a:r>
            <a:r>
              <a:rPr lang="en-US" sz="2000" dirty="0" err="1" smtClean="0">
                <a:latin typeface="+mn-lt"/>
              </a:rPr>
              <a:t>amacı</a:t>
            </a:r>
            <a:r>
              <a:rPr lang="en-US" sz="2000" dirty="0" smtClean="0">
                <a:latin typeface="+mn-lt"/>
              </a:rPr>
              <a:t> </a:t>
            </a:r>
            <a:r>
              <a:rPr lang="en-US" sz="2000" dirty="0" err="1" smtClean="0">
                <a:latin typeface="+mn-lt"/>
              </a:rPr>
              <a:t>tarım</a:t>
            </a:r>
            <a:r>
              <a:rPr lang="en-US" sz="2000" dirty="0" smtClean="0">
                <a:latin typeface="+mn-lt"/>
              </a:rPr>
              <a:t> </a:t>
            </a:r>
            <a:r>
              <a:rPr lang="en-US" sz="2000" dirty="0" err="1" smtClean="0">
                <a:latin typeface="+mn-lt"/>
              </a:rPr>
              <a:t>sektöründe</a:t>
            </a:r>
            <a:r>
              <a:rPr lang="en-US" sz="2000" dirty="0" smtClean="0">
                <a:latin typeface="+mn-lt"/>
              </a:rPr>
              <a:t> </a:t>
            </a:r>
            <a:r>
              <a:rPr lang="en-US" sz="2000" dirty="0" err="1" smtClean="0">
                <a:latin typeface="+mn-lt"/>
              </a:rPr>
              <a:t>piyasa</a:t>
            </a:r>
            <a:r>
              <a:rPr lang="en-US" sz="2000" dirty="0" smtClean="0">
                <a:latin typeface="+mn-lt"/>
              </a:rPr>
              <a:t> </a:t>
            </a:r>
            <a:r>
              <a:rPr lang="en-US" sz="2000" dirty="0" err="1" smtClean="0">
                <a:latin typeface="+mn-lt"/>
              </a:rPr>
              <a:t>koşullarını</a:t>
            </a:r>
            <a:r>
              <a:rPr lang="en-US" sz="2000" dirty="0" smtClean="0">
                <a:latin typeface="+mn-lt"/>
              </a:rPr>
              <a:t> </a:t>
            </a:r>
            <a:r>
              <a:rPr lang="en-US" sz="2000" dirty="0" err="1" smtClean="0">
                <a:latin typeface="+mn-lt"/>
              </a:rPr>
              <a:t>geçerli</a:t>
            </a:r>
            <a:r>
              <a:rPr lang="en-US" sz="2000" dirty="0" smtClean="0">
                <a:latin typeface="+mn-lt"/>
              </a:rPr>
              <a:t> </a:t>
            </a:r>
            <a:r>
              <a:rPr lang="en-US" sz="2000" dirty="0" err="1" smtClean="0">
                <a:latin typeface="+mn-lt"/>
              </a:rPr>
              <a:t>kılmaktı</a:t>
            </a:r>
            <a:r>
              <a:rPr lang="en-US" sz="2000" dirty="0" smtClean="0">
                <a:latin typeface="+mn-lt"/>
              </a:rPr>
              <a:t>.</a:t>
            </a:r>
          </a:p>
          <a:p>
            <a:pPr>
              <a:buFont typeface="Wingdings" panose="05000000000000000000" pitchFamily="2" charset="2"/>
              <a:buChar char="Ø"/>
            </a:pPr>
            <a:r>
              <a:rPr lang="en-US" sz="2000" dirty="0" err="1" smtClean="0">
                <a:latin typeface="+mn-lt"/>
              </a:rPr>
              <a:t>Taban</a:t>
            </a:r>
            <a:r>
              <a:rPr lang="en-US" sz="2000" dirty="0" smtClean="0">
                <a:latin typeface="+mn-lt"/>
              </a:rPr>
              <a:t> </a:t>
            </a:r>
            <a:r>
              <a:rPr lang="en-US" sz="2000" dirty="0" err="1" smtClean="0">
                <a:latin typeface="+mn-lt"/>
              </a:rPr>
              <a:t>fiyatı</a:t>
            </a:r>
            <a:r>
              <a:rPr lang="en-US" sz="2000" dirty="0" smtClean="0">
                <a:latin typeface="+mn-lt"/>
              </a:rPr>
              <a:t> </a:t>
            </a:r>
            <a:r>
              <a:rPr lang="en-US" sz="2000" dirty="0" err="1" smtClean="0">
                <a:latin typeface="+mn-lt"/>
              </a:rPr>
              <a:t>uygulamasını</a:t>
            </a:r>
            <a:r>
              <a:rPr lang="en-US" sz="2000" dirty="0" smtClean="0">
                <a:latin typeface="+mn-lt"/>
              </a:rPr>
              <a:t> </a:t>
            </a:r>
            <a:r>
              <a:rPr lang="en-US" sz="2000" dirty="0" err="1" smtClean="0">
                <a:latin typeface="+mn-lt"/>
              </a:rPr>
              <a:t>kaldıracak</a:t>
            </a:r>
            <a:endParaRPr lang="en-US" sz="2000" dirty="0" smtClean="0">
              <a:latin typeface="+mn-lt"/>
            </a:endParaRPr>
          </a:p>
          <a:p>
            <a:pPr>
              <a:buFont typeface="Wingdings" panose="05000000000000000000" pitchFamily="2" charset="2"/>
              <a:buChar char="Ø"/>
            </a:pPr>
            <a:r>
              <a:rPr lang="en-US" sz="2000" dirty="0" err="1" smtClean="0">
                <a:latin typeface="+mn-lt"/>
              </a:rPr>
              <a:t>Girdi</a:t>
            </a:r>
            <a:r>
              <a:rPr lang="en-US" sz="2000" dirty="0" smtClean="0">
                <a:latin typeface="+mn-lt"/>
              </a:rPr>
              <a:t> </a:t>
            </a:r>
            <a:r>
              <a:rPr lang="en-US" sz="2000" dirty="0" err="1" smtClean="0">
                <a:latin typeface="+mn-lt"/>
              </a:rPr>
              <a:t>fiyatlarını</a:t>
            </a:r>
            <a:r>
              <a:rPr lang="en-US" sz="2000" dirty="0" smtClean="0">
                <a:latin typeface="+mn-lt"/>
              </a:rPr>
              <a:t> </a:t>
            </a:r>
            <a:r>
              <a:rPr lang="en-US" sz="2000" dirty="0" err="1" smtClean="0">
                <a:latin typeface="+mn-lt"/>
              </a:rPr>
              <a:t>piyasaya</a:t>
            </a:r>
            <a:r>
              <a:rPr lang="en-US" sz="2000" dirty="0" smtClean="0">
                <a:latin typeface="+mn-lt"/>
              </a:rPr>
              <a:t> </a:t>
            </a:r>
            <a:r>
              <a:rPr lang="en-US" sz="2000" dirty="0" err="1" smtClean="0">
                <a:latin typeface="+mn-lt"/>
              </a:rPr>
              <a:t>bırakacak</a:t>
            </a:r>
            <a:endParaRPr lang="en-US" sz="2000" dirty="0" smtClean="0">
              <a:latin typeface="+mn-lt"/>
            </a:endParaRPr>
          </a:p>
          <a:p>
            <a:pPr>
              <a:buFont typeface="Wingdings" panose="05000000000000000000" pitchFamily="2" charset="2"/>
              <a:buChar char="Ø"/>
            </a:pPr>
            <a:r>
              <a:rPr lang="en-US" sz="2000" dirty="0" err="1" smtClean="0">
                <a:latin typeface="+mn-lt"/>
              </a:rPr>
              <a:t>Mazot</a:t>
            </a:r>
            <a:r>
              <a:rPr lang="en-US" sz="2000" dirty="0" smtClean="0">
                <a:latin typeface="+mn-lt"/>
              </a:rPr>
              <a:t>, </a:t>
            </a:r>
            <a:r>
              <a:rPr lang="en-US" sz="2000" dirty="0" err="1" smtClean="0">
                <a:latin typeface="+mn-lt"/>
              </a:rPr>
              <a:t>gübre</a:t>
            </a:r>
            <a:r>
              <a:rPr lang="en-US" sz="2000" dirty="0" smtClean="0">
                <a:latin typeface="+mn-lt"/>
              </a:rPr>
              <a:t> vb. </a:t>
            </a:r>
            <a:r>
              <a:rPr lang="en-US" sz="2000" dirty="0" err="1" smtClean="0">
                <a:latin typeface="+mn-lt"/>
              </a:rPr>
              <a:t>sübvansiyonları</a:t>
            </a:r>
            <a:r>
              <a:rPr lang="en-US" sz="2000" dirty="0" smtClean="0">
                <a:latin typeface="+mn-lt"/>
              </a:rPr>
              <a:t> </a:t>
            </a:r>
            <a:r>
              <a:rPr lang="en-US" sz="2000" dirty="0" err="1" smtClean="0">
                <a:latin typeface="+mn-lt"/>
              </a:rPr>
              <a:t>kaldıracak</a:t>
            </a:r>
            <a:endParaRPr lang="en-US" sz="2000" dirty="0" smtClean="0">
              <a:latin typeface="+mn-lt"/>
            </a:endParaRPr>
          </a:p>
          <a:p>
            <a:pPr>
              <a:buFont typeface="Wingdings" panose="05000000000000000000" pitchFamily="2" charset="2"/>
              <a:buChar char="Ø"/>
            </a:pPr>
            <a:r>
              <a:rPr lang="en-US" sz="2000" dirty="0" err="1" smtClean="0">
                <a:latin typeface="+mn-lt"/>
              </a:rPr>
              <a:t>Kurumsal</a:t>
            </a:r>
            <a:r>
              <a:rPr lang="en-US" sz="2000" dirty="0" smtClean="0">
                <a:latin typeface="+mn-lt"/>
              </a:rPr>
              <a:t> </a:t>
            </a:r>
            <a:r>
              <a:rPr lang="en-US" sz="2000" dirty="0" err="1" smtClean="0">
                <a:latin typeface="+mn-lt"/>
              </a:rPr>
              <a:t>düzeyde</a:t>
            </a:r>
            <a:r>
              <a:rPr lang="en-US" sz="2000" dirty="0" smtClean="0">
                <a:latin typeface="+mn-lt"/>
              </a:rPr>
              <a:t> </a:t>
            </a:r>
            <a:r>
              <a:rPr lang="en-US" sz="2000" dirty="0" err="1" smtClean="0">
                <a:latin typeface="+mn-lt"/>
              </a:rPr>
              <a:t>devlet</a:t>
            </a:r>
            <a:r>
              <a:rPr lang="en-US" sz="2000" dirty="0" smtClean="0">
                <a:latin typeface="+mn-lt"/>
              </a:rPr>
              <a:t> </a:t>
            </a:r>
            <a:r>
              <a:rPr lang="en-US" sz="2000" dirty="0" err="1" smtClean="0">
                <a:latin typeface="+mn-lt"/>
              </a:rPr>
              <a:t>işletmesi</a:t>
            </a:r>
            <a:r>
              <a:rPr lang="en-US" sz="2000" dirty="0" smtClean="0">
                <a:latin typeface="+mn-lt"/>
              </a:rPr>
              <a:t> </a:t>
            </a:r>
            <a:r>
              <a:rPr lang="en-US" sz="2000" dirty="0" err="1" smtClean="0">
                <a:latin typeface="+mn-lt"/>
              </a:rPr>
              <a:t>olarak</a:t>
            </a:r>
            <a:r>
              <a:rPr lang="en-US" sz="2000" dirty="0" smtClean="0">
                <a:latin typeface="+mn-lt"/>
              </a:rPr>
              <a:t> </a:t>
            </a:r>
            <a:r>
              <a:rPr lang="en-US" sz="2000" dirty="0" err="1" smtClean="0">
                <a:latin typeface="+mn-lt"/>
              </a:rPr>
              <a:t>sürdürülen</a:t>
            </a:r>
            <a:r>
              <a:rPr lang="en-US" sz="2000" dirty="0" smtClean="0">
                <a:latin typeface="+mn-lt"/>
              </a:rPr>
              <a:t> TEKEL, </a:t>
            </a:r>
            <a:r>
              <a:rPr lang="en-US" sz="2000" dirty="0" err="1" smtClean="0">
                <a:latin typeface="+mn-lt"/>
              </a:rPr>
              <a:t>Çaykur</a:t>
            </a:r>
            <a:r>
              <a:rPr lang="en-US" sz="2000" dirty="0" smtClean="0">
                <a:latin typeface="+mn-lt"/>
              </a:rPr>
              <a:t>, Et </a:t>
            </a:r>
            <a:r>
              <a:rPr lang="en-US" sz="2000" dirty="0" err="1" smtClean="0">
                <a:latin typeface="+mn-lt"/>
              </a:rPr>
              <a:t>Balık</a:t>
            </a:r>
            <a:r>
              <a:rPr lang="en-US" sz="2000" dirty="0" smtClean="0">
                <a:latin typeface="+mn-lt"/>
              </a:rPr>
              <a:t> </a:t>
            </a:r>
            <a:r>
              <a:rPr lang="en-US" sz="2000" dirty="0" err="1" smtClean="0">
                <a:latin typeface="+mn-lt"/>
              </a:rPr>
              <a:t>Kurumu</a:t>
            </a:r>
            <a:r>
              <a:rPr lang="en-US" sz="2000" dirty="0" smtClean="0">
                <a:latin typeface="+mn-lt"/>
              </a:rPr>
              <a:t> </a:t>
            </a:r>
            <a:r>
              <a:rPr lang="en-US" sz="2000" dirty="0" err="1" smtClean="0">
                <a:latin typeface="+mn-lt"/>
              </a:rPr>
              <a:t>gibi</a:t>
            </a:r>
            <a:r>
              <a:rPr lang="en-US" sz="2000" dirty="0" smtClean="0">
                <a:latin typeface="+mn-lt"/>
              </a:rPr>
              <a:t> </a:t>
            </a:r>
            <a:r>
              <a:rPr lang="en-US" sz="2000" dirty="0" err="1" smtClean="0">
                <a:latin typeface="+mn-lt"/>
              </a:rPr>
              <a:t>kamu</a:t>
            </a:r>
            <a:r>
              <a:rPr lang="en-US" sz="2000" dirty="0" smtClean="0">
                <a:latin typeface="+mn-lt"/>
              </a:rPr>
              <a:t> </a:t>
            </a:r>
            <a:r>
              <a:rPr lang="en-US" sz="2000" dirty="0" err="1" smtClean="0">
                <a:latin typeface="+mn-lt"/>
              </a:rPr>
              <a:t>iktisadi</a:t>
            </a:r>
            <a:r>
              <a:rPr lang="en-US" sz="2000" dirty="0" smtClean="0">
                <a:latin typeface="+mn-lt"/>
              </a:rPr>
              <a:t> </a:t>
            </a:r>
            <a:r>
              <a:rPr lang="en-US" sz="2000" dirty="0" err="1" smtClean="0">
                <a:latin typeface="+mn-lt"/>
              </a:rPr>
              <a:t>teşekkülleri</a:t>
            </a:r>
            <a:r>
              <a:rPr lang="en-US" sz="2000" dirty="0" smtClean="0">
                <a:latin typeface="+mn-lt"/>
              </a:rPr>
              <a:t> </a:t>
            </a:r>
            <a:r>
              <a:rPr lang="en-US" sz="2000" dirty="0" err="1" smtClean="0">
                <a:latin typeface="+mn-lt"/>
              </a:rPr>
              <a:t>ve</a:t>
            </a:r>
            <a:r>
              <a:rPr lang="en-US" sz="2000" dirty="0" smtClean="0">
                <a:latin typeface="+mn-lt"/>
              </a:rPr>
              <a:t> </a:t>
            </a:r>
            <a:r>
              <a:rPr lang="en-US" sz="2000" dirty="0" err="1" smtClean="0">
                <a:latin typeface="+mn-lt"/>
              </a:rPr>
              <a:t>Tariş</a:t>
            </a:r>
            <a:r>
              <a:rPr lang="en-US" sz="2000" dirty="0" smtClean="0">
                <a:latin typeface="+mn-lt"/>
              </a:rPr>
              <a:t>, </a:t>
            </a:r>
            <a:r>
              <a:rPr lang="en-US" sz="2000" dirty="0" err="1" smtClean="0">
                <a:latin typeface="+mn-lt"/>
              </a:rPr>
              <a:t>Çukobirlik</a:t>
            </a:r>
            <a:r>
              <a:rPr lang="en-US" sz="2000" dirty="0" smtClean="0">
                <a:latin typeface="+mn-lt"/>
              </a:rPr>
              <a:t> </a:t>
            </a:r>
            <a:r>
              <a:rPr lang="en-US" sz="2000" dirty="0" err="1" smtClean="0">
                <a:latin typeface="+mn-lt"/>
              </a:rPr>
              <a:t>gibi</a:t>
            </a:r>
            <a:r>
              <a:rPr lang="en-US" sz="2000" dirty="0" smtClean="0">
                <a:latin typeface="+mn-lt"/>
              </a:rPr>
              <a:t> </a:t>
            </a:r>
            <a:r>
              <a:rPr lang="en-US" sz="2000" dirty="0" err="1" smtClean="0">
                <a:latin typeface="+mn-lt"/>
              </a:rPr>
              <a:t>tarım</a:t>
            </a:r>
            <a:r>
              <a:rPr lang="en-US" sz="2000" dirty="0" smtClean="0">
                <a:latin typeface="+mn-lt"/>
              </a:rPr>
              <a:t> </a:t>
            </a:r>
            <a:r>
              <a:rPr lang="en-US" sz="2000" dirty="0" err="1" smtClean="0">
                <a:latin typeface="+mn-lt"/>
              </a:rPr>
              <a:t>satış</a:t>
            </a:r>
            <a:r>
              <a:rPr lang="en-US" sz="2000" dirty="0" smtClean="0">
                <a:latin typeface="+mn-lt"/>
              </a:rPr>
              <a:t> </a:t>
            </a:r>
            <a:r>
              <a:rPr lang="en-US" sz="2000" dirty="0" err="1" smtClean="0">
                <a:latin typeface="+mn-lt"/>
              </a:rPr>
              <a:t>kooperatifleri</a:t>
            </a:r>
            <a:r>
              <a:rPr lang="en-US" sz="2000" dirty="0" smtClean="0">
                <a:latin typeface="+mn-lt"/>
              </a:rPr>
              <a:t> </a:t>
            </a:r>
            <a:r>
              <a:rPr lang="en-US" sz="2000" dirty="0" err="1" smtClean="0">
                <a:latin typeface="+mn-lt"/>
              </a:rPr>
              <a:t>yeniden</a:t>
            </a:r>
            <a:r>
              <a:rPr lang="en-US" sz="2000" dirty="0" smtClean="0">
                <a:latin typeface="+mn-lt"/>
              </a:rPr>
              <a:t> </a:t>
            </a:r>
            <a:r>
              <a:rPr lang="en-US" sz="2000" dirty="0" err="1" smtClean="0">
                <a:latin typeface="+mn-lt"/>
              </a:rPr>
              <a:t>yapılandıracak</a:t>
            </a:r>
            <a:r>
              <a:rPr lang="en-US" sz="2000" dirty="0" smtClean="0">
                <a:latin typeface="+mn-lt"/>
              </a:rPr>
              <a:t>, </a:t>
            </a:r>
            <a:r>
              <a:rPr lang="en-US" sz="2000" dirty="0" err="1" smtClean="0">
                <a:latin typeface="+mn-lt"/>
              </a:rPr>
              <a:t>devletten</a:t>
            </a:r>
            <a:r>
              <a:rPr lang="en-US" sz="2000" dirty="0" smtClean="0">
                <a:latin typeface="+mn-lt"/>
              </a:rPr>
              <a:t> </a:t>
            </a:r>
            <a:r>
              <a:rPr lang="en-US" sz="2000" dirty="0" err="1" smtClean="0">
                <a:latin typeface="+mn-lt"/>
              </a:rPr>
              <a:t>bağımsız</a:t>
            </a:r>
            <a:r>
              <a:rPr lang="en-US" sz="2000" dirty="0" smtClean="0">
                <a:latin typeface="+mn-lt"/>
              </a:rPr>
              <a:t> </a:t>
            </a:r>
            <a:r>
              <a:rPr lang="en-US" sz="2000" dirty="0" err="1" smtClean="0">
                <a:latin typeface="+mn-lt"/>
              </a:rPr>
              <a:t>çalışmasını</a:t>
            </a:r>
            <a:r>
              <a:rPr lang="en-US" sz="2000" dirty="0" smtClean="0">
                <a:latin typeface="+mn-lt"/>
              </a:rPr>
              <a:t> </a:t>
            </a:r>
            <a:r>
              <a:rPr lang="en-US" sz="2000" dirty="0" err="1" smtClean="0">
                <a:latin typeface="+mn-lt"/>
              </a:rPr>
              <a:t>sağlayacak</a:t>
            </a:r>
            <a:r>
              <a:rPr lang="en-US" sz="2000" dirty="0" smtClean="0">
                <a:latin typeface="+mn-lt"/>
              </a:rPr>
              <a:t>, </a:t>
            </a:r>
            <a:r>
              <a:rPr lang="en-US" sz="2000" dirty="0" err="1" smtClean="0">
                <a:latin typeface="+mn-lt"/>
              </a:rPr>
              <a:t>açıkların</a:t>
            </a:r>
            <a:r>
              <a:rPr lang="en-US" sz="2000" dirty="0" smtClean="0">
                <a:latin typeface="+mn-lt"/>
              </a:rPr>
              <a:t> dev. </a:t>
            </a:r>
            <a:r>
              <a:rPr lang="en-US" sz="2000" dirty="0" err="1" smtClean="0">
                <a:latin typeface="+mn-lt"/>
              </a:rPr>
              <a:t>Bütçesinden</a:t>
            </a:r>
            <a:r>
              <a:rPr lang="en-US" sz="2000" dirty="0" smtClean="0">
                <a:latin typeface="+mn-lt"/>
              </a:rPr>
              <a:t> </a:t>
            </a:r>
            <a:r>
              <a:rPr lang="en-US" sz="2000" dirty="0" err="1" smtClean="0">
                <a:latin typeface="+mn-lt"/>
              </a:rPr>
              <a:t>ödenme</a:t>
            </a:r>
            <a:r>
              <a:rPr lang="en-US" sz="2000" dirty="0" smtClean="0">
                <a:latin typeface="+mn-lt"/>
              </a:rPr>
              <a:t> </a:t>
            </a:r>
            <a:r>
              <a:rPr lang="en-US" sz="2000" dirty="0" err="1" smtClean="0">
                <a:latin typeface="+mn-lt"/>
              </a:rPr>
              <a:t>pratiğini</a:t>
            </a:r>
            <a:r>
              <a:rPr lang="en-US" sz="2000" dirty="0" smtClean="0">
                <a:latin typeface="+mn-lt"/>
              </a:rPr>
              <a:t> </a:t>
            </a:r>
            <a:r>
              <a:rPr lang="en-US" sz="2000" dirty="0" err="1" smtClean="0">
                <a:latin typeface="+mn-lt"/>
              </a:rPr>
              <a:t>sona</a:t>
            </a:r>
            <a:r>
              <a:rPr lang="en-US" sz="2000" dirty="0" smtClean="0">
                <a:latin typeface="+mn-lt"/>
              </a:rPr>
              <a:t> </a:t>
            </a:r>
            <a:r>
              <a:rPr lang="en-US" sz="2000" dirty="0" err="1" smtClean="0">
                <a:latin typeface="+mn-lt"/>
              </a:rPr>
              <a:t>erdirecekti</a:t>
            </a:r>
            <a:endParaRPr lang="en-US" sz="2000" dirty="0" smtClean="0">
              <a:latin typeface="+mn-lt"/>
            </a:endParaRPr>
          </a:p>
          <a:p>
            <a:endParaRPr lang="en-US" sz="2000" dirty="0">
              <a:latin typeface="+mn-lt"/>
            </a:endParaRPr>
          </a:p>
        </p:txBody>
      </p:sp>
    </p:spTree>
    <p:extLst>
      <p:ext uri="{BB962C8B-B14F-4D97-AF65-F5344CB8AC3E}">
        <p14:creationId xmlns:p14="http://schemas.microsoft.com/office/powerpoint/2010/main" val="2495316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smtClean="0">
                <a:latin typeface="+mn-lt"/>
              </a:rPr>
              <a:t>Doğrudan Gelir Desteği</a:t>
            </a:r>
            <a:endParaRPr lang="en-US" sz="3600" b="1" dirty="0">
              <a:latin typeface="+mn-lt"/>
            </a:endParaRPr>
          </a:p>
        </p:txBody>
      </p:sp>
      <p:sp>
        <p:nvSpPr>
          <p:cNvPr id="3" name="İçerik Yer Tutucusu 2"/>
          <p:cNvSpPr>
            <a:spLocks noGrp="1"/>
          </p:cNvSpPr>
          <p:nvPr>
            <p:ph idx="1"/>
          </p:nvPr>
        </p:nvSpPr>
        <p:spPr/>
        <p:txBody>
          <a:bodyPr>
            <a:normAutofit fontScale="92500" lnSpcReduction="20000"/>
          </a:bodyPr>
          <a:lstStyle/>
          <a:p>
            <a:pPr>
              <a:buFont typeface="Wingdings" panose="05000000000000000000" pitchFamily="2" charset="2"/>
              <a:buChar char="Ø"/>
            </a:pPr>
            <a:r>
              <a:rPr lang="tr-TR" sz="2000" dirty="0" smtClean="0">
                <a:latin typeface="+mn-lt"/>
              </a:rPr>
              <a:t>O dönemde Türkiye için ilk amaç mali durumu düzeltmekti ve tarıma ayrılan destek fonları bütçe dengesini ciddi biçimde zorluyordu. Bu nedenle </a:t>
            </a:r>
            <a:r>
              <a:rPr lang="tr-TR" sz="2000" dirty="0" err="1" smtClean="0">
                <a:latin typeface="+mn-lt"/>
              </a:rPr>
              <a:t>ARIP’ın</a:t>
            </a:r>
            <a:r>
              <a:rPr lang="tr-TR" sz="2000" dirty="0" smtClean="0">
                <a:latin typeface="+mn-lt"/>
              </a:rPr>
              <a:t> önerdiği reform kısa sürede mantıklı geliyordu.</a:t>
            </a:r>
          </a:p>
          <a:p>
            <a:pPr>
              <a:buFont typeface="Wingdings" panose="05000000000000000000" pitchFamily="2" charset="2"/>
              <a:buChar char="Ø"/>
            </a:pPr>
            <a:r>
              <a:rPr lang="tr-TR" sz="2000" dirty="0" smtClean="0">
                <a:latin typeface="+mn-lt"/>
              </a:rPr>
              <a:t>DTÖ’nün teşviki ile AB ve ABD’nin üretimi arttırıcı destek fiyatları yerine çiftçinin piyasada oluşan fiyatlara göre üretime karar vermesi ilkesi ön plana çıkmaya başladı.</a:t>
            </a:r>
          </a:p>
          <a:p>
            <a:pPr>
              <a:buFont typeface="Wingdings" panose="05000000000000000000" pitchFamily="2" charset="2"/>
              <a:buChar char="Ø"/>
            </a:pPr>
            <a:endParaRPr lang="tr-TR" sz="2000" dirty="0" smtClean="0">
              <a:latin typeface="+mn-lt"/>
            </a:endParaRPr>
          </a:p>
          <a:p>
            <a:pPr>
              <a:buFont typeface="Wingdings" panose="05000000000000000000" pitchFamily="2" charset="2"/>
              <a:buChar char="Ø"/>
            </a:pPr>
            <a:r>
              <a:rPr lang="tr-TR" sz="2000" dirty="0" smtClean="0">
                <a:latin typeface="+mn-lt"/>
              </a:rPr>
              <a:t>Bu destek şekli Doğrudan Gelir Desteği (DGD) verilmesiydi.</a:t>
            </a:r>
          </a:p>
          <a:p>
            <a:pPr>
              <a:buFont typeface="Wingdings" panose="05000000000000000000" pitchFamily="2" charset="2"/>
              <a:buChar char="Ø"/>
            </a:pPr>
            <a:r>
              <a:rPr lang="tr-TR" sz="2000" dirty="0" smtClean="0">
                <a:latin typeface="+mn-lt"/>
              </a:rPr>
              <a:t>Ekilen alana göre yıllık bir meblağ saptanacak ve doğrudan gelir desteği olarak çitçiye aktarılacaktı.</a:t>
            </a:r>
          </a:p>
          <a:p>
            <a:pPr>
              <a:buFont typeface="Wingdings" panose="05000000000000000000" pitchFamily="2" charset="2"/>
              <a:buChar char="Ø"/>
            </a:pPr>
            <a:r>
              <a:rPr lang="tr-TR" sz="2000" dirty="0" err="1" smtClean="0">
                <a:latin typeface="+mn-lt"/>
              </a:rPr>
              <a:t>ARIP’ın</a:t>
            </a:r>
            <a:r>
              <a:rPr lang="tr-TR" sz="2000" dirty="0" smtClean="0">
                <a:latin typeface="+mn-lt"/>
              </a:rPr>
              <a:t> öngördüğü destek politikası da </a:t>
            </a:r>
            <a:r>
              <a:rPr lang="tr-TR" sz="2000" dirty="0" err="1" smtClean="0">
                <a:latin typeface="+mn-lt"/>
              </a:rPr>
              <a:t>DGD‘yi</a:t>
            </a:r>
            <a:r>
              <a:rPr lang="tr-TR" sz="2000" dirty="0" smtClean="0">
                <a:latin typeface="+mn-lt"/>
              </a:rPr>
              <a:t> benimsemişti.</a:t>
            </a:r>
          </a:p>
          <a:p>
            <a:pPr>
              <a:buFont typeface="Wingdings" panose="05000000000000000000" pitchFamily="2" charset="2"/>
              <a:buChar char="Ø"/>
            </a:pPr>
            <a:r>
              <a:rPr lang="tr-TR" sz="2000" dirty="0" smtClean="0">
                <a:latin typeface="+mn-lt"/>
              </a:rPr>
              <a:t>Üretimin azaltılması istene ürünlerden vazgeçip, i </a:t>
            </a:r>
            <a:r>
              <a:rPr lang="tr-TR" sz="2000" dirty="0" err="1" smtClean="0">
                <a:latin typeface="+mn-lt"/>
              </a:rPr>
              <a:t>htiyacın</a:t>
            </a:r>
            <a:r>
              <a:rPr lang="tr-TR" sz="2000" dirty="0" smtClean="0">
                <a:latin typeface="+mn-lt"/>
              </a:rPr>
              <a:t> karşılanmadığı  ürünleri ekecek olan çiftçilere de teşvik verilecekti.</a:t>
            </a:r>
          </a:p>
          <a:p>
            <a:endParaRPr lang="en-US" sz="2000" dirty="0">
              <a:latin typeface="+mn-lt"/>
            </a:endParaRPr>
          </a:p>
        </p:txBody>
      </p:sp>
    </p:spTree>
    <p:extLst>
      <p:ext uri="{BB962C8B-B14F-4D97-AF65-F5344CB8AC3E}">
        <p14:creationId xmlns:p14="http://schemas.microsoft.com/office/powerpoint/2010/main" val="36889233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sz="3600" b="1" dirty="0" err="1" smtClean="0"/>
              <a:t>ARIP’ın</a:t>
            </a:r>
            <a:r>
              <a:rPr lang="en-US" sz="3600" b="1" dirty="0" smtClean="0"/>
              <a:t> </a:t>
            </a:r>
            <a:r>
              <a:rPr lang="en-US" sz="3600" b="1" dirty="0" err="1" smtClean="0"/>
              <a:t>öngördüğü</a:t>
            </a:r>
            <a:r>
              <a:rPr lang="en-US" sz="3600" b="1" dirty="0" smtClean="0"/>
              <a:t> </a:t>
            </a:r>
            <a:r>
              <a:rPr lang="en-US" sz="3600" b="1" dirty="0" err="1" smtClean="0"/>
              <a:t>dönüşümde</a:t>
            </a:r>
            <a:r>
              <a:rPr lang="en-US" sz="3600" b="1" dirty="0" smtClean="0"/>
              <a:t>;</a:t>
            </a:r>
            <a:r>
              <a:rPr lang="en-US" dirty="0" smtClean="0"/>
              <a:t/>
            </a:r>
            <a:br>
              <a:rPr lang="en-US" dirty="0" smtClean="0"/>
            </a:br>
            <a:endParaRPr lang="en-US" dirty="0"/>
          </a:p>
        </p:txBody>
      </p:sp>
      <p:sp>
        <p:nvSpPr>
          <p:cNvPr id="3" name="İçerik Yer Tutucusu 2"/>
          <p:cNvSpPr>
            <a:spLocks noGrp="1"/>
          </p:cNvSpPr>
          <p:nvPr>
            <p:ph idx="1"/>
          </p:nvPr>
        </p:nvSpPr>
        <p:spPr>
          <a:xfrm>
            <a:off x="179512" y="1340768"/>
            <a:ext cx="8335838" cy="4836195"/>
          </a:xfrm>
        </p:spPr>
        <p:txBody>
          <a:bodyPr>
            <a:normAutofit fontScale="92500" lnSpcReduction="20000"/>
          </a:bodyPr>
          <a:lstStyle/>
          <a:p>
            <a:pPr lvl="0">
              <a:buFont typeface="Wingdings" pitchFamily="2" charset="2"/>
              <a:buChar char="Ø"/>
            </a:pPr>
            <a:r>
              <a:rPr lang="tr-TR" sz="2000" dirty="0">
                <a:solidFill>
                  <a:prstClr val="black"/>
                </a:solidFill>
                <a:cs typeface="Arial" pitchFamily="34" charset="0"/>
              </a:rPr>
              <a:t>Fiyatlar ve ürün hacmi üzerinde sürekli pazarlık yapılmayacak</a:t>
            </a:r>
          </a:p>
          <a:p>
            <a:pPr lvl="0">
              <a:buFont typeface="Wingdings" pitchFamily="2" charset="2"/>
              <a:buChar char="Ø"/>
            </a:pPr>
            <a:r>
              <a:rPr lang="tr-TR" sz="2000" dirty="0">
                <a:solidFill>
                  <a:prstClr val="black"/>
                </a:solidFill>
                <a:cs typeface="Arial" pitchFamily="34" charset="0"/>
              </a:rPr>
              <a:t>İktidarın tercihleri doğrultusunda yeni kararlar verilmeyecek</a:t>
            </a:r>
          </a:p>
          <a:p>
            <a:pPr lvl="0">
              <a:buFont typeface="Wingdings" pitchFamily="2" charset="2"/>
              <a:buChar char="Ø"/>
            </a:pPr>
            <a:r>
              <a:rPr lang="tr-TR" sz="2000" dirty="0">
                <a:solidFill>
                  <a:prstClr val="black"/>
                </a:solidFill>
                <a:cs typeface="Arial" pitchFamily="34" charset="0"/>
              </a:rPr>
              <a:t>Çiftçiler piyasa koşullarına göre üretim kararı alacak, doğrudan tüccarla muhatap olacak</a:t>
            </a:r>
          </a:p>
          <a:p>
            <a:pPr lvl="0">
              <a:buFont typeface="Wingdings" pitchFamily="2" charset="2"/>
              <a:buChar char="Ø"/>
            </a:pPr>
            <a:r>
              <a:rPr lang="tr-TR" sz="2000" dirty="0">
                <a:solidFill>
                  <a:prstClr val="black"/>
                </a:solidFill>
                <a:cs typeface="Arial" pitchFamily="34" charset="0"/>
              </a:rPr>
              <a:t>Ticari bankalardan kredi bulacak</a:t>
            </a:r>
          </a:p>
          <a:p>
            <a:pPr marL="0" lvl="0" indent="0">
              <a:buNone/>
            </a:pPr>
            <a:r>
              <a:rPr lang="tr-TR" sz="2000" dirty="0">
                <a:solidFill>
                  <a:prstClr val="black"/>
                </a:solidFill>
                <a:cs typeface="Arial" pitchFamily="34" charset="0"/>
              </a:rPr>
              <a:t>Bu dönüşüm devlet/köylü bağlamında uzun bir geçmişe dayanan ilişkiyi radikal biçimde değiştirmeyi hedefliyordu.</a:t>
            </a:r>
          </a:p>
          <a:p>
            <a:pPr marL="0" lvl="0" indent="0">
              <a:buNone/>
            </a:pPr>
            <a:r>
              <a:rPr lang="tr-TR" sz="2000" dirty="0">
                <a:solidFill>
                  <a:prstClr val="black"/>
                </a:solidFill>
                <a:cs typeface="Arial" pitchFamily="34" charset="0"/>
              </a:rPr>
              <a:t>Reform projesi gerek devlet katında gerekse çiftçiler arasında pek rağbet görmedi. 2002 seçimleri öncesi bazı değişikliklere gidildi.</a:t>
            </a:r>
          </a:p>
          <a:p>
            <a:pPr lvl="0">
              <a:buFont typeface="Wingdings" panose="05000000000000000000" pitchFamily="2" charset="2"/>
              <a:buChar char="Ø"/>
            </a:pPr>
            <a:r>
              <a:rPr lang="tr-TR" sz="2000" dirty="0">
                <a:solidFill>
                  <a:prstClr val="black"/>
                </a:solidFill>
                <a:cs typeface="Arial" pitchFamily="34" charset="0"/>
              </a:rPr>
              <a:t>Şeker pancarı alımlarının özelleştirilen şeker </a:t>
            </a:r>
            <a:r>
              <a:rPr lang="tr-TR" sz="2000" dirty="0" err="1">
                <a:solidFill>
                  <a:prstClr val="black"/>
                </a:solidFill>
                <a:cs typeface="Arial" pitchFamily="34" charset="0"/>
              </a:rPr>
              <a:t>fab</a:t>
            </a:r>
            <a:r>
              <a:rPr lang="tr-TR" sz="2000" dirty="0">
                <a:solidFill>
                  <a:prstClr val="black"/>
                </a:solidFill>
                <a:cs typeface="Arial" pitchFamily="34" charset="0"/>
              </a:rPr>
              <a:t>. bırakılması</a:t>
            </a:r>
          </a:p>
          <a:p>
            <a:pPr lvl="0">
              <a:buFont typeface="Wingdings" panose="05000000000000000000" pitchFamily="2" charset="2"/>
              <a:buChar char="Ø"/>
            </a:pPr>
            <a:r>
              <a:rPr lang="tr-TR" sz="2000" dirty="0">
                <a:solidFill>
                  <a:prstClr val="black"/>
                </a:solidFill>
                <a:cs typeface="Arial" pitchFamily="34" charset="0"/>
              </a:rPr>
              <a:t>Tek tütün alıcısı olarak tütün üreten çiftçiye  destek fiyatı veren TEKEL’in kısmen özelleşmesi</a:t>
            </a:r>
          </a:p>
          <a:p>
            <a:pPr lvl="0">
              <a:buFont typeface="Wingdings" panose="05000000000000000000" pitchFamily="2" charset="2"/>
              <a:buChar char="Ø"/>
            </a:pPr>
            <a:r>
              <a:rPr lang="tr-TR" sz="2000" dirty="0">
                <a:solidFill>
                  <a:prstClr val="black"/>
                </a:solidFill>
                <a:cs typeface="Arial" pitchFamily="34" charset="0"/>
              </a:rPr>
              <a:t>2001de çıkarılan </a:t>
            </a:r>
            <a:r>
              <a:rPr lang="tr-TR" sz="2000" b="1" dirty="0">
                <a:solidFill>
                  <a:prstClr val="black"/>
                </a:solidFill>
                <a:cs typeface="Arial" pitchFamily="34" charset="0"/>
              </a:rPr>
              <a:t>tütün kanunu</a:t>
            </a:r>
            <a:r>
              <a:rPr lang="tr-TR" sz="2000" dirty="0">
                <a:solidFill>
                  <a:prstClr val="black"/>
                </a:solidFill>
                <a:cs typeface="Arial" pitchFamily="34" charset="0"/>
              </a:rPr>
              <a:t> ile tütün üreticilerin verilen ayrıcalık sona erdi.</a:t>
            </a:r>
          </a:p>
          <a:p>
            <a:pPr marL="457200" lvl="1" indent="0">
              <a:buNone/>
            </a:pPr>
            <a:r>
              <a:rPr lang="tr-TR" sz="2000" dirty="0">
                <a:solidFill>
                  <a:prstClr val="black"/>
                </a:solidFill>
                <a:cs typeface="Arial" pitchFamily="34" charset="0"/>
              </a:rPr>
              <a:t>	.</a:t>
            </a:r>
          </a:p>
          <a:p>
            <a:endParaRPr lang="en-US" dirty="0"/>
          </a:p>
        </p:txBody>
      </p:sp>
    </p:spTree>
    <p:extLst>
      <p:ext uri="{BB962C8B-B14F-4D97-AF65-F5344CB8AC3E}">
        <p14:creationId xmlns:p14="http://schemas.microsoft.com/office/powerpoint/2010/main" val="35998425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en-US" sz="3600" b="1" dirty="0" err="1" smtClean="0">
                <a:latin typeface="+mn-lt"/>
              </a:rPr>
              <a:t>Tarım</a:t>
            </a:r>
            <a:r>
              <a:rPr lang="en-US" sz="3600" b="1" dirty="0" smtClean="0">
                <a:latin typeface="+mn-lt"/>
              </a:rPr>
              <a:t> Reform </a:t>
            </a:r>
            <a:r>
              <a:rPr lang="en-US" sz="3600" b="1" dirty="0" err="1" smtClean="0">
                <a:latin typeface="+mn-lt"/>
              </a:rPr>
              <a:t>Uygulama</a:t>
            </a:r>
            <a:r>
              <a:rPr lang="en-US" sz="3600" b="1" dirty="0" smtClean="0">
                <a:latin typeface="+mn-lt"/>
              </a:rPr>
              <a:t> </a:t>
            </a:r>
            <a:r>
              <a:rPr lang="en-US" sz="3600" b="1" dirty="0" err="1" smtClean="0">
                <a:latin typeface="+mn-lt"/>
              </a:rPr>
              <a:t>Projesi’nin</a:t>
            </a:r>
            <a:r>
              <a:rPr lang="en-US" sz="3600" b="1" dirty="0" smtClean="0">
                <a:latin typeface="+mn-lt"/>
              </a:rPr>
              <a:t> (ARIP) </a:t>
            </a:r>
            <a:r>
              <a:rPr lang="en-US" sz="3600" b="1" dirty="0" err="1" smtClean="0">
                <a:latin typeface="+mn-lt"/>
              </a:rPr>
              <a:t>Öngördüğü</a:t>
            </a:r>
            <a:r>
              <a:rPr lang="en-US" sz="3600" b="1" dirty="0" smtClean="0">
                <a:latin typeface="+mn-lt"/>
              </a:rPr>
              <a:t> </a:t>
            </a:r>
            <a:r>
              <a:rPr lang="en-US" sz="3600" b="1" dirty="0" err="1" smtClean="0">
                <a:latin typeface="+mn-lt"/>
              </a:rPr>
              <a:t>Dönüşümde</a:t>
            </a:r>
            <a:r>
              <a:rPr lang="en-US" sz="3600" b="1" dirty="0" smtClean="0">
                <a:latin typeface="+mn-lt"/>
              </a:rPr>
              <a:t>;</a:t>
            </a:r>
            <a:br>
              <a:rPr lang="en-US" sz="3600" b="1" dirty="0" smtClean="0">
                <a:latin typeface="+mn-lt"/>
              </a:rPr>
            </a:br>
            <a:endParaRPr lang="en-US" sz="3600" b="1" dirty="0">
              <a:latin typeface="+mn-lt"/>
            </a:endParaRPr>
          </a:p>
        </p:txBody>
      </p:sp>
      <p:sp>
        <p:nvSpPr>
          <p:cNvPr id="3" name="İçerik Yer Tutucusu 2"/>
          <p:cNvSpPr>
            <a:spLocks noGrp="1"/>
          </p:cNvSpPr>
          <p:nvPr>
            <p:ph idx="1"/>
          </p:nvPr>
        </p:nvSpPr>
        <p:spPr>
          <a:xfrm>
            <a:off x="260065" y="1699492"/>
            <a:ext cx="8623870" cy="5032375"/>
          </a:xfrm>
        </p:spPr>
        <p:txBody>
          <a:bodyPr>
            <a:normAutofit lnSpcReduction="10000"/>
          </a:bodyPr>
          <a:lstStyle/>
          <a:p>
            <a:r>
              <a:rPr lang="tr-TR" sz="2000" dirty="0" smtClean="0">
                <a:latin typeface="+mn-lt"/>
              </a:rPr>
              <a:t>Fiyatlar ve ürün hacmi üzerinde sürekli pazarlık yapılmayacak</a:t>
            </a:r>
          </a:p>
          <a:p>
            <a:r>
              <a:rPr lang="tr-TR" sz="2000" dirty="0" smtClean="0">
                <a:latin typeface="+mn-lt"/>
              </a:rPr>
              <a:t>İktidarın tercihleri doğrultusunda yeni kararlar verilmeyecek</a:t>
            </a:r>
          </a:p>
          <a:p>
            <a:r>
              <a:rPr lang="tr-TR" sz="2000" dirty="0" smtClean="0">
                <a:latin typeface="+mn-lt"/>
              </a:rPr>
              <a:t>Çiftçiler piyasa koşullarına göre üretim kararı alacak, doğrudan tüccarla muhatap olacak</a:t>
            </a:r>
          </a:p>
          <a:p>
            <a:r>
              <a:rPr lang="tr-TR" sz="2000" dirty="0" smtClean="0">
                <a:latin typeface="+mn-lt"/>
              </a:rPr>
              <a:t>Ticari bankalardan kredi bulacak</a:t>
            </a:r>
          </a:p>
          <a:p>
            <a:r>
              <a:rPr lang="tr-TR" sz="2000" dirty="0" smtClean="0">
                <a:latin typeface="+mn-lt"/>
              </a:rPr>
              <a:t>Bu dönüşüm devlet/köylü bağlamında uzun bir geçmişe dayanan ilişkiyi radikal biçimde değiştirmeyi hedefliyordu.</a:t>
            </a:r>
          </a:p>
          <a:p>
            <a:r>
              <a:rPr lang="tr-TR" sz="2000" dirty="0" smtClean="0">
                <a:latin typeface="+mn-lt"/>
              </a:rPr>
              <a:t>Reform projesi gerek devlet katında gerekse çiftçiler arasında pek rağbet görmedi. 2002 seçimleri öncesi bazı değişikliklere gidildi.</a:t>
            </a:r>
          </a:p>
          <a:p>
            <a:r>
              <a:rPr lang="tr-TR" sz="2000" dirty="0" smtClean="0">
                <a:latin typeface="+mn-lt"/>
              </a:rPr>
              <a:t>Şeker pancarı alımlarının özelleştirilen şeker </a:t>
            </a:r>
            <a:r>
              <a:rPr lang="tr-TR" sz="2000" dirty="0" err="1" smtClean="0">
                <a:latin typeface="+mn-lt"/>
              </a:rPr>
              <a:t>fab</a:t>
            </a:r>
            <a:r>
              <a:rPr lang="tr-TR" sz="2000" dirty="0" smtClean="0">
                <a:latin typeface="+mn-lt"/>
              </a:rPr>
              <a:t>. bırakılması</a:t>
            </a:r>
          </a:p>
          <a:p>
            <a:r>
              <a:rPr lang="tr-TR" sz="2000" dirty="0" smtClean="0">
                <a:latin typeface="+mn-lt"/>
              </a:rPr>
              <a:t>Tek tütün alıcısı olarak tütün üreten çiftçiye  destek fiyatı veren TEKEL’in kısmen özelleşmesi</a:t>
            </a:r>
          </a:p>
          <a:p>
            <a:r>
              <a:rPr lang="tr-TR" sz="2000" dirty="0" smtClean="0">
                <a:latin typeface="+mn-lt"/>
              </a:rPr>
              <a:t>2001de çıkarılan </a:t>
            </a:r>
            <a:r>
              <a:rPr lang="tr-TR" sz="2000" i="1" dirty="0" smtClean="0">
                <a:latin typeface="+mn-lt"/>
              </a:rPr>
              <a:t>tütün kanunu </a:t>
            </a:r>
            <a:r>
              <a:rPr lang="tr-TR" sz="2000" dirty="0" smtClean="0">
                <a:latin typeface="+mn-lt"/>
              </a:rPr>
              <a:t>ile tütün üreticilerin verilen ayrıcalık sona erdi.</a:t>
            </a:r>
          </a:p>
          <a:p>
            <a:endParaRPr lang="en-US" sz="2000" dirty="0">
              <a:latin typeface="+mn-lt"/>
            </a:endParaRPr>
          </a:p>
        </p:txBody>
      </p:sp>
    </p:spTree>
    <p:extLst>
      <p:ext uri="{BB962C8B-B14F-4D97-AF65-F5344CB8AC3E}">
        <p14:creationId xmlns:p14="http://schemas.microsoft.com/office/powerpoint/2010/main" val="19763917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smtClean="0">
                <a:latin typeface="+mn-lt"/>
              </a:rPr>
              <a:t>ARIP Sonrası</a:t>
            </a:r>
            <a:endParaRPr lang="en-US" sz="3600" b="1" dirty="0">
              <a:latin typeface="+mn-lt"/>
            </a:endParaRPr>
          </a:p>
        </p:txBody>
      </p:sp>
      <p:sp>
        <p:nvSpPr>
          <p:cNvPr id="3" name="İçerik Yer Tutucusu 2"/>
          <p:cNvSpPr>
            <a:spLocks noGrp="1"/>
          </p:cNvSpPr>
          <p:nvPr>
            <p:ph idx="1"/>
          </p:nvPr>
        </p:nvSpPr>
        <p:spPr/>
        <p:txBody>
          <a:bodyPr>
            <a:normAutofit fontScale="77500" lnSpcReduction="20000"/>
          </a:bodyPr>
          <a:lstStyle/>
          <a:p>
            <a:pPr marL="0" lvl="0" indent="0">
              <a:buNone/>
            </a:pPr>
            <a:r>
              <a:rPr lang="tr-TR" sz="2000" dirty="0" err="1">
                <a:solidFill>
                  <a:prstClr val="black"/>
                </a:solidFill>
                <a:latin typeface="+mn-lt"/>
                <a:cs typeface="Calibri" panose="020F0502020204030204" pitchFamily="34" charset="0"/>
              </a:rPr>
              <a:t>ARIP’ın</a:t>
            </a:r>
            <a:r>
              <a:rPr lang="tr-TR" sz="2000" dirty="0">
                <a:solidFill>
                  <a:prstClr val="black"/>
                </a:solidFill>
                <a:latin typeface="+mn-lt"/>
                <a:cs typeface="Calibri" panose="020F0502020204030204" pitchFamily="34" charset="0"/>
              </a:rPr>
              <a:t> yaptığı en büyük hasar tütün üreticileri üzerinde gözlenebilir.</a:t>
            </a:r>
          </a:p>
          <a:p>
            <a:pPr marL="0" lvl="0" indent="0">
              <a:buNone/>
            </a:pPr>
            <a:endParaRPr lang="tr-TR" sz="2000" dirty="0">
              <a:solidFill>
                <a:prstClr val="black"/>
              </a:solidFill>
              <a:latin typeface="+mn-lt"/>
              <a:cs typeface="Calibri" panose="020F0502020204030204" pitchFamily="34" charset="0"/>
            </a:endParaRPr>
          </a:p>
          <a:p>
            <a:pPr marL="0" lvl="0" indent="0">
              <a:buNone/>
            </a:pPr>
            <a:r>
              <a:rPr lang="tr-TR" sz="2000" dirty="0">
                <a:solidFill>
                  <a:prstClr val="black"/>
                </a:solidFill>
                <a:latin typeface="+mn-lt"/>
                <a:cs typeface="Calibri" panose="020F0502020204030204" pitchFamily="34" charset="0"/>
              </a:rPr>
              <a:t>TEKEL’in piyasadan             çiftçinin alıcı tüccarla          </a:t>
            </a:r>
            <a:r>
              <a:rPr lang="tr-TR" sz="2000" dirty="0" smtClean="0">
                <a:solidFill>
                  <a:prstClr val="black"/>
                </a:solidFill>
                <a:latin typeface="+mn-lt"/>
                <a:cs typeface="Calibri" panose="020F0502020204030204" pitchFamily="34" charset="0"/>
              </a:rPr>
              <a:t>    TÜTÜN</a:t>
            </a:r>
            <a:endParaRPr lang="tr-TR" sz="2000" dirty="0">
              <a:solidFill>
                <a:prstClr val="black"/>
              </a:solidFill>
              <a:latin typeface="+mn-lt"/>
              <a:cs typeface="Calibri" panose="020F0502020204030204" pitchFamily="34" charset="0"/>
            </a:endParaRPr>
          </a:p>
          <a:p>
            <a:pPr marL="0" lvl="0" indent="0">
              <a:buNone/>
            </a:pPr>
            <a:r>
              <a:rPr lang="tr-TR" sz="2000" dirty="0">
                <a:solidFill>
                  <a:prstClr val="black"/>
                </a:solidFill>
                <a:latin typeface="+mn-lt"/>
                <a:cs typeface="Calibri" panose="020F0502020204030204" pitchFamily="34" charset="0"/>
              </a:rPr>
              <a:t>         çekilmesi                      doğrudan anlaşma             </a:t>
            </a:r>
            <a:r>
              <a:rPr lang="tr-TR" sz="2000" dirty="0" smtClean="0">
                <a:solidFill>
                  <a:prstClr val="black"/>
                </a:solidFill>
                <a:latin typeface="+mn-lt"/>
                <a:cs typeface="Calibri" panose="020F0502020204030204" pitchFamily="34" charset="0"/>
              </a:rPr>
              <a:t>     ÜRETİMİNİN</a:t>
            </a:r>
            <a:endParaRPr lang="tr-TR" sz="2000" dirty="0">
              <a:solidFill>
                <a:prstClr val="black"/>
              </a:solidFill>
              <a:latin typeface="+mn-lt"/>
              <a:cs typeface="Calibri" panose="020F0502020204030204" pitchFamily="34" charset="0"/>
            </a:endParaRPr>
          </a:p>
          <a:p>
            <a:pPr marL="0" lvl="0" indent="0">
              <a:buNone/>
            </a:pPr>
            <a:r>
              <a:rPr lang="tr-TR" sz="2000" dirty="0">
                <a:solidFill>
                  <a:prstClr val="black"/>
                </a:solidFill>
                <a:latin typeface="+mn-lt"/>
                <a:cs typeface="Calibri" panose="020F0502020204030204" pitchFamily="34" charset="0"/>
              </a:rPr>
              <a:t>                                               yapma mecburiyeti            </a:t>
            </a:r>
            <a:r>
              <a:rPr lang="tr-TR" sz="2000" dirty="0" smtClean="0">
                <a:solidFill>
                  <a:prstClr val="black"/>
                </a:solidFill>
                <a:latin typeface="+mn-lt"/>
                <a:cs typeface="Calibri" panose="020F0502020204030204" pitchFamily="34" charset="0"/>
              </a:rPr>
              <a:t>      SONU</a:t>
            </a:r>
            <a:endParaRPr lang="tr-TR" sz="2000" dirty="0">
              <a:solidFill>
                <a:prstClr val="black"/>
              </a:solidFill>
              <a:latin typeface="+mn-lt"/>
              <a:cs typeface="Calibri" panose="020F0502020204030204" pitchFamily="34" charset="0"/>
            </a:endParaRPr>
          </a:p>
          <a:p>
            <a:pPr marL="0" lvl="0" indent="0">
              <a:buNone/>
            </a:pPr>
            <a:r>
              <a:rPr lang="tr-TR" sz="2000" dirty="0">
                <a:solidFill>
                  <a:prstClr val="black"/>
                </a:solidFill>
                <a:latin typeface="+mn-lt"/>
                <a:cs typeface="Calibri" panose="020F0502020204030204" pitchFamily="34" charset="0"/>
              </a:rPr>
              <a:t>	</a:t>
            </a:r>
          </a:p>
          <a:p>
            <a:pPr marL="0" lvl="0" indent="0">
              <a:buNone/>
            </a:pPr>
            <a:r>
              <a:rPr lang="tr-TR" sz="2000" dirty="0" smtClean="0">
                <a:solidFill>
                  <a:prstClr val="black"/>
                </a:solidFill>
                <a:latin typeface="+mn-lt"/>
                <a:cs typeface="Calibri" panose="020F0502020204030204" pitchFamily="34" charset="0"/>
              </a:rPr>
              <a:t>2000-2010 </a:t>
            </a:r>
            <a:r>
              <a:rPr lang="tr-TR" sz="2000" dirty="0">
                <a:solidFill>
                  <a:prstClr val="black"/>
                </a:solidFill>
                <a:latin typeface="+mn-lt"/>
                <a:cs typeface="Calibri" panose="020F0502020204030204" pitchFamily="34" charset="0"/>
              </a:rPr>
              <a:t>yıları arasında tütün ekicilerinin sayısı 500 binlerden 60 binlere indi; üretim yarı yarıya azalırken ekim alanı ise on yıl öncesinin üçte birine düştü.</a:t>
            </a:r>
          </a:p>
          <a:p>
            <a:pPr marL="0" lvl="0" indent="0">
              <a:buNone/>
            </a:pPr>
            <a:endParaRPr lang="tr-TR" sz="2000" dirty="0">
              <a:solidFill>
                <a:prstClr val="black"/>
              </a:solidFill>
              <a:latin typeface="+mn-lt"/>
              <a:cs typeface="Calibri" panose="020F0502020204030204" pitchFamily="34" charset="0"/>
            </a:endParaRPr>
          </a:p>
          <a:p>
            <a:pPr marL="0" lvl="0" indent="0">
              <a:buNone/>
            </a:pPr>
            <a:r>
              <a:rPr lang="tr-TR" sz="2000" dirty="0" smtClean="0">
                <a:solidFill>
                  <a:prstClr val="black"/>
                </a:solidFill>
                <a:latin typeface="+mn-lt"/>
                <a:cs typeface="Calibri" panose="020F0502020204030204" pitchFamily="34" charset="0"/>
              </a:rPr>
              <a:t>OECD’nin </a:t>
            </a:r>
            <a:r>
              <a:rPr lang="tr-TR" sz="2000" dirty="0">
                <a:solidFill>
                  <a:prstClr val="black"/>
                </a:solidFill>
                <a:latin typeface="+mn-lt"/>
                <a:cs typeface="Calibri" panose="020F0502020204030204" pitchFamily="34" charset="0"/>
              </a:rPr>
              <a:t>değerlerine göre ARIP mali değerleri iyileştirme konusunda yararlı oldu.(4 yılda 10 milyar dolarlık tasarruf)</a:t>
            </a:r>
          </a:p>
          <a:p>
            <a:pPr marL="0" lvl="0" indent="0">
              <a:buNone/>
            </a:pPr>
            <a:r>
              <a:rPr lang="tr-TR" sz="2000" dirty="0" smtClean="0">
                <a:solidFill>
                  <a:prstClr val="black"/>
                </a:solidFill>
                <a:latin typeface="+mn-lt"/>
                <a:cs typeface="Calibri" panose="020F0502020204030204" pitchFamily="34" charset="0"/>
              </a:rPr>
              <a:t>Buna </a:t>
            </a:r>
            <a:r>
              <a:rPr lang="tr-TR" sz="2000" dirty="0">
                <a:solidFill>
                  <a:prstClr val="black"/>
                </a:solidFill>
                <a:latin typeface="+mn-lt"/>
                <a:cs typeface="Calibri" panose="020F0502020204030204" pitchFamily="34" charset="0"/>
              </a:rPr>
              <a:t>karşılık yeni politikanın tarımdaki gelir düzeyinde olumsuz bir etkisi oldu.( 1999-2002 arasında tarımda %16’ya varan gelir kaybı)</a:t>
            </a:r>
          </a:p>
          <a:p>
            <a:endParaRPr lang="en-US" sz="2000" dirty="0">
              <a:latin typeface="+mn-lt"/>
            </a:endParaRPr>
          </a:p>
        </p:txBody>
      </p:sp>
      <p:sp>
        <p:nvSpPr>
          <p:cNvPr id="4" name="Sağ Ok 3"/>
          <p:cNvSpPr/>
          <p:nvPr/>
        </p:nvSpPr>
        <p:spPr>
          <a:xfrm>
            <a:off x="2411760" y="2946749"/>
            <a:ext cx="648072"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ağ Ok 4"/>
          <p:cNvSpPr/>
          <p:nvPr/>
        </p:nvSpPr>
        <p:spPr>
          <a:xfrm>
            <a:off x="5571304" y="2982753"/>
            <a:ext cx="360040"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932950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smtClean="0">
                <a:latin typeface="+mn-lt"/>
              </a:rPr>
              <a:t>Destekler</a:t>
            </a:r>
            <a:endParaRPr lang="en-US" sz="3600" b="1" dirty="0">
              <a:latin typeface="+mn-lt"/>
            </a:endParaRPr>
          </a:p>
        </p:txBody>
      </p:sp>
      <p:sp>
        <p:nvSpPr>
          <p:cNvPr id="3" name="İçerik Yer Tutucusu 2"/>
          <p:cNvSpPr>
            <a:spLocks noGrp="1"/>
          </p:cNvSpPr>
          <p:nvPr>
            <p:ph idx="1"/>
          </p:nvPr>
        </p:nvSpPr>
        <p:spPr/>
        <p:txBody>
          <a:bodyPr>
            <a:normAutofit/>
          </a:bodyPr>
          <a:lstStyle/>
          <a:p>
            <a:pPr marL="0" lvl="0" indent="0">
              <a:buNone/>
            </a:pPr>
            <a:r>
              <a:rPr lang="tr-TR" sz="2000" dirty="0">
                <a:solidFill>
                  <a:prstClr val="black"/>
                </a:solidFill>
                <a:latin typeface="+mn-lt"/>
                <a:cs typeface="Calibri" panose="020F0502020204030204" pitchFamily="34" charset="0"/>
              </a:rPr>
              <a:t>2002 seçimlerini kazana AKP </a:t>
            </a:r>
            <a:r>
              <a:rPr lang="tr-TR" sz="2000" dirty="0" smtClean="0">
                <a:solidFill>
                  <a:prstClr val="black"/>
                </a:solidFill>
                <a:latin typeface="+mn-lt"/>
                <a:cs typeface="Calibri" panose="020F0502020204030204" pitchFamily="34" charset="0"/>
              </a:rPr>
              <a:t>2004 yerel seçimlerinde oylarını arttırmak amacı ile destek alımını gündeme getirdi. </a:t>
            </a:r>
          </a:p>
          <a:p>
            <a:pPr marL="0" lvl="0" indent="0">
              <a:buNone/>
            </a:pPr>
            <a:endParaRPr lang="tr-TR" sz="2000" dirty="0">
              <a:solidFill>
                <a:prstClr val="black"/>
              </a:solidFill>
              <a:latin typeface="+mn-lt"/>
              <a:cs typeface="Calibri" panose="020F0502020204030204" pitchFamily="34" charset="0"/>
            </a:endParaRPr>
          </a:p>
          <a:p>
            <a:pPr marL="0" lvl="0" indent="0">
              <a:buNone/>
            </a:pPr>
            <a:r>
              <a:rPr lang="tr-TR" sz="2000" dirty="0" smtClean="0">
                <a:solidFill>
                  <a:prstClr val="black"/>
                </a:solidFill>
                <a:latin typeface="+mn-lt"/>
                <a:cs typeface="Calibri" panose="020F0502020204030204" pitchFamily="34" charset="0"/>
              </a:rPr>
              <a:t>2005 </a:t>
            </a:r>
            <a:r>
              <a:rPr lang="tr-TR" sz="2000" dirty="0">
                <a:solidFill>
                  <a:prstClr val="black"/>
                </a:solidFill>
                <a:latin typeface="+mn-lt"/>
                <a:cs typeface="Calibri" panose="020F0502020204030204" pitchFamily="34" charset="0"/>
              </a:rPr>
              <a:t>te fiyat desteklerinin çoğu </a:t>
            </a:r>
            <a:r>
              <a:rPr lang="tr-TR" sz="2000" dirty="0" smtClean="0">
                <a:solidFill>
                  <a:prstClr val="black"/>
                </a:solidFill>
                <a:latin typeface="+mn-lt"/>
                <a:cs typeface="Calibri" panose="020F0502020204030204" pitchFamily="34" charset="0"/>
              </a:rPr>
              <a:t>geri gelmiş</a:t>
            </a:r>
            <a:r>
              <a:rPr lang="tr-TR" sz="2000" dirty="0">
                <a:solidFill>
                  <a:prstClr val="black"/>
                </a:solidFill>
                <a:latin typeface="+mn-lt"/>
                <a:cs typeface="Calibri" panose="020F0502020204030204" pitchFamily="34" charset="0"/>
              </a:rPr>
              <a:t>, girdi sübvansiyonlarıyla çiftçinin</a:t>
            </a:r>
          </a:p>
          <a:p>
            <a:pPr marL="0" lvl="0" indent="0">
              <a:buNone/>
            </a:pPr>
            <a:r>
              <a:rPr lang="tr-TR" sz="2000" dirty="0" smtClean="0">
                <a:solidFill>
                  <a:prstClr val="black"/>
                </a:solidFill>
                <a:latin typeface="+mn-lt"/>
                <a:cs typeface="Calibri" panose="020F0502020204030204" pitchFamily="34" charset="0"/>
              </a:rPr>
              <a:t>ödediği </a:t>
            </a:r>
            <a:r>
              <a:rPr lang="tr-TR" sz="2000" dirty="0">
                <a:solidFill>
                  <a:prstClr val="black"/>
                </a:solidFill>
                <a:latin typeface="+mn-lt"/>
                <a:cs typeface="Calibri" panose="020F0502020204030204" pitchFamily="34" charset="0"/>
              </a:rPr>
              <a:t>mazot ve gübre fiyatları </a:t>
            </a:r>
            <a:r>
              <a:rPr lang="tr-TR" sz="2000" dirty="0" smtClean="0">
                <a:solidFill>
                  <a:prstClr val="black"/>
                </a:solidFill>
                <a:latin typeface="+mn-lt"/>
                <a:cs typeface="Calibri" panose="020F0502020204030204" pitchFamily="34" charset="0"/>
              </a:rPr>
              <a:t>düşürülmüş</a:t>
            </a:r>
            <a:r>
              <a:rPr lang="tr-TR" sz="2000" dirty="0">
                <a:solidFill>
                  <a:prstClr val="black"/>
                </a:solidFill>
                <a:latin typeface="+mn-lt"/>
                <a:cs typeface="Calibri" panose="020F0502020204030204" pitchFamily="34" charset="0"/>
              </a:rPr>
              <a:t>, köylünün bazı </a:t>
            </a:r>
            <a:r>
              <a:rPr lang="tr-TR" sz="2000" dirty="0" smtClean="0">
                <a:solidFill>
                  <a:prstClr val="black"/>
                </a:solidFill>
                <a:latin typeface="+mn-lt"/>
                <a:cs typeface="Calibri" panose="020F0502020204030204" pitchFamily="34" charset="0"/>
              </a:rPr>
              <a:t>borçları ve </a:t>
            </a:r>
            <a:r>
              <a:rPr lang="tr-TR" sz="2000" dirty="0">
                <a:solidFill>
                  <a:prstClr val="black"/>
                </a:solidFill>
                <a:latin typeface="+mn-lt"/>
                <a:cs typeface="Calibri" panose="020F0502020204030204" pitchFamily="34" charset="0"/>
              </a:rPr>
              <a:t>birikmiş faizi silindi.</a:t>
            </a:r>
          </a:p>
          <a:p>
            <a:pPr marL="0" lvl="0" indent="0">
              <a:buNone/>
            </a:pPr>
            <a:r>
              <a:rPr lang="tr-TR" sz="2000" dirty="0">
                <a:solidFill>
                  <a:prstClr val="black"/>
                </a:solidFill>
                <a:latin typeface="+mn-lt"/>
                <a:cs typeface="Calibri" panose="020F0502020204030204" pitchFamily="34" charset="0"/>
              </a:rPr>
              <a:t>	</a:t>
            </a:r>
          </a:p>
          <a:p>
            <a:pPr marL="0" lvl="0" indent="0">
              <a:buNone/>
            </a:pPr>
            <a:r>
              <a:rPr lang="tr-TR" sz="2000" dirty="0" smtClean="0">
                <a:solidFill>
                  <a:prstClr val="black"/>
                </a:solidFill>
                <a:latin typeface="+mn-lt"/>
                <a:cs typeface="Calibri" panose="020F0502020204030204" pitchFamily="34" charset="0"/>
              </a:rPr>
              <a:t>2002-2005 </a:t>
            </a:r>
            <a:r>
              <a:rPr lang="tr-TR" sz="2000" dirty="0">
                <a:solidFill>
                  <a:prstClr val="black"/>
                </a:solidFill>
                <a:latin typeface="+mn-lt"/>
                <a:cs typeface="Calibri" panose="020F0502020204030204" pitchFamily="34" charset="0"/>
              </a:rPr>
              <a:t>arasında Toplam Destek Tahmini </a:t>
            </a:r>
            <a:r>
              <a:rPr lang="tr-TR" sz="2000" dirty="0" err="1">
                <a:solidFill>
                  <a:prstClr val="black"/>
                </a:solidFill>
                <a:latin typeface="+mn-lt"/>
                <a:cs typeface="Calibri" panose="020F0502020204030204" pitchFamily="34" charset="0"/>
              </a:rPr>
              <a:t>GSMH’nın</a:t>
            </a:r>
            <a:r>
              <a:rPr lang="tr-TR" sz="2000" dirty="0">
                <a:solidFill>
                  <a:prstClr val="black"/>
                </a:solidFill>
                <a:latin typeface="+mn-lt"/>
                <a:cs typeface="Calibri" panose="020F0502020204030204" pitchFamily="34" charset="0"/>
              </a:rPr>
              <a:t> %4,4’ü ile tekrar 1980 sonlarındaki düzeye çıktı</a:t>
            </a:r>
          </a:p>
          <a:p>
            <a:endParaRPr lang="en-US" sz="2000" dirty="0">
              <a:latin typeface="+mn-lt"/>
              <a:cs typeface="Calibri" panose="020F0502020204030204" pitchFamily="34" charset="0"/>
            </a:endParaRPr>
          </a:p>
        </p:txBody>
      </p:sp>
    </p:spTree>
    <p:extLst>
      <p:ext uri="{BB962C8B-B14F-4D97-AF65-F5344CB8AC3E}">
        <p14:creationId xmlns:p14="http://schemas.microsoft.com/office/powerpoint/2010/main" val="14534652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smtClean="0">
                <a:latin typeface="+mn-lt"/>
              </a:rPr>
              <a:t>2006 Tarım Kanunu</a:t>
            </a:r>
            <a:endParaRPr lang="en-US" sz="3600" b="1" dirty="0">
              <a:latin typeface="+mn-lt"/>
            </a:endParaRPr>
          </a:p>
        </p:txBody>
      </p:sp>
      <p:sp>
        <p:nvSpPr>
          <p:cNvPr id="3" name="İçerik Yer Tutucusu 2"/>
          <p:cNvSpPr>
            <a:spLocks noGrp="1"/>
          </p:cNvSpPr>
          <p:nvPr>
            <p:ph idx="1"/>
          </p:nvPr>
        </p:nvSpPr>
        <p:spPr/>
        <p:txBody>
          <a:bodyPr>
            <a:normAutofit fontScale="92500" lnSpcReduction="20000"/>
          </a:bodyPr>
          <a:lstStyle/>
          <a:p>
            <a:pPr marL="0" indent="0">
              <a:buNone/>
            </a:pPr>
            <a:r>
              <a:rPr lang="en-US" sz="2000" dirty="0" smtClean="0">
                <a:latin typeface="+mn-lt"/>
              </a:rPr>
              <a:t>2006 Nisan </a:t>
            </a:r>
            <a:r>
              <a:rPr lang="en-US" sz="2000" dirty="0" err="1" smtClean="0">
                <a:latin typeface="+mn-lt"/>
              </a:rPr>
              <a:t>ayında</a:t>
            </a:r>
            <a:r>
              <a:rPr lang="en-US" sz="2000" dirty="0" smtClean="0">
                <a:latin typeface="+mn-lt"/>
              </a:rPr>
              <a:t> </a:t>
            </a:r>
            <a:r>
              <a:rPr lang="en-US" sz="2000" dirty="0" err="1" smtClean="0">
                <a:latin typeface="+mn-lt"/>
              </a:rPr>
              <a:t>yeni</a:t>
            </a:r>
            <a:r>
              <a:rPr lang="en-US" sz="2000" dirty="0" smtClean="0">
                <a:latin typeface="+mn-lt"/>
              </a:rPr>
              <a:t> </a:t>
            </a:r>
            <a:r>
              <a:rPr lang="en-US" sz="2000" dirty="0" err="1" smtClean="0">
                <a:latin typeface="+mn-lt"/>
              </a:rPr>
              <a:t>bir</a:t>
            </a:r>
            <a:r>
              <a:rPr lang="en-US" sz="2000" dirty="0" smtClean="0">
                <a:latin typeface="+mn-lt"/>
              </a:rPr>
              <a:t> </a:t>
            </a:r>
            <a:r>
              <a:rPr lang="en-US" sz="2000" dirty="0" err="1" smtClean="0">
                <a:latin typeface="+mn-lt"/>
              </a:rPr>
              <a:t>Tarım</a:t>
            </a:r>
            <a:r>
              <a:rPr lang="en-US" sz="2000" dirty="0" smtClean="0">
                <a:latin typeface="+mn-lt"/>
              </a:rPr>
              <a:t> </a:t>
            </a:r>
            <a:r>
              <a:rPr lang="en-US" sz="2000" dirty="0" err="1" smtClean="0">
                <a:latin typeface="+mn-lt"/>
              </a:rPr>
              <a:t>Kanunu</a:t>
            </a:r>
            <a:r>
              <a:rPr lang="en-US" sz="2000" dirty="0" smtClean="0">
                <a:latin typeface="+mn-lt"/>
              </a:rPr>
              <a:t> </a:t>
            </a:r>
            <a:r>
              <a:rPr lang="en-US" sz="2000" dirty="0" err="1" smtClean="0">
                <a:latin typeface="+mn-lt"/>
              </a:rPr>
              <a:t>çıkarıldı</a:t>
            </a:r>
            <a:r>
              <a:rPr lang="en-US" sz="2000" dirty="0" smtClean="0">
                <a:latin typeface="+mn-lt"/>
              </a:rPr>
              <a:t>.</a:t>
            </a:r>
          </a:p>
          <a:p>
            <a:pPr marL="0" indent="0">
              <a:buNone/>
            </a:pPr>
            <a:r>
              <a:rPr lang="en-US" sz="2000" dirty="0" smtClean="0">
                <a:latin typeface="+mn-lt"/>
              </a:rPr>
              <a:t>Bu </a:t>
            </a:r>
            <a:r>
              <a:rPr lang="en-US" sz="2000" dirty="0" err="1" smtClean="0">
                <a:latin typeface="+mn-lt"/>
              </a:rPr>
              <a:t>kanundaki</a:t>
            </a:r>
            <a:r>
              <a:rPr lang="en-US" sz="2000" dirty="0" smtClean="0">
                <a:latin typeface="+mn-lt"/>
              </a:rPr>
              <a:t> </a:t>
            </a:r>
            <a:r>
              <a:rPr lang="en-US" sz="2000" dirty="0" err="1" smtClean="0">
                <a:latin typeface="+mn-lt"/>
              </a:rPr>
              <a:t>amaç</a:t>
            </a:r>
            <a:r>
              <a:rPr lang="en-US" sz="2000" dirty="0" smtClean="0">
                <a:latin typeface="+mn-lt"/>
              </a:rPr>
              <a:t> </a:t>
            </a:r>
            <a:r>
              <a:rPr lang="en-US" sz="2000" dirty="0" err="1" smtClean="0">
                <a:latin typeface="+mn-lt"/>
              </a:rPr>
              <a:t>mali</a:t>
            </a:r>
            <a:r>
              <a:rPr lang="en-US" sz="2000" dirty="0" smtClean="0">
                <a:latin typeface="+mn-lt"/>
              </a:rPr>
              <a:t> </a:t>
            </a:r>
            <a:r>
              <a:rPr lang="en-US" sz="2000" dirty="0" err="1" smtClean="0">
                <a:latin typeface="+mn-lt"/>
              </a:rPr>
              <a:t>değerleri</a:t>
            </a:r>
            <a:r>
              <a:rPr lang="en-US" sz="2000" dirty="0" smtClean="0">
                <a:latin typeface="+mn-lt"/>
              </a:rPr>
              <a:t> </a:t>
            </a:r>
            <a:r>
              <a:rPr lang="en-US" sz="2000" dirty="0" err="1" smtClean="0">
                <a:latin typeface="+mn-lt"/>
              </a:rPr>
              <a:t>gözeterek</a:t>
            </a:r>
            <a:r>
              <a:rPr lang="en-US" sz="2000" dirty="0" smtClean="0">
                <a:latin typeface="+mn-lt"/>
              </a:rPr>
              <a:t> </a:t>
            </a:r>
            <a:r>
              <a:rPr lang="en-US" sz="2000" dirty="0" err="1" smtClean="0">
                <a:latin typeface="+mn-lt"/>
              </a:rPr>
              <a:t>destek</a:t>
            </a:r>
            <a:r>
              <a:rPr lang="en-US" sz="2000" dirty="0" smtClean="0">
                <a:latin typeface="+mn-lt"/>
              </a:rPr>
              <a:t> </a:t>
            </a:r>
            <a:r>
              <a:rPr lang="en-US" sz="2000" dirty="0" err="1" smtClean="0">
                <a:latin typeface="+mn-lt"/>
              </a:rPr>
              <a:t>harcamasından</a:t>
            </a:r>
            <a:r>
              <a:rPr lang="en-US" sz="2000" dirty="0" smtClean="0">
                <a:latin typeface="+mn-lt"/>
              </a:rPr>
              <a:t> </a:t>
            </a:r>
            <a:r>
              <a:rPr lang="en-US" sz="2000" dirty="0" err="1" smtClean="0">
                <a:latin typeface="+mn-lt"/>
              </a:rPr>
              <a:t>tasarruf</a:t>
            </a:r>
            <a:r>
              <a:rPr lang="en-US" sz="2000" dirty="0" smtClean="0">
                <a:latin typeface="+mn-lt"/>
              </a:rPr>
              <a:t> </a:t>
            </a:r>
            <a:r>
              <a:rPr lang="en-US" sz="2000" dirty="0" err="1" smtClean="0">
                <a:latin typeface="+mn-lt"/>
              </a:rPr>
              <a:t>etmek</a:t>
            </a:r>
            <a:r>
              <a:rPr lang="en-US" sz="2000" dirty="0" smtClean="0">
                <a:latin typeface="+mn-lt"/>
              </a:rPr>
              <a:t> </a:t>
            </a:r>
            <a:r>
              <a:rPr lang="en-US" sz="2000" dirty="0" err="1" smtClean="0">
                <a:latin typeface="+mn-lt"/>
              </a:rPr>
              <a:t>değil</a:t>
            </a:r>
            <a:r>
              <a:rPr lang="en-US" sz="2000" dirty="0" smtClean="0">
                <a:latin typeface="+mn-lt"/>
              </a:rPr>
              <a:t> </a:t>
            </a:r>
            <a:r>
              <a:rPr lang="en-US" sz="2000" dirty="0" err="1" smtClean="0">
                <a:latin typeface="+mn-lt"/>
              </a:rPr>
              <a:t>tarımı</a:t>
            </a:r>
            <a:r>
              <a:rPr lang="en-US" sz="2000" dirty="0" smtClean="0">
                <a:latin typeface="+mn-lt"/>
              </a:rPr>
              <a:t> </a:t>
            </a:r>
            <a:r>
              <a:rPr lang="en-US" sz="2000" dirty="0" err="1" smtClean="0">
                <a:latin typeface="+mn-lt"/>
              </a:rPr>
              <a:t>ve</a:t>
            </a:r>
            <a:r>
              <a:rPr lang="en-US" sz="2000" dirty="0" smtClean="0">
                <a:latin typeface="+mn-lt"/>
              </a:rPr>
              <a:t> </a:t>
            </a:r>
            <a:r>
              <a:rPr lang="en-US" sz="2000" dirty="0" err="1" smtClean="0">
                <a:latin typeface="+mn-lt"/>
              </a:rPr>
              <a:t>kırsal</a:t>
            </a:r>
            <a:r>
              <a:rPr lang="en-US" sz="2000" dirty="0" smtClean="0">
                <a:latin typeface="+mn-lt"/>
              </a:rPr>
              <a:t> </a:t>
            </a:r>
            <a:r>
              <a:rPr lang="en-US" sz="2000" dirty="0" err="1" smtClean="0">
                <a:latin typeface="+mn-lt"/>
              </a:rPr>
              <a:t>nüfusu</a:t>
            </a:r>
            <a:r>
              <a:rPr lang="en-US" sz="2000" dirty="0" smtClean="0">
                <a:latin typeface="+mn-lt"/>
              </a:rPr>
              <a:t> </a:t>
            </a:r>
            <a:r>
              <a:rPr lang="en-US" sz="2000" dirty="0" err="1" smtClean="0">
                <a:latin typeface="+mn-lt"/>
              </a:rPr>
              <a:t>arzulanan</a:t>
            </a:r>
            <a:r>
              <a:rPr lang="en-US" sz="2000" dirty="0" smtClean="0">
                <a:latin typeface="+mn-lt"/>
              </a:rPr>
              <a:t> </a:t>
            </a:r>
            <a:r>
              <a:rPr lang="en-US" sz="2000" dirty="0" err="1" smtClean="0">
                <a:latin typeface="+mn-lt"/>
              </a:rPr>
              <a:t>yönde</a:t>
            </a:r>
            <a:r>
              <a:rPr lang="en-US" sz="2000" dirty="0" smtClean="0">
                <a:latin typeface="+mn-lt"/>
              </a:rPr>
              <a:t> </a:t>
            </a:r>
            <a:r>
              <a:rPr lang="en-US" sz="2000" dirty="0" err="1" smtClean="0">
                <a:latin typeface="+mn-lt"/>
              </a:rPr>
              <a:t>yönetebilmekti</a:t>
            </a:r>
            <a:r>
              <a:rPr lang="en-US" sz="2000" dirty="0" smtClean="0">
                <a:latin typeface="+mn-lt"/>
              </a:rPr>
              <a:t>.</a:t>
            </a:r>
          </a:p>
          <a:p>
            <a:r>
              <a:rPr lang="en-US" sz="2000" dirty="0" err="1" smtClean="0">
                <a:latin typeface="+mn-lt"/>
              </a:rPr>
              <a:t>Kanunun</a:t>
            </a:r>
            <a:r>
              <a:rPr lang="en-US" sz="2000" dirty="0" smtClean="0">
                <a:latin typeface="+mn-lt"/>
              </a:rPr>
              <a:t> 19. </a:t>
            </a:r>
            <a:r>
              <a:rPr lang="en-US" sz="2000" dirty="0" err="1" smtClean="0">
                <a:latin typeface="+mn-lt"/>
              </a:rPr>
              <a:t>maddesine</a:t>
            </a:r>
            <a:r>
              <a:rPr lang="en-US" sz="2000" dirty="0" smtClean="0">
                <a:latin typeface="+mn-lt"/>
              </a:rPr>
              <a:t> </a:t>
            </a:r>
            <a:r>
              <a:rPr lang="en-US" sz="2000" dirty="0" err="1" smtClean="0">
                <a:latin typeface="+mn-lt"/>
              </a:rPr>
              <a:t>göre</a:t>
            </a:r>
            <a:r>
              <a:rPr lang="en-US" sz="2000" dirty="0" smtClean="0">
                <a:latin typeface="+mn-lt"/>
              </a:rPr>
              <a:t> </a:t>
            </a:r>
            <a:r>
              <a:rPr lang="en-US" sz="2000" dirty="0" err="1" smtClean="0">
                <a:latin typeface="+mn-lt"/>
              </a:rPr>
              <a:t>çiftçiye</a:t>
            </a:r>
            <a:r>
              <a:rPr lang="en-US" sz="2000" dirty="0" smtClean="0">
                <a:latin typeface="+mn-lt"/>
              </a:rPr>
              <a:t> </a:t>
            </a:r>
            <a:r>
              <a:rPr lang="en-US" sz="2000" dirty="0" err="1" smtClean="0">
                <a:latin typeface="+mn-lt"/>
              </a:rPr>
              <a:t>çeşitli</a:t>
            </a:r>
            <a:r>
              <a:rPr lang="en-US" sz="2000" dirty="0" smtClean="0">
                <a:latin typeface="+mn-lt"/>
              </a:rPr>
              <a:t> </a:t>
            </a:r>
            <a:r>
              <a:rPr lang="en-US" sz="2000" dirty="0" err="1" smtClean="0">
                <a:latin typeface="+mn-lt"/>
              </a:rPr>
              <a:t>kategorilerde</a:t>
            </a:r>
            <a:r>
              <a:rPr lang="en-US" sz="2000" dirty="0" smtClean="0">
                <a:latin typeface="+mn-lt"/>
              </a:rPr>
              <a:t> </a:t>
            </a:r>
            <a:r>
              <a:rPr lang="en-US" sz="2000" dirty="0" err="1" smtClean="0">
                <a:latin typeface="+mn-lt"/>
              </a:rPr>
              <a:t>destek</a:t>
            </a:r>
            <a:r>
              <a:rPr lang="en-US" sz="2000" dirty="0" smtClean="0">
                <a:latin typeface="+mn-lt"/>
              </a:rPr>
              <a:t> </a:t>
            </a:r>
            <a:r>
              <a:rPr lang="en-US" sz="2000" dirty="0" err="1" smtClean="0">
                <a:latin typeface="+mn-lt"/>
              </a:rPr>
              <a:t>verilecekti</a:t>
            </a:r>
            <a:r>
              <a:rPr lang="en-US" sz="2000" dirty="0" smtClean="0">
                <a:latin typeface="+mn-lt"/>
              </a:rPr>
              <a:t>.( DGD 2 </a:t>
            </a:r>
            <a:r>
              <a:rPr lang="en-US" sz="2000" dirty="0" err="1" smtClean="0">
                <a:latin typeface="+mn-lt"/>
              </a:rPr>
              <a:t>yıl</a:t>
            </a:r>
            <a:r>
              <a:rPr lang="en-US" sz="2000" dirty="0" smtClean="0">
                <a:latin typeface="+mn-lt"/>
              </a:rPr>
              <a:t> </a:t>
            </a:r>
            <a:r>
              <a:rPr lang="en-US" sz="2000" dirty="0" err="1" smtClean="0">
                <a:latin typeface="+mn-lt"/>
              </a:rPr>
              <a:t>daha</a:t>
            </a:r>
            <a:r>
              <a:rPr lang="en-US" sz="2000" dirty="0" smtClean="0">
                <a:latin typeface="+mn-lt"/>
              </a:rPr>
              <a:t> </a:t>
            </a:r>
            <a:r>
              <a:rPr lang="en-US" sz="2000" dirty="0" err="1" smtClean="0">
                <a:latin typeface="+mn-lt"/>
              </a:rPr>
              <a:t>sürecek</a:t>
            </a:r>
            <a:r>
              <a:rPr lang="en-US" sz="2000" dirty="0" smtClean="0">
                <a:latin typeface="+mn-lt"/>
              </a:rPr>
              <a:t> 2008’de </a:t>
            </a:r>
            <a:r>
              <a:rPr lang="en-US" sz="2000" dirty="0" err="1" smtClean="0">
                <a:latin typeface="+mn-lt"/>
              </a:rPr>
              <a:t>yürürlükten</a:t>
            </a:r>
            <a:r>
              <a:rPr lang="en-US" sz="2000" dirty="0" smtClean="0">
                <a:latin typeface="+mn-lt"/>
              </a:rPr>
              <a:t> </a:t>
            </a:r>
            <a:r>
              <a:rPr lang="en-US" sz="2000" dirty="0" err="1" smtClean="0">
                <a:latin typeface="+mn-lt"/>
              </a:rPr>
              <a:t>kalkacaktı</a:t>
            </a:r>
            <a:r>
              <a:rPr lang="en-US" sz="2000" dirty="0" smtClean="0">
                <a:latin typeface="+mn-lt"/>
              </a:rPr>
              <a:t>.)</a:t>
            </a:r>
          </a:p>
          <a:p>
            <a:pPr>
              <a:buFont typeface="Wingdings" panose="05000000000000000000" pitchFamily="2" charset="2"/>
              <a:buChar char="Ø"/>
            </a:pPr>
            <a:r>
              <a:rPr lang="en-US" sz="2000" dirty="0" err="1" smtClean="0">
                <a:latin typeface="+mn-lt"/>
              </a:rPr>
              <a:t>Fark</a:t>
            </a:r>
            <a:r>
              <a:rPr lang="en-US" sz="2000" dirty="0" smtClean="0">
                <a:latin typeface="+mn-lt"/>
              </a:rPr>
              <a:t> </a:t>
            </a:r>
            <a:r>
              <a:rPr lang="en-US" sz="2000" dirty="0" err="1" smtClean="0">
                <a:latin typeface="+mn-lt"/>
              </a:rPr>
              <a:t>ödemesi</a:t>
            </a:r>
            <a:endParaRPr lang="en-US" sz="2000" dirty="0" smtClean="0">
              <a:latin typeface="+mn-lt"/>
            </a:endParaRPr>
          </a:p>
          <a:p>
            <a:pPr>
              <a:buFont typeface="Wingdings" panose="05000000000000000000" pitchFamily="2" charset="2"/>
              <a:buChar char="Ø"/>
            </a:pPr>
            <a:r>
              <a:rPr lang="en-US" sz="2000" dirty="0" err="1" smtClean="0">
                <a:latin typeface="+mn-lt"/>
              </a:rPr>
              <a:t>Telafi</a:t>
            </a:r>
            <a:r>
              <a:rPr lang="en-US" sz="2000" dirty="0" smtClean="0">
                <a:latin typeface="+mn-lt"/>
              </a:rPr>
              <a:t> </a:t>
            </a:r>
            <a:r>
              <a:rPr lang="en-US" sz="2000" dirty="0" err="1" smtClean="0">
                <a:latin typeface="+mn-lt"/>
              </a:rPr>
              <a:t>edici</a:t>
            </a:r>
            <a:r>
              <a:rPr lang="en-US" sz="2000" dirty="0" smtClean="0">
                <a:latin typeface="+mn-lt"/>
              </a:rPr>
              <a:t> </a:t>
            </a:r>
            <a:r>
              <a:rPr lang="en-US" sz="2000" dirty="0" err="1" smtClean="0">
                <a:latin typeface="+mn-lt"/>
              </a:rPr>
              <a:t>önlemler</a:t>
            </a:r>
            <a:endParaRPr lang="en-US" sz="2000" dirty="0" smtClean="0">
              <a:latin typeface="+mn-lt"/>
            </a:endParaRPr>
          </a:p>
          <a:p>
            <a:pPr>
              <a:buFont typeface="Wingdings" panose="05000000000000000000" pitchFamily="2" charset="2"/>
              <a:buChar char="Ø"/>
            </a:pPr>
            <a:r>
              <a:rPr lang="en-US" sz="2000" dirty="0" err="1" smtClean="0">
                <a:latin typeface="+mn-lt"/>
              </a:rPr>
              <a:t>Hayvancılık</a:t>
            </a:r>
            <a:r>
              <a:rPr lang="en-US" sz="2000" dirty="0" smtClean="0">
                <a:latin typeface="+mn-lt"/>
              </a:rPr>
              <a:t> </a:t>
            </a:r>
            <a:r>
              <a:rPr lang="en-US" sz="2000" dirty="0" err="1" smtClean="0">
                <a:latin typeface="+mn-lt"/>
              </a:rPr>
              <a:t>destekleri</a:t>
            </a:r>
            <a:endParaRPr lang="en-US" sz="2000" dirty="0" smtClean="0">
              <a:latin typeface="+mn-lt"/>
            </a:endParaRPr>
          </a:p>
          <a:p>
            <a:endParaRPr lang="en-US" sz="2000" dirty="0" smtClean="0">
              <a:latin typeface="+mn-lt"/>
            </a:endParaRPr>
          </a:p>
          <a:p>
            <a:pPr marL="0" indent="0">
              <a:buNone/>
            </a:pPr>
            <a:r>
              <a:rPr lang="en-US" sz="2000" dirty="0" smtClean="0">
                <a:latin typeface="+mn-lt"/>
              </a:rPr>
              <a:t>ARIP </a:t>
            </a:r>
            <a:r>
              <a:rPr lang="en-US" sz="2000" dirty="0" err="1" smtClean="0">
                <a:latin typeface="+mn-lt"/>
              </a:rPr>
              <a:t>tüm</a:t>
            </a:r>
            <a:r>
              <a:rPr lang="en-US" sz="2000" dirty="0" smtClean="0">
                <a:latin typeface="+mn-lt"/>
              </a:rPr>
              <a:t> </a:t>
            </a:r>
            <a:r>
              <a:rPr lang="en-US" sz="2000" dirty="0" err="1" smtClean="0">
                <a:latin typeface="+mn-lt"/>
              </a:rPr>
              <a:t>fiyat</a:t>
            </a:r>
            <a:r>
              <a:rPr lang="en-US" sz="2000" dirty="0" smtClean="0">
                <a:latin typeface="+mn-lt"/>
              </a:rPr>
              <a:t> </a:t>
            </a:r>
            <a:r>
              <a:rPr lang="en-US" sz="2000" dirty="0" err="1" smtClean="0">
                <a:latin typeface="+mn-lt"/>
              </a:rPr>
              <a:t>ve</a:t>
            </a:r>
            <a:r>
              <a:rPr lang="en-US" sz="2000" dirty="0" smtClean="0">
                <a:latin typeface="+mn-lt"/>
              </a:rPr>
              <a:t> </a:t>
            </a:r>
            <a:r>
              <a:rPr lang="en-US" sz="2000" dirty="0" err="1" smtClean="0">
                <a:latin typeface="+mn-lt"/>
              </a:rPr>
              <a:t>üretim</a:t>
            </a:r>
            <a:r>
              <a:rPr lang="en-US" sz="2000" dirty="0" smtClean="0">
                <a:latin typeface="+mn-lt"/>
              </a:rPr>
              <a:t> </a:t>
            </a:r>
            <a:r>
              <a:rPr lang="en-US" sz="2000" dirty="0" err="1" smtClean="0">
                <a:latin typeface="+mn-lt"/>
              </a:rPr>
              <a:t>destekleri</a:t>
            </a:r>
            <a:r>
              <a:rPr lang="en-US" sz="2000" dirty="0" smtClean="0">
                <a:latin typeface="+mn-lt"/>
              </a:rPr>
              <a:t> </a:t>
            </a:r>
            <a:r>
              <a:rPr lang="en-US" sz="2000" dirty="0" err="1" smtClean="0">
                <a:latin typeface="+mn-lt"/>
              </a:rPr>
              <a:t>yerine</a:t>
            </a:r>
            <a:r>
              <a:rPr lang="en-US" sz="2000" dirty="0" smtClean="0">
                <a:latin typeface="+mn-lt"/>
              </a:rPr>
              <a:t> </a:t>
            </a:r>
            <a:r>
              <a:rPr lang="en-US" sz="2000" dirty="0" err="1" smtClean="0">
                <a:latin typeface="+mn-lt"/>
              </a:rPr>
              <a:t>doğrudan</a:t>
            </a:r>
            <a:r>
              <a:rPr lang="en-US" sz="2000" dirty="0" smtClean="0">
                <a:latin typeface="+mn-lt"/>
              </a:rPr>
              <a:t> </a:t>
            </a:r>
            <a:r>
              <a:rPr lang="en-US" sz="2000" dirty="0" err="1" smtClean="0">
                <a:latin typeface="+mn-lt"/>
              </a:rPr>
              <a:t>gelir</a:t>
            </a:r>
            <a:r>
              <a:rPr lang="en-US" sz="2000" dirty="0" smtClean="0">
                <a:latin typeface="+mn-lt"/>
              </a:rPr>
              <a:t> </a:t>
            </a:r>
            <a:r>
              <a:rPr lang="en-US" sz="2000" dirty="0" err="1" smtClean="0">
                <a:latin typeface="+mn-lt"/>
              </a:rPr>
              <a:t>desteğini</a:t>
            </a:r>
            <a:r>
              <a:rPr lang="en-US" sz="2000" dirty="0" smtClean="0">
                <a:latin typeface="+mn-lt"/>
              </a:rPr>
              <a:t> </a:t>
            </a:r>
            <a:r>
              <a:rPr lang="en-US" sz="2000" dirty="0" err="1" smtClean="0">
                <a:latin typeface="+mn-lt"/>
              </a:rPr>
              <a:t>geçirmeyi</a:t>
            </a:r>
            <a:r>
              <a:rPr lang="en-US" sz="2000" dirty="0" smtClean="0">
                <a:latin typeface="+mn-lt"/>
              </a:rPr>
              <a:t> </a:t>
            </a:r>
            <a:r>
              <a:rPr lang="en-US" sz="2000" dirty="0" err="1" smtClean="0">
                <a:latin typeface="+mn-lt"/>
              </a:rPr>
              <a:t>hedeflemişti</a:t>
            </a:r>
            <a:r>
              <a:rPr lang="en-US" sz="2000" dirty="0" smtClean="0">
                <a:latin typeface="+mn-lt"/>
              </a:rPr>
              <a:t>; </a:t>
            </a:r>
            <a:r>
              <a:rPr lang="en-US" sz="2000" dirty="0" err="1" smtClean="0">
                <a:latin typeface="+mn-lt"/>
              </a:rPr>
              <a:t>oysa</a:t>
            </a:r>
            <a:r>
              <a:rPr lang="en-US" sz="2000" dirty="0" smtClean="0">
                <a:latin typeface="+mn-lt"/>
              </a:rPr>
              <a:t> 2006 </a:t>
            </a:r>
            <a:r>
              <a:rPr lang="en-US" sz="2000" dirty="0" err="1" smtClean="0">
                <a:latin typeface="+mn-lt"/>
              </a:rPr>
              <a:t>kanunu</a:t>
            </a:r>
            <a:r>
              <a:rPr lang="en-US" sz="2000" dirty="0" smtClean="0">
                <a:latin typeface="+mn-lt"/>
              </a:rPr>
              <a:t> </a:t>
            </a:r>
            <a:r>
              <a:rPr lang="en-US" sz="2000" dirty="0" err="1" smtClean="0">
                <a:latin typeface="+mn-lt"/>
              </a:rPr>
              <a:t>politika</a:t>
            </a:r>
            <a:r>
              <a:rPr lang="en-US" sz="2000" dirty="0" smtClean="0">
                <a:latin typeface="+mn-lt"/>
              </a:rPr>
              <a:t> </a:t>
            </a:r>
            <a:r>
              <a:rPr lang="en-US" sz="2000" dirty="0" err="1" smtClean="0">
                <a:latin typeface="+mn-lt"/>
              </a:rPr>
              <a:t>araçlarını</a:t>
            </a:r>
            <a:r>
              <a:rPr lang="en-US" sz="2000" dirty="0" smtClean="0">
                <a:latin typeface="+mn-lt"/>
              </a:rPr>
              <a:t> </a:t>
            </a:r>
            <a:r>
              <a:rPr lang="en-US" sz="2000" dirty="0" err="1" smtClean="0">
                <a:latin typeface="+mn-lt"/>
              </a:rPr>
              <a:t>çeşitlendiriyor</a:t>
            </a:r>
            <a:r>
              <a:rPr lang="en-US" sz="2000" dirty="0" smtClean="0">
                <a:latin typeface="+mn-lt"/>
              </a:rPr>
              <a:t>, </a:t>
            </a:r>
            <a:r>
              <a:rPr lang="en-US" sz="2000" dirty="0" err="1" smtClean="0">
                <a:latin typeface="+mn-lt"/>
              </a:rPr>
              <a:t>yönetime</a:t>
            </a:r>
            <a:r>
              <a:rPr lang="en-US" sz="2000" dirty="0" smtClean="0">
                <a:latin typeface="+mn-lt"/>
              </a:rPr>
              <a:t> </a:t>
            </a:r>
            <a:r>
              <a:rPr lang="en-US" sz="2000" dirty="0" err="1" smtClean="0">
                <a:latin typeface="+mn-lt"/>
              </a:rPr>
              <a:t>daha</a:t>
            </a:r>
            <a:r>
              <a:rPr lang="en-US" sz="2000" dirty="0" smtClean="0">
                <a:latin typeface="+mn-lt"/>
              </a:rPr>
              <a:t> </a:t>
            </a:r>
            <a:r>
              <a:rPr lang="en-US" sz="2000" dirty="0" err="1" smtClean="0">
                <a:latin typeface="+mn-lt"/>
              </a:rPr>
              <a:t>mikro</a:t>
            </a:r>
            <a:r>
              <a:rPr lang="en-US" sz="2000" dirty="0" smtClean="0">
                <a:latin typeface="+mn-lt"/>
              </a:rPr>
              <a:t> </a:t>
            </a:r>
            <a:r>
              <a:rPr lang="en-US" sz="2000" dirty="0" err="1" smtClean="0">
                <a:latin typeface="+mn-lt"/>
              </a:rPr>
              <a:t>temelde</a:t>
            </a:r>
            <a:r>
              <a:rPr lang="en-US" sz="2000" dirty="0" smtClean="0">
                <a:latin typeface="+mn-lt"/>
              </a:rPr>
              <a:t> </a:t>
            </a:r>
            <a:r>
              <a:rPr lang="en-US" sz="2000" dirty="0" err="1" smtClean="0">
                <a:latin typeface="+mn-lt"/>
              </a:rPr>
              <a:t>karar</a:t>
            </a:r>
            <a:r>
              <a:rPr lang="en-US" sz="2000" dirty="0" smtClean="0">
                <a:latin typeface="+mn-lt"/>
              </a:rPr>
              <a:t> </a:t>
            </a:r>
            <a:r>
              <a:rPr lang="en-US" sz="2000" dirty="0" err="1" smtClean="0">
                <a:latin typeface="+mn-lt"/>
              </a:rPr>
              <a:t>alabilme</a:t>
            </a:r>
            <a:r>
              <a:rPr lang="en-US" sz="2000" dirty="0" smtClean="0">
                <a:latin typeface="+mn-lt"/>
              </a:rPr>
              <a:t> </a:t>
            </a:r>
            <a:r>
              <a:rPr lang="en-US" sz="2000" dirty="0" err="1" smtClean="0">
                <a:latin typeface="+mn-lt"/>
              </a:rPr>
              <a:t>fırsatı</a:t>
            </a:r>
            <a:r>
              <a:rPr lang="en-US" sz="2000" dirty="0" smtClean="0">
                <a:latin typeface="+mn-lt"/>
              </a:rPr>
              <a:t> </a:t>
            </a:r>
            <a:r>
              <a:rPr lang="en-US" sz="2000" dirty="0" err="1" smtClean="0">
                <a:latin typeface="+mn-lt"/>
              </a:rPr>
              <a:t>veriyordu</a:t>
            </a:r>
            <a:r>
              <a:rPr lang="en-US" sz="2000" dirty="0" smtClean="0">
                <a:latin typeface="+mn-lt"/>
              </a:rPr>
              <a:t>. </a:t>
            </a:r>
          </a:p>
          <a:p>
            <a:endParaRPr lang="en-US" sz="2000" dirty="0">
              <a:latin typeface="+mn-lt"/>
            </a:endParaRPr>
          </a:p>
        </p:txBody>
      </p:sp>
    </p:spTree>
    <p:extLst>
      <p:ext uri="{BB962C8B-B14F-4D97-AF65-F5344CB8AC3E}">
        <p14:creationId xmlns:p14="http://schemas.microsoft.com/office/powerpoint/2010/main" val="2846076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en-US" sz="3600" b="1" dirty="0" err="1" smtClean="0">
                <a:latin typeface="+mn-lt"/>
              </a:rPr>
              <a:t>Tarım</a:t>
            </a:r>
            <a:r>
              <a:rPr lang="en-US" sz="3600" b="1" dirty="0" smtClean="0">
                <a:latin typeface="+mn-lt"/>
              </a:rPr>
              <a:t> </a:t>
            </a:r>
            <a:r>
              <a:rPr lang="en-US" sz="3600" b="1" dirty="0" err="1" smtClean="0">
                <a:latin typeface="+mn-lt"/>
              </a:rPr>
              <a:t>Kanununa</a:t>
            </a:r>
            <a:r>
              <a:rPr lang="en-US" sz="3600" b="1" dirty="0" smtClean="0">
                <a:latin typeface="+mn-lt"/>
              </a:rPr>
              <a:t> </a:t>
            </a:r>
            <a:r>
              <a:rPr lang="en-US" sz="3600" b="1" dirty="0" err="1" smtClean="0">
                <a:latin typeface="+mn-lt"/>
              </a:rPr>
              <a:t>Göre</a:t>
            </a:r>
            <a:r>
              <a:rPr lang="en-US" sz="3600" b="1" dirty="0" smtClean="0">
                <a:latin typeface="+mn-lt"/>
              </a:rPr>
              <a:t> </a:t>
            </a:r>
            <a:r>
              <a:rPr lang="en-US" sz="3600" b="1" dirty="0" err="1" smtClean="0">
                <a:latin typeface="+mn-lt"/>
              </a:rPr>
              <a:t>Tarım</a:t>
            </a:r>
            <a:r>
              <a:rPr lang="en-US" sz="3600" b="1" dirty="0" smtClean="0">
                <a:latin typeface="+mn-lt"/>
              </a:rPr>
              <a:t> </a:t>
            </a:r>
            <a:r>
              <a:rPr lang="en-US" sz="3600" b="1" dirty="0" err="1" smtClean="0">
                <a:latin typeface="+mn-lt"/>
              </a:rPr>
              <a:t>Politikalarının</a:t>
            </a:r>
            <a:r>
              <a:rPr lang="en-US" sz="3600" b="1" dirty="0" smtClean="0">
                <a:latin typeface="+mn-lt"/>
              </a:rPr>
              <a:t> </a:t>
            </a:r>
            <a:r>
              <a:rPr lang="en-US" sz="3600" b="1" dirty="0" err="1" smtClean="0">
                <a:latin typeface="+mn-lt"/>
              </a:rPr>
              <a:t>Amaçları</a:t>
            </a:r>
            <a:r>
              <a:rPr lang="tr-TR" sz="3600" b="1" dirty="0" smtClean="0">
                <a:latin typeface="+mn-lt"/>
              </a:rPr>
              <a:t>:</a:t>
            </a:r>
            <a:r>
              <a:rPr lang="en-US" sz="3600" dirty="0" smtClean="0">
                <a:latin typeface="+mn-lt"/>
              </a:rPr>
              <a:t/>
            </a:r>
            <a:br>
              <a:rPr lang="en-US" sz="3600" dirty="0" smtClean="0">
                <a:latin typeface="+mn-lt"/>
              </a:rPr>
            </a:br>
            <a:endParaRPr lang="en-US" sz="3600" dirty="0">
              <a:latin typeface="+mn-lt"/>
            </a:endParaRPr>
          </a:p>
        </p:txBody>
      </p:sp>
      <p:sp>
        <p:nvSpPr>
          <p:cNvPr id="3" name="İçerik Yer Tutucusu 2"/>
          <p:cNvSpPr>
            <a:spLocks noGrp="1"/>
          </p:cNvSpPr>
          <p:nvPr>
            <p:ph idx="1"/>
          </p:nvPr>
        </p:nvSpPr>
        <p:spPr/>
        <p:txBody>
          <a:bodyPr>
            <a:normAutofit fontScale="77500" lnSpcReduction="20000"/>
          </a:bodyPr>
          <a:lstStyle/>
          <a:p>
            <a:pPr marL="0" indent="0">
              <a:buNone/>
            </a:pPr>
            <a:r>
              <a:rPr lang="en-US" sz="2000" dirty="0" err="1" smtClean="0">
                <a:latin typeface="+mn-lt"/>
              </a:rPr>
              <a:t>Tarımsal</a:t>
            </a:r>
            <a:r>
              <a:rPr lang="en-US" sz="2000" dirty="0" smtClean="0">
                <a:latin typeface="+mn-lt"/>
              </a:rPr>
              <a:t> </a:t>
            </a:r>
            <a:r>
              <a:rPr lang="en-US" sz="2000" dirty="0" err="1" smtClean="0">
                <a:latin typeface="+mn-lt"/>
              </a:rPr>
              <a:t>üretimin</a:t>
            </a:r>
            <a:r>
              <a:rPr lang="en-US" sz="2000" dirty="0" smtClean="0">
                <a:latin typeface="+mn-lt"/>
              </a:rPr>
              <a:t> </a:t>
            </a:r>
            <a:r>
              <a:rPr lang="en-US" sz="2000" dirty="0" err="1" smtClean="0">
                <a:latin typeface="+mn-lt"/>
              </a:rPr>
              <a:t>iç</a:t>
            </a:r>
            <a:r>
              <a:rPr lang="en-US" sz="2000" dirty="0" smtClean="0">
                <a:latin typeface="+mn-lt"/>
              </a:rPr>
              <a:t> </a:t>
            </a:r>
            <a:r>
              <a:rPr lang="en-US" sz="2000" dirty="0" err="1" smtClean="0">
                <a:latin typeface="+mn-lt"/>
              </a:rPr>
              <a:t>ve</a:t>
            </a:r>
            <a:r>
              <a:rPr lang="en-US" sz="2000" dirty="0" smtClean="0">
                <a:latin typeface="+mn-lt"/>
              </a:rPr>
              <a:t> </a:t>
            </a:r>
            <a:r>
              <a:rPr lang="en-US" sz="2000" dirty="0" err="1" smtClean="0">
                <a:latin typeface="+mn-lt"/>
              </a:rPr>
              <a:t>dış</a:t>
            </a:r>
            <a:r>
              <a:rPr lang="en-US" sz="2000" dirty="0" smtClean="0">
                <a:latin typeface="+mn-lt"/>
              </a:rPr>
              <a:t> </a:t>
            </a:r>
            <a:r>
              <a:rPr lang="en-US" sz="2000" dirty="0" err="1" smtClean="0">
                <a:latin typeface="+mn-lt"/>
              </a:rPr>
              <a:t>talebe</a:t>
            </a:r>
            <a:r>
              <a:rPr lang="en-US" sz="2000" dirty="0" smtClean="0">
                <a:latin typeface="+mn-lt"/>
              </a:rPr>
              <a:t> </a:t>
            </a:r>
            <a:r>
              <a:rPr lang="en-US" sz="2000" dirty="0" err="1" smtClean="0">
                <a:latin typeface="+mn-lt"/>
              </a:rPr>
              <a:t>uygun</a:t>
            </a:r>
            <a:r>
              <a:rPr lang="en-US" sz="2000" dirty="0" smtClean="0">
                <a:latin typeface="+mn-lt"/>
              </a:rPr>
              <a:t> </a:t>
            </a:r>
            <a:r>
              <a:rPr lang="en-US" sz="2000" dirty="0" err="1" smtClean="0">
                <a:latin typeface="+mn-lt"/>
              </a:rPr>
              <a:t>bir</a:t>
            </a:r>
            <a:r>
              <a:rPr lang="en-US" sz="2000" dirty="0" smtClean="0">
                <a:latin typeface="+mn-lt"/>
              </a:rPr>
              <a:t> </a:t>
            </a:r>
            <a:r>
              <a:rPr lang="en-US" sz="2000" dirty="0" err="1" smtClean="0">
                <a:latin typeface="+mn-lt"/>
              </a:rPr>
              <a:t>şekilde</a:t>
            </a:r>
            <a:r>
              <a:rPr lang="en-US" sz="2000" dirty="0" smtClean="0">
                <a:latin typeface="+mn-lt"/>
              </a:rPr>
              <a:t> </a:t>
            </a:r>
            <a:r>
              <a:rPr lang="en-US" sz="2000" dirty="0" err="1" smtClean="0">
                <a:latin typeface="+mn-lt"/>
              </a:rPr>
              <a:t>geliştirilmesi</a:t>
            </a:r>
            <a:endParaRPr lang="en-US" sz="2000" dirty="0" smtClean="0">
              <a:latin typeface="+mn-lt"/>
            </a:endParaRPr>
          </a:p>
          <a:p>
            <a:pPr marL="0" indent="0">
              <a:buNone/>
            </a:pPr>
            <a:r>
              <a:rPr lang="en-US" sz="2000" dirty="0" err="1" smtClean="0">
                <a:latin typeface="+mn-lt"/>
              </a:rPr>
              <a:t>Tarımsal</a:t>
            </a:r>
            <a:r>
              <a:rPr lang="en-US" sz="2000" dirty="0" smtClean="0">
                <a:latin typeface="+mn-lt"/>
              </a:rPr>
              <a:t> </a:t>
            </a:r>
            <a:r>
              <a:rPr lang="en-US" sz="2000" dirty="0" err="1" smtClean="0">
                <a:latin typeface="+mn-lt"/>
              </a:rPr>
              <a:t>piyasaların</a:t>
            </a:r>
            <a:r>
              <a:rPr lang="en-US" sz="2000" dirty="0" smtClean="0">
                <a:latin typeface="+mn-lt"/>
              </a:rPr>
              <a:t> </a:t>
            </a:r>
            <a:r>
              <a:rPr lang="en-US" sz="2000" dirty="0" err="1" smtClean="0">
                <a:latin typeface="+mn-lt"/>
              </a:rPr>
              <a:t>güçlendirilmesi</a:t>
            </a:r>
            <a:endParaRPr lang="en-US" sz="2000" dirty="0" smtClean="0">
              <a:latin typeface="+mn-lt"/>
            </a:endParaRPr>
          </a:p>
          <a:p>
            <a:pPr marL="0" indent="0">
              <a:buNone/>
            </a:pPr>
            <a:r>
              <a:rPr lang="en-US" sz="2000" dirty="0" err="1" smtClean="0">
                <a:latin typeface="+mn-lt"/>
              </a:rPr>
              <a:t>Kırsal</a:t>
            </a:r>
            <a:r>
              <a:rPr lang="en-US" sz="2000" dirty="0" smtClean="0">
                <a:latin typeface="+mn-lt"/>
              </a:rPr>
              <a:t> </a:t>
            </a:r>
            <a:r>
              <a:rPr lang="en-US" sz="2000" dirty="0" err="1" smtClean="0">
                <a:latin typeface="+mn-lt"/>
              </a:rPr>
              <a:t>kalkınmanın</a:t>
            </a:r>
            <a:r>
              <a:rPr lang="en-US" sz="2000" dirty="0" smtClean="0">
                <a:latin typeface="+mn-lt"/>
              </a:rPr>
              <a:t> </a:t>
            </a:r>
            <a:r>
              <a:rPr lang="en-US" sz="2000" dirty="0" err="1" smtClean="0">
                <a:latin typeface="+mn-lt"/>
              </a:rPr>
              <a:t>sağlaması</a:t>
            </a:r>
            <a:r>
              <a:rPr lang="en-US" sz="2000" dirty="0" smtClean="0">
                <a:latin typeface="+mn-lt"/>
              </a:rPr>
              <a:t> </a:t>
            </a:r>
            <a:r>
              <a:rPr lang="en-US" sz="2000" dirty="0" err="1" smtClean="0">
                <a:latin typeface="+mn-lt"/>
              </a:rPr>
              <a:t>suretiyle</a:t>
            </a:r>
            <a:r>
              <a:rPr lang="en-US" sz="2000" dirty="0" smtClean="0">
                <a:latin typeface="+mn-lt"/>
              </a:rPr>
              <a:t> </a:t>
            </a:r>
            <a:r>
              <a:rPr lang="en-US" sz="2000" dirty="0" err="1" smtClean="0">
                <a:latin typeface="+mn-lt"/>
              </a:rPr>
              <a:t>tarım</a:t>
            </a:r>
            <a:r>
              <a:rPr lang="en-US" sz="2000" dirty="0" smtClean="0">
                <a:latin typeface="+mn-lt"/>
              </a:rPr>
              <a:t> </a:t>
            </a:r>
            <a:r>
              <a:rPr lang="en-US" sz="2000" dirty="0" err="1" smtClean="0">
                <a:latin typeface="+mn-lt"/>
              </a:rPr>
              <a:t>sektöründeki</a:t>
            </a:r>
            <a:r>
              <a:rPr lang="en-US" sz="2000" dirty="0" smtClean="0">
                <a:latin typeface="+mn-lt"/>
              </a:rPr>
              <a:t> </a:t>
            </a:r>
            <a:r>
              <a:rPr lang="en-US" sz="2000" dirty="0" err="1" smtClean="0">
                <a:latin typeface="+mn-lt"/>
              </a:rPr>
              <a:t>refah</a:t>
            </a:r>
            <a:r>
              <a:rPr lang="en-US" sz="2000" dirty="0" smtClean="0">
                <a:latin typeface="+mn-lt"/>
              </a:rPr>
              <a:t> </a:t>
            </a:r>
            <a:r>
              <a:rPr lang="en-US" sz="2000" dirty="0" err="1" smtClean="0">
                <a:latin typeface="+mn-lt"/>
              </a:rPr>
              <a:t>düzeyini</a:t>
            </a:r>
            <a:r>
              <a:rPr lang="en-US" sz="2000" dirty="0" smtClean="0">
                <a:latin typeface="+mn-lt"/>
              </a:rPr>
              <a:t> </a:t>
            </a:r>
            <a:r>
              <a:rPr lang="en-US" sz="2000" dirty="0" err="1" smtClean="0">
                <a:latin typeface="+mn-lt"/>
              </a:rPr>
              <a:t>yükseltmek</a:t>
            </a:r>
            <a:endParaRPr lang="en-US" sz="2000" dirty="0" smtClean="0">
              <a:latin typeface="+mn-lt"/>
            </a:endParaRPr>
          </a:p>
          <a:p>
            <a:pPr marL="0" indent="0">
              <a:buNone/>
            </a:pPr>
            <a:endParaRPr lang="en-US" sz="2000" dirty="0" smtClean="0">
              <a:latin typeface="+mn-lt"/>
            </a:endParaRPr>
          </a:p>
          <a:p>
            <a:pPr marL="0" indent="0">
              <a:buNone/>
            </a:pPr>
            <a:r>
              <a:rPr lang="en-US" sz="2000" dirty="0" smtClean="0">
                <a:latin typeface="+mn-lt"/>
              </a:rPr>
              <a:t>Bu </a:t>
            </a:r>
            <a:r>
              <a:rPr lang="en-US" sz="2000" dirty="0" err="1" smtClean="0">
                <a:latin typeface="+mn-lt"/>
              </a:rPr>
              <a:t>kanun</a:t>
            </a:r>
            <a:r>
              <a:rPr lang="en-US" sz="2000" dirty="0" smtClean="0">
                <a:latin typeface="+mn-lt"/>
              </a:rPr>
              <a:t> </a:t>
            </a:r>
            <a:r>
              <a:rPr lang="en-US" sz="2000" dirty="0" err="1" smtClean="0">
                <a:latin typeface="+mn-lt"/>
              </a:rPr>
              <a:t>çiftçiyi</a:t>
            </a:r>
            <a:r>
              <a:rPr lang="en-US" sz="2000" dirty="0" smtClean="0">
                <a:latin typeface="+mn-lt"/>
              </a:rPr>
              <a:t> </a:t>
            </a:r>
            <a:r>
              <a:rPr lang="en-US" sz="2000" dirty="0" err="1" smtClean="0">
                <a:latin typeface="+mn-lt"/>
              </a:rPr>
              <a:t>korumak</a:t>
            </a:r>
            <a:r>
              <a:rPr lang="en-US" sz="2000" dirty="0" smtClean="0">
                <a:latin typeface="+mn-lt"/>
              </a:rPr>
              <a:t> </a:t>
            </a:r>
            <a:r>
              <a:rPr lang="en-US" sz="2000" dirty="0" err="1" smtClean="0">
                <a:latin typeface="+mn-lt"/>
              </a:rPr>
              <a:t>ve</a:t>
            </a:r>
            <a:r>
              <a:rPr lang="en-US" sz="2000" dirty="0" smtClean="0">
                <a:latin typeface="+mn-lt"/>
              </a:rPr>
              <a:t> </a:t>
            </a:r>
            <a:r>
              <a:rPr lang="en-US" sz="2000" dirty="0" err="1" smtClean="0">
                <a:latin typeface="+mn-lt"/>
              </a:rPr>
              <a:t>gelir</a:t>
            </a:r>
            <a:r>
              <a:rPr lang="en-US" sz="2000" dirty="0" smtClean="0">
                <a:latin typeface="+mn-lt"/>
              </a:rPr>
              <a:t> </a:t>
            </a:r>
            <a:r>
              <a:rPr lang="en-US" sz="2000" dirty="0" err="1" smtClean="0">
                <a:latin typeface="+mn-lt"/>
              </a:rPr>
              <a:t>düzeyini</a:t>
            </a:r>
            <a:r>
              <a:rPr lang="en-US" sz="2000" dirty="0" smtClean="0">
                <a:latin typeface="+mn-lt"/>
              </a:rPr>
              <a:t> </a:t>
            </a:r>
            <a:r>
              <a:rPr lang="en-US" sz="2000" dirty="0" err="1" smtClean="0">
                <a:latin typeface="+mn-lt"/>
              </a:rPr>
              <a:t>desteklemekle</a:t>
            </a:r>
            <a:r>
              <a:rPr lang="en-US" sz="2000" dirty="0" smtClean="0">
                <a:latin typeface="+mn-lt"/>
              </a:rPr>
              <a:t> </a:t>
            </a:r>
            <a:r>
              <a:rPr lang="en-US" sz="2000" dirty="0" err="1" smtClean="0">
                <a:latin typeface="+mn-lt"/>
              </a:rPr>
              <a:t>kalmayacak</a:t>
            </a:r>
            <a:r>
              <a:rPr lang="en-US" sz="2000" dirty="0" smtClean="0">
                <a:latin typeface="+mn-lt"/>
              </a:rPr>
              <a:t>, </a:t>
            </a:r>
            <a:r>
              <a:rPr lang="en-US" sz="2000" dirty="0" err="1" smtClean="0">
                <a:latin typeface="+mn-lt"/>
              </a:rPr>
              <a:t>eski</a:t>
            </a:r>
            <a:r>
              <a:rPr lang="en-US" sz="2000" dirty="0" smtClean="0">
                <a:latin typeface="+mn-lt"/>
              </a:rPr>
              <a:t> </a:t>
            </a:r>
            <a:r>
              <a:rPr lang="en-US" sz="2000" dirty="0" err="1" smtClean="0">
                <a:latin typeface="+mn-lt"/>
              </a:rPr>
              <a:t>araçlar</a:t>
            </a:r>
            <a:r>
              <a:rPr lang="en-US" sz="2000" dirty="0" smtClean="0">
                <a:latin typeface="+mn-lt"/>
              </a:rPr>
              <a:t> </a:t>
            </a:r>
            <a:r>
              <a:rPr lang="en-US" sz="2000" dirty="0" err="1" smtClean="0">
                <a:latin typeface="+mn-lt"/>
              </a:rPr>
              <a:t>kullanılarak</a:t>
            </a:r>
            <a:r>
              <a:rPr lang="en-US" sz="2000" dirty="0" smtClean="0">
                <a:latin typeface="+mn-lt"/>
              </a:rPr>
              <a:t> </a:t>
            </a:r>
            <a:r>
              <a:rPr lang="en-US" sz="2000" dirty="0" err="1" smtClean="0">
                <a:latin typeface="+mn-lt"/>
              </a:rPr>
              <a:t>yeni</a:t>
            </a:r>
            <a:r>
              <a:rPr lang="en-US" sz="2000" dirty="0" smtClean="0">
                <a:latin typeface="+mn-lt"/>
              </a:rPr>
              <a:t> </a:t>
            </a:r>
            <a:r>
              <a:rPr lang="en-US" sz="2000" dirty="0" err="1" smtClean="0">
                <a:latin typeface="+mn-lt"/>
              </a:rPr>
              <a:t>amaçlara</a:t>
            </a:r>
            <a:r>
              <a:rPr lang="en-US" sz="2000" dirty="0" smtClean="0">
                <a:latin typeface="+mn-lt"/>
              </a:rPr>
              <a:t> </a:t>
            </a:r>
            <a:r>
              <a:rPr lang="en-US" sz="2000" dirty="0" err="1" smtClean="0">
                <a:latin typeface="+mn-lt"/>
              </a:rPr>
              <a:t>ulaşılmaya</a:t>
            </a:r>
            <a:r>
              <a:rPr lang="en-US" sz="2000" dirty="0" smtClean="0">
                <a:latin typeface="+mn-lt"/>
              </a:rPr>
              <a:t> </a:t>
            </a:r>
            <a:r>
              <a:rPr lang="en-US" sz="2000" dirty="0" err="1" smtClean="0">
                <a:latin typeface="+mn-lt"/>
              </a:rPr>
              <a:t>çalışılacaktı</a:t>
            </a:r>
            <a:r>
              <a:rPr lang="en-US" sz="2000" dirty="0" smtClean="0">
                <a:latin typeface="+mn-lt"/>
              </a:rPr>
              <a:t>.</a:t>
            </a:r>
          </a:p>
          <a:p>
            <a:endParaRPr lang="en-US" sz="2000" dirty="0" smtClean="0">
              <a:latin typeface="+mn-lt"/>
            </a:endParaRPr>
          </a:p>
          <a:p>
            <a:pPr marL="0" indent="0">
              <a:buNone/>
            </a:pPr>
            <a:r>
              <a:rPr lang="en-US" sz="2000" dirty="0" smtClean="0">
                <a:latin typeface="+mn-lt"/>
              </a:rPr>
              <a:t>	a) </a:t>
            </a:r>
            <a:r>
              <a:rPr lang="en-US" sz="2000" dirty="0" err="1" smtClean="0">
                <a:latin typeface="+mn-lt"/>
              </a:rPr>
              <a:t>tarımsal</a:t>
            </a:r>
            <a:r>
              <a:rPr lang="en-US" sz="2000" dirty="0" smtClean="0">
                <a:latin typeface="+mn-lt"/>
              </a:rPr>
              <a:t> </a:t>
            </a:r>
            <a:r>
              <a:rPr lang="en-US" sz="2000" dirty="0" err="1" smtClean="0">
                <a:latin typeface="+mn-lt"/>
              </a:rPr>
              <a:t>üretimde</a:t>
            </a:r>
            <a:r>
              <a:rPr lang="en-US" sz="2000" dirty="0" smtClean="0">
                <a:latin typeface="+mn-lt"/>
              </a:rPr>
              <a:t> </a:t>
            </a:r>
            <a:r>
              <a:rPr lang="en-US" sz="2000" dirty="0" err="1" smtClean="0">
                <a:latin typeface="+mn-lt"/>
              </a:rPr>
              <a:t>verimlilik</a:t>
            </a:r>
            <a:r>
              <a:rPr lang="en-US" sz="2000" dirty="0" smtClean="0">
                <a:latin typeface="+mn-lt"/>
              </a:rPr>
              <a:t>, </a:t>
            </a:r>
            <a:r>
              <a:rPr lang="en-US" sz="2000" dirty="0" err="1" smtClean="0">
                <a:latin typeface="+mn-lt"/>
              </a:rPr>
              <a:t>ürün</a:t>
            </a:r>
            <a:r>
              <a:rPr lang="en-US" sz="2000" dirty="0" smtClean="0">
                <a:latin typeface="+mn-lt"/>
              </a:rPr>
              <a:t> </a:t>
            </a:r>
            <a:r>
              <a:rPr lang="en-US" sz="2000" dirty="0" err="1" smtClean="0">
                <a:latin typeface="+mn-lt"/>
              </a:rPr>
              <a:t>çeşitliliği</a:t>
            </a:r>
            <a:r>
              <a:rPr lang="en-US" sz="2000" dirty="0" smtClean="0">
                <a:latin typeface="+mn-lt"/>
              </a:rPr>
              <a:t>, </a:t>
            </a:r>
            <a:r>
              <a:rPr lang="en-US" sz="2000" dirty="0" err="1" smtClean="0">
                <a:latin typeface="+mn-lt"/>
              </a:rPr>
              <a:t>kalite</a:t>
            </a:r>
            <a:r>
              <a:rPr lang="en-US" sz="2000" dirty="0" smtClean="0">
                <a:latin typeface="+mn-lt"/>
              </a:rPr>
              <a:t> </a:t>
            </a:r>
            <a:r>
              <a:rPr lang="en-US" sz="2000" dirty="0" err="1" smtClean="0">
                <a:latin typeface="+mn-lt"/>
              </a:rPr>
              <a:t>ve</a:t>
            </a:r>
            <a:r>
              <a:rPr lang="en-US" sz="2000" dirty="0" smtClean="0">
                <a:latin typeface="+mn-lt"/>
              </a:rPr>
              <a:t> </a:t>
            </a:r>
            <a:r>
              <a:rPr lang="en-US" sz="2000" dirty="0" err="1" smtClean="0">
                <a:latin typeface="+mn-lt"/>
              </a:rPr>
              <a:t>rekabet</a:t>
            </a:r>
            <a:r>
              <a:rPr lang="en-US" sz="2000" dirty="0" smtClean="0">
                <a:latin typeface="+mn-lt"/>
              </a:rPr>
              <a:t> 	</a:t>
            </a:r>
            <a:r>
              <a:rPr lang="en-US" sz="2000" dirty="0" err="1" smtClean="0">
                <a:latin typeface="+mn-lt"/>
              </a:rPr>
              <a:t>gücünün</a:t>
            </a:r>
            <a:r>
              <a:rPr lang="en-US" sz="2000" dirty="0" smtClean="0">
                <a:latin typeface="+mn-lt"/>
              </a:rPr>
              <a:t> </a:t>
            </a:r>
            <a:r>
              <a:rPr lang="en-US" sz="2000" dirty="0" err="1" smtClean="0">
                <a:latin typeface="+mn-lt"/>
              </a:rPr>
              <a:t>yükseltilmesi</a:t>
            </a:r>
            <a:endParaRPr lang="en-US" sz="2000" dirty="0" smtClean="0">
              <a:latin typeface="+mn-lt"/>
            </a:endParaRPr>
          </a:p>
          <a:p>
            <a:pPr marL="0" indent="0">
              <a:buNone/>
            </a:pPr>
            <a:r>
              <a:rPr lang="en-US" sz="2000" dirty="0" smtClean="0">
                <a:latin typeface="+mn-lt"/>
              </a:rPr>
              <a:t>	b) </a:t>
            </a:r>
            <a:r>
              <a:rPr lang="en-US" sz="2000" dirty="0" err="1" smtClean="0">
                <a:latin typeface="+mn-lt"/>
              </a:rPr>
              <a:t>yeterli</a:t>
            </a:r>
            <a:r>
              <a:rPr lang="en-US" sz="2000" dirty="0" smtClean="0">
                <a:latin typeface="+mn-lt"/>
              </a:rPr>
              <a:t> </a:t>
            </a:r>
            <a:r>
              <a:rPr lang="en-US" sz="2000" dirty="0" err="1" smtClean="0">
                <a:latin typeface="+mn-lt"/>
              </a:rPr>
              <a:t>ve</a:t>
            </a:r>
            <a:r>
              <a:rPr lang="en-US" sz="2000" dirty="0" smtClean="0">
                <a:latin typeface="+mn-lt"/>
              </a:rPr>
              <a:t> </a:t>
            </a:r>
            <a:r>
              <a:rPr lang="en-US" sz="2000" dirty="0" err="1" smtClean="0">
                <a:latin typeface="+mn-lt"/>
              </a:rPr>
              <a:t>güvenilir</a:t>
            </a:r>
            <a:r>
              <a:rPr lang="en-US" sz="2000" dirty="0" smtClean="0">
                <a:latin typeface="+mn-lt"/>
              </a:rPr>
              <a:t> </a:t>
            </a:r>
            <a:r>
              <a:rPr lang="en-US" sz="2000" dirty="0" err="1" smtClean="0">
                <a:latin typeface="+mn-lt"/>
              </a:rPr>
              <a:t>gıda</a:t>
            </a:r>
            <a:r>
              <a:rPr lang="en-US" sz="2000" dirty="0" smtClean="0">
                <a:latin typeface="+mn-lt"/>
              </a:rPr>
              <a:t> </a:t>
            </a:r>
            <a:r>
              <a:rPr lang="en-US" sz="2000" dirty="0" err="1" smtClean="0">
                <a:latin typeface="+mn-lt"/>
              </a:rPr>
              <a:t>arzının</a:t>
            </a:r>
            <a:r>
              <a:rPr lang="en-US" sz="2000" dirty="0" smtClean="0">
                <a:latin typeface="+mn-lt"/>
              </a:rPr>
              <a:t> </a:t>
            </a:r>
            <a:r>
              <a:rPr lang="en-US" sz="2000" dirty="0" err="1" smtClean="0">
                <a:latin typeface="+mn-lt"/>
              </a:rPr>
              <a:t>sağlanması</a:t>
            </a:r>
            <a:endParaRPr lang="en-US" sz="2000" dirty="0" smtClean="0">
              <a:latin typeface="+mn-lt"/>
            </a:endParaRPr>
          </a:p>
          <a:p>
            <a:endParaRPr lang="en-US" sz="2000" dirty="0" smtClean="0">
              <a:latin typeface="+mn-lt"/>
            </a:endParaRPr>
          </a:p>
          <a:p>
            <a:pPr marL="0" indent="0">
              <a:buNone/>
            </a:pPr>
            <a:r>
              <a:rPr lang="en-US" sz="2000" dirty="0" smtClean="0">
                <a:latin typeface="+mn-lt"/>
              </a:rPr>
              <a:t>2008 </a:t>
            </a:r>
            <a:r>
              <a:rPr lang="en-US" sz="2000" dirty="0" err="1" smtClean="0">
                <a:latin typeface="+mn-lt"/>
              </a:rPr>
              <a:t>yılında</a:t>
            </a:r>
            <a:r>
              <a:rPr lang="en-US" sz="2000" dirty="0" smtClean="0">
                <a:latin typeface="+mn-lt"/>
              </a:rPr>
              <a:t>  </a:t>
            </a:r>
            <a:r>
              <a:rPr lang="en-US" sz="2000" dirty="0" err="1" smtClean="0">
                <a:latin typeface="+mn-lt"/>
              </a:rPr>
              <a:t>ARIP’ın</a:t>
            </a:r>
            <a:r>
              <a:rPr lang="en-US" sz="2000" dirty="0" smtClean="0">
                <a:latin typeface="+mn-lt"/>
              </a:rPr>
              <a:t> </a:t>
            </a:r>
            <a:r>
              <a:rPr lang="en-US" sz="2000" dirty="0" err="1" smtClean="0">
                <a:latin typeface="+mn-lt"/>
              </a:rPr>
              <a:t>ve</a:t>
            </a:r>
            <a:r>
              <a:rPr lang="en-US" sz="2000" dirty="0" smtClean="0">
                <a:latin typeface="+mn-lt"/>
              </a:rPr>
              <a:t> </a:t>
            </a:r>
            <a:r>
              <a:rPr lang="en-US" sz="2000" dirty="0" err="1" smtClean="0">
                <a:latin typeface="+mn-lt"/>
              </a:rPr>
              <a:t>DGD’nin</a:t>
            </a:r>
            <a:r>
              <a:rPr lang="en-US" sz="2000" dirty="0" smtClean="0">
                <a:latin typeface="+mn-lt"/>
              </a:rPr>
              <a:t> </a:t>
            </a:r>
            <a:r>
              <a:rPr lang="en-US" sz="2000" dirty="0" err="1" smtClean="0">
                <a:latin typeface="+mn-lt"/>
              </a:rPr>
              <a:t>bittiği</a:t>
            </a:r>
            <a:r>
              <a:rPr lang="en-US" sz="2000" dirty="0" smtClean="0">
                <a:latin typeface="+mn-lt"/>
              </a:rPr>
              <a:t> </a:t>
            </a:r>
            <a:r>
              <a:rPr lang="en-US" sz="2000" dirty="0" err="1" smtClean="0">
                <a:latin typeface="+mn-lt"/>
              </a:rPr>
              <a:t>ilan</a:t>
            </a:r>
            <a:r>
              <a:rPr lang="en-US" sz="2000" dirty="0" smtClean="0">
                <a:latin typeface="+mn-lt"/>
              </a:rPr>
              <a:t> </a:t>
            </a:r>
            <a:r>
              <a:rPr lang="en-US" sz="2000" dirty="0" err="1" smtClean="0">
                <a:latin typeface="+mn-lt"/>
              </a:rPr>
              <a:t>edildi</a:t>
            </a:r>
            <a:r>
              <a:rPr lang="en-US" sz="2000" dirty="0" smtClean="0">
                <a:latin typeface="+mn-lt"/>
              </a:rPr>
              <a:t>, </a:t>
            </a:r>
            <a:r>
              <a:rPr lang="en-US" sz="2000" dirty="0" err="1" smtClean="0">
                <a:latin typeface="+mn-lt"/>
              </a:rPr>
              <a:t>girdi</a:t>
            </a:r>
            <a:r>
              <a:rPr lang="en-US" sz="2000" dirty="0" smtClean="0">
                <a:latin typeface="+mn-lt"/>
              </a:rPr>
              <a:t> </a:t>
            </a:r>
            <a:r>
              <a:rPr lang="en-US" sz="2000" dirty="0" err="1" smtClean="0">
                <a:latin typeface="+mn-lt"/>
              </a:rPr>
              <a:t>sübvansiyonu</a:t>
            </a:r>
            <a:r>
              <a:rPr lang="en-US" sz="2000" dirty="0" smtClean="0">
                <a:latin typeface="+mn-lt"/>
              </a:rPr>
              <a:t> </a:t>
            </a:r>
            <a:r>
              <a:rPr lang="en-US" sz="2000" dirty="0" err="1" smtClean="0">
                <a:latin typeface="+mn-lt"/>
              </a:rPr>
              <a:t>ve</a:t>
            </a:r>
            <a:r>
              <a:rPr lang="en-US" sz="2000" dirty="0" smtClean="0">
                <a:latin typeface="+mn-lt"/>
              </a:rPr>
              <a:t> </a:t>
            </a:r>
            <a:r>
              <a:rPr lang="en-US" sz="2000" dirty="0" err="1" smtClean="0">
                <a:latin typeface="+mn-lt"/>
              </a:rPr>
              <a:t>ürün</a:t>
            </a:r>
            <a:r>
              <a:rPr lang="en-US" sz="2000" dirty="0" smtClean="0">
                <a:latin typeface="+mn-lt"/>
              </a:rPr>
              <a:t> </a:t>
            </a:r>
            <a:r>
              <a:rPr lang="en-US" sz="2000" dirty="0" err="1" smtClean="0">
                <a:latin typeface="+mn-lt"/>
              </a:rPr>
              <a:t>bazında</a:t>
            </a:r>
            <a:r>
              <a:rPr lang="en-US" sz="2000" dirty="0" smtClean="0">
                <a:latin typeface="+mn-lt"/>
              </a:rPr>
              <a:t> </a:t>
            </a:r>
            <a:r>
              <a:rPr lang="en-US" sz="2000" dirty="0" err="1" smtClean="0">
                <a:latin typeface="+mn-lt"/>
              </a:rPr>
              <a:t>destek</a:t>
            </a:r>
            <a:r>
              <a:rPr lang="en-US" sz="2000" dirty="0" smtClean="0">
                <a:latin typeface="+mn-lt"/>
              </a:rPr>
              <a:t> </a:t>
            </a:r>
            <a:r>
              <a:rPr lang="en-US" sz="2000" dirty="0" err="1" smtClean="0">
                <a:latin typeface="+mn-lt"/>
              </a:rPr>
              <a:t>politikalarına</a:t>
            </a:r>
            <a:r>
              <a:rPr lang="en-US" sz="2000" dirty="0" smtClean="0">
                <a:latin typeface="+mn-lt"/>
              </a:rPr>
              <a:t> </a:t>
            </a:r>
            <a:r>
              <a:rPr lang="en-US" sz="2000" dirty="0" err="1" smtClean="0">
                <a:latin typeface="+mn-lt"/>
              </a:rPr>
              <a:t>hız</a:t>
            </a:r>
            <a:r>
              <a:rPr lang="en-US" sz="2000" dirty="0" smtClean="0">
                <a:latin typeface="+mn-lt"/>
              </a:rPr>
              <a:t> </a:t>
            </a:r>
            <a:r>
              <a:rPr lang="en-US" sz="2000" dirty="0" err="1" smtClean="0">
                <a:latin typeface="+mn-lt"/>
              </a:rPr>
              <a:t>verildi</a:t>
            </a:r>
            <a:r>
              <a:rPr lang="en-US" sz="2000" dirty="0" smtClean="0">
                <a:latin typeface="+mn-lt"/>
              </a:rPr>
              <a:t>.</a:t>
            </a:r>
          </a:p>
          <a:p>
            <a:endParaRPr lang="en-US" sz="2000" dirty="0">
              <a:latin typeface="+mn-lt"/>
            </a:endParaRPr>
          </a:p>
        </p:txBody>
      </p:sp>
    </p:spTree>
    <p:extLst>
      <p:ext uri="{BB962C8B-B14F-4D97-AF65-F5344CB8AC3E}">
        <p14:creationId xmlns:p14="http://schemas.microsoft.com/office/powerpoint/2010/main" val="2449362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err="1" smtClean="0">
                <a:latin typeface="+mn-lt"/>
              </a:rPr>
              <a:t>Neoliberalizm</a:t>
            </a:r>
            <a:r>
              <a:rPr lang="tr-TR" sz="3600" b="1" dirty="0" smtClean="0">
                <a:latin typeface="+mn-lt"/>
              </a:rPr>
              <a:t>, Küreselleşme Ve Devlet</a:t>
            </a:r>
            <a:endParaRPr lang="en-US" sz="3600" dirty="0">
              <a:latin typeface="+mn-lt"/>
            </a:endParaRPr>
          </a:p>
        </p:txBody>
      </p:sp>
      <p:sp>
        <p:nvSpPr>
          <p:cNvPr id="3" name="İçerik Yer Tutucusu 2"/>
          <p:cNvSpPr>
            <a:spLocks noGrp="1"/>
          </p:cNvSpPr>
          <p:nvPr>
            <p:ph idx="1"/>
          </p:nvPr>
        </p:nvSpPr>
        <p:spPr/>
        <p:txBody>
          <a:bodyPr>
            <a:normAutofit/>
          </a:bodyPr>
          <a:lstStyle/>
          <a:p>
            <a:pPr marL="0" lvl="0" indent="0">
              <a:buNone/>
            </a:pPr>
            <a:r>
              <a:rPr lang="tr-TR" sz="2000" b="1" dirty="0" err="1">
                <a:solidFill>
                  <a:prstClr val="black"/>
                </a:solidFill>
                <a:latin typeface="+mn-lt"/>
                <a:cs typeface="Arial" pitchFamily="34" charset="0"/>
              </a:rPr>
              <a:t>Neoliberalizm</a:t>
            </a:r>
            <a:r>
              <a:rPr lang="tr-TR" sz="2000" b="1" dirty="0">
                <a:solidFill>
                  <a:prstClr val="black"/>
                </a:solidFill>
                <a:latin typeface="+mn-lt"/>
                <a:cs typeface="Arial" pitchFamily="34" charset="0"/>
              </a:rPr>
              <a:t> </a:t>
            </a:r>
            <a:r>
              <a:rPr lang="tr-TR" sz="2000" dirty="0">
                <a:solidFill>
                  <a:prstClr val="black"/>
                </a:solidFill>
                <a:latin typeface="+mn-lt"/>
                <a:cs typeface="Arial" pitchFamily="34" charset="0"/>
              </a:rPr>
              <a:t>devletin çeşitli konularda siyasi tercihlerle yürüttüğü politikalardan 1980’lerden itibaren piyasa lehine vazgeçmesi.</a:t>
            </a:r>
          </a:p>
          <a:p>
            <a:pPr marL="0" lvl="0" indent="0">
              <a:buNone/>
            </a:pPr>
            <a:endParaRPr lang="tr-TR" sz="2000" dirty="0" smtClean="0">
              <a:solidFill>
                <a:prstClr val="black"/>
              </a:solidFill>
              <a:latin typeface="+mn-lt"/>
              <a:cs typeface="Arial" pitchFamily="34" charset="0"/>
            </a:endParaRPr>
          </a:p>
          <a:p>
            <a:pPr marL="0" lvl="0" indent="0">
              <a:buNone/>
            </a:pPr>
            <a:r>
              <a:rPr lang="tr-TR" sz="2000" b="1" dirty="0" smtClean="0">
                <a:solidFill>
                  <a:prstClr val="black"/>
                </a:solidFill>
                <a:latin typeface="+mn-lt"/>
                <a:cs typeface="Arial" pitchFamily="34" charset="0"/>
              </a:rPr>
              <a:t>Devlet </a:t>
            </a:r>
            <a:r>
              <a:rPr lang="tr-TR" sz="2000" b="1" dirty="0">
                <a:solidFill>
                  <a:prstClr val="black"/>
                </a:solidFill>
                <a:latin typeface="+mn-lt"/>
                <a:cs typeface="Arial" pitchFamily="34" charset="0"/>
              </a:rPr>
              <a:t>piyasa mekanizmasının yerleşmesi için; </a:t>
            </a:r>
            <a:endParaRPr lang="tr-TR" sz="2000" b="1" dirty="0" smtClean="0">
              <a:solidFill>
                <a:prstClr val="black"/>
              </a:solidFill>
              <a:latin typeface="+mn-lt"/>
              <a:cs typeface="Arial" pitchFamily="34" charset="0"/>
            </a:endParaRPr>
          </a:p>
          <a:p>
            <a:pPr lvl="0">
              <a:buFont typeface="Wingdings" panose="05000000000000000000" pitchFamily="2" charset="2"/>
              <a:buChar char="Ø"/>
            </a:pPr>
            <a:r>
              <a:rPr lang="tr-TR" sz="2000" dirty="0" smtClean="0">
                <a:solidFill>
                  <a:prstClr val="black"/>
                </a:solidFill>
                <a:latin typeface="+mn-lt"/>
                <a:cs typeface="Arial" pitchFamily="34" charset="0"/>
              </a:rPr>
              <a:t>Yeni </a:t>
            </a:r>
            <a:r>
              <a:rPr lang="tr-TR" sz="2000" dirty="0">
                <a:solidFill>
                  <a:prstClr val="black"/>
                </a:solidFill>
                <a:latin typeface="+mn-lt"/>
                <a:cs typeface="Arial" pitchFamily="34" charset="0"/>
              </a:rPr>
              <a:t>kuramsal çerçeveler                                                            </a:t>
            </a:r>
            <a:endParaRPr lang="tr-TR" sz="2000" dirty="0" smtClean="0">
              <a:solidFill>
                <a:prstClr val="black"/>
              </a:solidFill>
              <a:latin typeface="+mn-lt"/>
              <a:cs typeface="Arial" pitchFamily="34" charset="0"/>
            </a:endParaRPr>
          </a:p>
          <a:p>
            <a:pPr lvl="0">
              <a:buFont typeface="Wingdings" panose="05000000000000000000" pitchFamily="2" charset="2"/>
              <a:buChar char="Ø"/>
            </a:pPr>
            <a:r>
              <a:rPr lang="tr-TR" sz="2000" dirty="0" smtClean="0">
                <a:solidFill>
                  <a:prstClr val="black"/>
                </a:solidFill>
                <a:latin typeface="+mn-lt"/>
                <a:cs typeface="Arial" pitchFamily="34" charset="0"/>
              </a:rPr>
              <a:t>Daha </a:t>
            </a:r>
            <a:r>
              <a:rPr lang="tr-TR" sz="2000" dirty="0">
                <a:solidFill>
                  <a:prstClr val="black"/>
                </a:solidFill>
                <a:latin typeface="+mn-lt"/>
                <a:cs typeface="Arial" pitchFamily="34" charset="0"/>
              </a:rPr>
              <a:t>önce var  olmayan alışveriş </a:t>
            </a:r>
            <a:r>
              <a:rPr lang="tr-TR" sz="2000" dirty="0" smtClean="0">
                <a:solidFill>
                  <a:prstClr val="black"/>
                </a:solidFill>
                <a:latin typeface="+mn-lt"/>
                <a:cs typeface="Arial" pitchFamily="34" charset="0"/>
              </a:rPr>
              <a:t>mekanizmalarını hayata geçirmeye çalışıyor.                       </a:t>
            </a:r>
            <a:endParaRPr lang="tr-TR" sz="2000" dirty="0">
              <a:solidFill>
                <a:prstClr val="black"/>
              </a:solidFill>
              <a:latin typeface="+mn-lt"/>
              <a:cs typeface="Arial" pitchFamily="34" charset="0"/>
            </a:endParaRPr>
          </a:p>
          <a:p>
            <a:pPr marL="0" lvl="0" indent="0">
              <a:buNone/>
            </a:pPr>
            <a:endParaRPr lang="tr-TR" sz="2000" b="1" dirty="0">
              <a:solidFill>
                <a:prstClr val="black"/>
              </a:solidFill>
              <a:latin typeface="+mn-lt"/>
              <a:cs typeface="Arial" pitchFamily="34" charset="0"/>
            </a:endParaRPr>
          </a:p>
          <a:p>
            <a:pPr marL="0" lvl="0" indent="0">
              <a:buNone/>
            </a:pPr>
            <a:r>
              <a:rPr lang="tr-TR" sz="2000" dirty="0" smtClean="0">
                <a:solidFill>
                  <a:prstClr val="black"/>
                </a:solidFill>
                <a:latin typeface="+mn-lt"/>
                <a:cs typeface="Arial" pitchFamily="34" charset="0"/>
              </a:rPr>
              <a:t>Böylece </a:t>
            </a:r>
            <a:r>
              <a:rPr lang="tr-TR" sz="2000" dirty="0">
                <a:solidFill>
                  <a:prstClr val="black"/>
                </a:solidFill>
                <a:latin typeface="+mn-lt"/>
                <a:cs typeface="Arial" pitchFamily="34" charset="0"/>
              </a:rPr>
              <a:t>siyasi, ahlaki, tarihi nedenlerle </a:t>
            </a:r>
            <a:r>
              <a:rPr lang="tr-TR" sz="2000" dirty="0" smtClean="0">
                <a:solidFill>
                  <a:prstClr val="black"/>
                </a:solidFill>
                <a:latin typeface="+mn-lt"/>
                <a:cs typeface="Arial" pitchFamily="34" charset="0"/>
              </a:rPr>
              <a:t>yapı olan </a:t>
            </a:r>
            <a:r>
              <a:rPr lang="tr-TR" sz="2000" dirty="0">
                <a:solidFill>
                  <a:prstClr val="black"/>
                </a:solidFill>
                <a:latin typeface="+mn-lt"/>
                <a:cs typeface="Arial" pitchFamily="34" charset="0"/>
              </a:rPr>
              <a:t>politika tercihlerinin etki alanını en </a:t>
            </a:r>
            <a:r>
              <a:rPr lang="tr-TR" sz="2000" dirty="0" smtClean="0">
                <a:solidFill>
                  <a:prstClr val="black"/>
                </a:solidFill>
                <a:latin typeface="+mn-lt"/>
                <a:cs typeface="Arial" pitchFamily="34" charset="0"/>
              </a:rPr>
              <a:t>aza</a:t>
            </a:r>
            <a:r>
              <a:rPr lang="tr-TR" sz="2000" dirty="0">
                <a:solidFill>
                  <a:prstClr val="black"/>
                </a:solidFill>
                <a:latin typeface="+mn-lt"/>
                <a:cs typeface="Arial" pitchFamily="34" charset="0"/>
              </a:rPr>
              <a:t> indirmeye gayret </a:t>
            </a:r>
            <a:r>
              <a:rPr lang="tr-TR" sz="2000" dirty="0" smtClean="0">
                <a:solidFill>
                  <a:prstClr val="black"/>
                </a:solidFill>
                <a:latin typeface="+mn-lt"/>
                <a:cs typeface="Arial" pitchFamily="34" charset="0"/>
              </a:rPr>
              <a:t>ediyor.</a:t>
            </a:r>
            <a:endParaRPr lang="tr-TR" sz="2000" dirty="0">
              <a:solidFill>
                <a:prstClr val="black"/>
              </a:solidFill>
              <a:latin typeface="+mn-lt"/>
              <a:cs typeface="Arial" pitchFamily="34" charset="0"/>
            </a:endParaRPr>
          </a:p>
          <a:p>
            <a:endParaRPr lang="en-US" sz="2000" dirty="0">
              <a:latin typeface="+mn-lt"/>
            </a:endParaRPr>
          </a:p>
        </p:txBody>
      </p:sp>
    </p:spTree>
    <p:extLst>
      <p:ext uri="{BB962C8B-B14F-4D97-AF65-F5344CB8AC3E}">
        <p14:creationId xmlns:p14="http://schemas.microsoft.com/office/powerpoint/2010/main" val="12824736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sz="3600" b="1" dirty="0" err="1" smtClean="0">
                <a:latin typeface="+mn-lt"/>
              </a:rPr>
              <a:t>Kazananlar</a:t>
            </a:r>
            <a:r>
              <a:rPr lang="en-US" sz="3600" b="1" dirty="0" smtClean="0">
                <a:latin typeface="+mn-lt"/>
              </a:rPr>
              <a:t> </a:t>
            </a:r>
            <a:r>
              <a:rPr lang="en-US" sz="3600" b="1" dirty="0" err="1" smtClean="0">
                <a:latin typeface="+mn-lt"/>
              </a:rPr>
              <a:t>ve</a:t>
            </a:r>
            <a:r>
              <a:rPr lang="en-US" sz="3600" b="1" dirty="0" smtClean="0">
                <a:latin typeface="+mn-lt"/>
              </a:rPr>
              <a:t> </a:t>
            </a:r>
            <a:r>
              <a:rPr lang="en-US" sz="3600" b="1" dirty="0" err="1" smtClean="0">
                <a:latin typeface="+mn-lt"/>
              </a:rPr>
              <a:t>Kaybedenler</a:t>
            </a:r>
            <a:r>
              <a:rPr lang="en-US" sz="3600" dirty="0" smtClean="0">
                <a:latin typeface="+mn-lt"/>
              </a:rPr>
              <a:t/>
            </a:r>
            <a:br>
              <a:rPr lang="en-US" sz="3600" dirty="0" smtClean="0">
                <a:latin typeface="+mn-lt"/>
              </a:rPr>
            </a:br>
            <a:endParaRPr lang="en-US" sz="3600" dirty="0">
              <a:latin typeface="+mn-lt"/>
            </a:endParaRPr>
          </a:p>
        </p:txBody>
      </p:sp>
      <p:sp>
        <p:nvSpPr>
          <p:cNvPr id="3" name="İçerik Yer Tutucusu 2"/>
          <p:cNvSpPr>
            <a:spLocks noGrp="1"/>
          </p:cNvSpPr>
          <p:nvPr>
            <p:ph idx="1"/>
          </p:nvPr>
        </p:nvSpPr>
        <p:spPr/>
        <p:txBody>
          <a:bodyPr>
            <a:normAutofit/>
          </a:bodyPr>
          <a:lstStyle/>
          <a:p>
            <a:pPr>
              <a:buFont typeface="Wingdings" panose="05000000000000000000" pitchFamily="2" charset="2"/>
              <a:buChar char="Ø"/>
            </a:pPr>
            <a:r>
              <a:rPr lang="tr-TR" sz="2000" dirty="0" smtClean="0">
                <a:latin typeface="+mn-lt"/>
              </a:rPr>
              <a:t>OECD’ye göre Türkiye’de tarım sektörüne yapılan tüm transferlerin sadece %5’i tarım sektörünün genel ihtiyaçlarını karşılıyor %95’i çiftçilerin bireysel hesaplarına yazılıyordu.( üreticileri hoş tutmak)	</a:t>
            </a:r>
          </a:p>
          <a:p>
            <a:pPr>
              <a:buFont typeface="Wingdings" panose="05000000000000000000" pitchFamily="2" charset="2"/>
              <a:buChar char="Ø"/>
            </a:pPr>
            <a:r>
              <a:rPr lang="tr-TR" sz="2000" dirty="0" smtClean="0">
                <a:latin typeface="+mn-lt"/>
              </a:rPr>
              <a:t>OECD hesapların göre Türkiye özelinde çiftçiye verilen toplam desteğin;</a:t>
            </a:r>
          </a:p>
          <a:p>
            <a:pPr>
              <a:buFont typeface="Wingdings" panose="05000000000000000000" pitchFamily="2" charset="2"/>
              <a:buChar char="Ø"/>
            </a:pPr>
            <a:r>
              <a:rPr lang="tr-TR" sz="2000" dirty="0" smtClean="0">
                <a:latin typeface="+mn-lt"/>
              </a:rPr>
              <a:t>Üçte biri devletin bütçeden doğrudan  yani vergi gelirlerini harcayarak yaptığı aktarımlar</a:t>
            </a:r>
          </a:p>
          <a:p>
            <a:pPr>
              <a:buFont typeface="Wingdings" panose="05000000000000000000" pitchFamily="2" charset="2"/>
              <a:buChar char="Ø"/>
            </a:pPr>
            <a:r>
              <a:rPr lang="tr-TR" sz="2000" dirty="0" smtClean="0">
                <a:latin typeface="+mn-lt"/>
              </a:rPr>
              <a:t>Üçte ikisi ise dolaylı yoldan yani çiftçi tüketicinin ödemek zorunda kaldığı yüksek fiyatlar yoluyla sağlanıyordu.</a:t>
            </a:r>
          </a:p>
          <a:p>
            <a:pPr>
              <a:buFont typeface="Wingdings" panose="05000000000000000000" pitchFamily="2" charset="2"/>
              <a:buChar char="Ø"/>
            </a:pPr>
            <a:r>
              <a:rPr lang="tr-TR" sz="2000" dirty="0" smtClean="0">
                <a:latin typeface="+mn-lt"/>
              </a:rPr>
              <a:t>Tarıma verilen desteğin boyutu açısından ise 90’lara dönüş söz konusu. Türkiye </a:t>
            </a:r>
            <a:r>
              <a:rPr lang="tr-TR" sz="2000" dirty="0" err="1" smtClean="0">
                <a:latin typeface="+mn-lt"/>
              </a:rPr>
              <a:t>GSMH’nın</a:t>
            </a:r>
            <a:r>
              <a:rPr lang="tr-TR" sz="2000" dirty="0" smtClean="0">
                <a:latin typeface="+mn-lt"/>
              </a:rPr>
              <a:t> %3.7si ile OECD içinde en yüksek destek veren ülke.</a:t>
            </a:r>
          </a:p>
          <a:p>
            <a:pPr marL="0" indent="0">
              <a:buNone/>
            </a:pPr>
            <a:r>
              <a:rPr lang="en-US" sz="2000" dirty="0" smtClean="0">
                <a:latin typeface="+mn-lt"/>
              </a:rPr>
              <a:t>	</a:t>
            </a:r>
          </a:p>
          <a:p>
            <a:endParaRPr lang="en-US" sz="2000" dirty="0">
              <a:latin typeface="+mn-lt"/>
            </a:endParaRPr>
          </a:p>
        </p:txBody>
      </p:sp>
    </p:spTree>
    <p:extLst>
      <p:ext uri="{BB962C8B-B14F-4D97-AF65-F5344CB8AC3E}">
        <p14:creationId xmlns:p14="http://schemas.microsoft.com/office/powerpoint/2010/main" val="32711147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smtClean="0">
                <a:latin typeface="+mn-lt"/>
              </a:rPr>
              <a:t>Koruma Politikalarının Gerekçeleri</a:t>
            </a:r>
            <a:endParaRPr lang="en-US" sz="3600" b="1" dirty="0">
              <a:latin typeface="+mn-lt"/>
            </a:endParaRPr>
          </a:p>
        </p:txBody>
      </p:sp>
      <p:sp>
        <p:nvSpPr>
          <p:cNvPr id="3" name="İçerik Yer Tutucusu 2"/>
          <p:cNvSpPr>
            <a:spLocks noGrp="1"/>
          </p:cNvSpPr>
          <p:nvPr>
            <p:ph idx="1"/>
          </p:nvPr>
        </p:nvSpPr>
        <p:spPr/>
        <p:txBody>
          <a:bodyPr>
            <a:normAutofit lnSpcReduction="10000"/>
          </a:bodyPr>
          <a:lstStyle/>
          <a:p>
            <a:pPr>
              <a:buFont typeface="Wingdings" panose="05000000000000000000" pitchFamily="2" charset="2"/>
              <a:buChar char="Ø"/>
            </a:pPr>
            <a:r>
              <a:rPr lang="tr-TR" sz="2000" dirty="0" smtClean="0">
                <a:latin typeface="+mn-lt"/>
              </a:rPr>
              <a:t>Tarım üreticilerine desteğin büyük bölümü korumacılık politikası ile yani dış tic. Yasaklamalar ve gümrük duvarlarıyla başarılıyor.</a:t>
            </a:r>
          </a:p>
          <a:p>
            <a:pPr>
              <a:buFont typeface="Wingdings" panose="05000000000000000000" pitchFamily="2" charset="2"/>
              <a:buChar char="Ø"/>
            </a:pPr>
            <a:r>
              <a:rPr lang="tr-TR" sz="2000" dirty="0" smtClean="0">
                <a:latin typeface="+mn-lt"/>
              </a:rPr>
              <a:t>Küresel ticaret gerçekten serbest olsa </a:t>
            </a:r>
            <a:r>
              <a:rPr lang="tr-TR" sz="2000" dirty="0" smtClean="0"/>
              <a:t>it</a:t>
            </a:r>
            <a:r>
              <a:rPr lang="tr-TR" sz="2000" dirty="0" smtClean="0">
                <a:latin typeface="+mn-lt"/>
              </a:rPr>
              <a:t>halat yasakları ve gümrük tarifeleri gibi tarımı dış tic. Koruyan politikalar olmasa içeride her şey piyasaya bırakılsa tüketiciler daha düşük fiyata gıda ve ham madde alabilecekleri için tarıma olan bu aktarımlar ortadan kalkacak</a:t>
            </a:r>
          </a:p>
          <a:p>
            <a:pPr>
              <a:buFont typeface="Wingdings" panose="05000000000000000000" pitchFamily="2" charset="2"/>
              <a:buChar char="Ø"/>
            </a:pPr>
            <a:r>
              <a:rPr lang="tr-TR" sz="2000" dirty="0" smtClean="0">
                <a:latin typeface="+mn-lt"/>
              </a:rPr>
              <a:t>Türkiye’de çiftçilerin  çoğunluğu kullanılan teknoloji, işletme ölçeği gibi nedenlerle üretkenlik konusunda dünya ile rekabet edemiyor. Sebze, meyve, fındık gibi coğrafi avantajların önemli olduğu sektörler dışında piyasada kalması zor.</a:t>
            </a:r>
          </a:p>
          <a:p>
            <a:pPr>
              <a:buFont typeface="Wingdings" panose="05000000000000000000" pitchFamily="2" charset="2"/>
              <a:buChar char="Ø"/>
            </a:pPr>
            <a:r>
              <a:rPr lang="tr-TR" sz="2000" dirty="0" smtClean="0">
                <a:latin typeface="+mn-lt"/>
              </a:rPr>
              <a:t> Kırsal toplumun dengelerinin bozulması tüm ülkelerde risk olarak algılanıyor bu nedenle de koruma politikaları hep gündemde kalıyor.</a:t>
            </a:r>
          </a:p>
          <a:p>
            <a:pPr marL="0" indent="0">
              <a:buNone/>
            </a:pPr>
            <a:r>
              <a:rPr lang="en-US" sz="2000" dirty="0" smtClean="0">
                <a:latin typeface="+mn-lt"/>
              </a:rPr>
              <a:t>	</a:t>
            </a:r>
          </a:p>
          <a:p>
            <a:endParaRPr lang="en-US" sz="2000" dirty="0" smtClean="0">
              <a:latin typeface="+mn-lt"/>
            </a:endParaRPr>
          </a:p>
          <a:p>
            <a:endParaRPr lang="en-US" sz="2000" dirty="0">
              <a:latin typeface="+mn-lt"/>
            </a:endParaRPr>
          </a:p>
        </p:txBody>
      </p:sp>
    </p:spTree>
    <p:extLst>
      <p:ext uri="{BB962C8B-B14F-4D97-AF65-F5344CB8AC3E}">
        <p14:creationId xmlns:p14="http://schemas.microsoft.com/office/powerpoint/2010/main" val="39489343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en-US" sz="3600" b="1" dirty="0" smtClean="0">
                <a:latin typeface="+mn-lt"/>
              </a:rPr>
              <a:t>2000’lerde </a:t>
            </a:r>
            <a:r>
              <a:rPr lang="en-US" sz="3600" b="1" dirty="0" err="1" smtClean="0">
                <a:latin typeface="+mn-lt"/>
              </a:rPr>
              <a:t>Tarımsal</a:t>
            </a:r>
            <a:r>
              <a:rPr lang="en-US" sz="3600" b="1" dirty="0" smtClean="0">
                <a:latin typeface="+mn-lt"/>
              </a:rPr>
              <a:t> </a:t>
            </a:r>
            <a:r>
              <a:rPr lang="en-US" sz="3600" b="1" dirty="0" err="1" smtClean="0">
                <a:latin typeface="+mn-lt"/>
              </a:rPr>
              <a:t>İstihdam</a:t>
            </a:r>
            <a:r>
              <a:rPr lang="en-US" sz="3600" b="1" dirty="0" smtClean="0">
                <a:latin typeface="+mn-lt"/>
              </a:rPr>
              <a:t> </a:t>
            </a:r>
            <a:r>
              <a:rPr lang="en-US" sz="3600" b="1" dirty="0" err="1" smtClean="0">
                <a:latin typeface="+mn-lt"/>
              </a:rPr>
              <a:t>ve</a:t>
            </a:r>
            <a:r>
              <a:rPr lang="en-US" sz="3600" b="1" dirty="0" smtClean="0">
                <a:latin typeface="+mn-lt"/>
              </a:rPr>
              <a:t> </a:t>
            </a:r>
            <a:r>
              <a:rPr lang="en-US" sz="3600" b="1" dirty="0" err="1" smtClean="0">
                <a:latin typeface="+mn-lt"/>
              </a:rPr>
              <a:t>Mikro</a:t>
            </a:r>
            <a:r>
              <a:rPr lang="en-US" sz="3600" b="1" dirty="0" smtClean="0">
                <a:latin typeface="+mn-lt"/>
              </a:rPr>
              <a:t> </a:t>
            </a:r>
            <a:r>
              <a:rPr lang="en-US" sz="3600" b="1" dirty="0" err="1" smtClean="0">
                <a:latin typeface="+mn-lt"/>
              </a:rPr>
              <a:t>Politikalar</a:t>
            </a:r>
            <a:r>
              <a:rPr lang="en-US" sz="3600" b="1" dirty="0" smtClean="0">
                <a:latin typeface="+mn-lt"/>
              </a:rPr>
              <a:t/>
            </a:r>
            <a:br>
              <a:rPr lang="en-US" sz="3600" b="1" dirty="0" smtClean="0">
                <a:latin typeface="+mn-lt"/>
              </a:rPr>
            </a:br>
            <a:endParaRPr lang="en-US" sz="3600" b="1" dirty="0">
              <a:latin typeface="+mn-lt"/>
            </a:endParaRPr>
          </a:p>
        </p:txBody>
      </p:sp>
      <p:sp>
        <p:nvSpPr>
          <p:cNvPr id="3" name="İçerik Yer Tutucusu 2"/>
          <p:cNvSpPr>
            <a:spLocks noGrp="1"/>
          </p:cNvSpPr>
          <p:nvPr>
            <p:ph idx="1"/>
          </p:nvPr>
        </p:nvSpPr>
        <p:spPr/>
        <p:txBody>
          <a:bodyPr>
            <a:normAutofit lnSpcReduction="10000"/>
          </a:bodyPr>
          <a:lstStyle/>
          <a:p>
            <a:pPr>
              <a:buFont typeface="Wingdings" panose="05000000000000000000" pitchFamily="2" charset="2"/>
              <a:buChar char="Ø"/>
            </a:pPr>
            <a:r>
              <a:rPr lang="en-US" sz="2000" dirty="0" err="1" smtClean="0">
                <a:latin typeface="+mn-lt"/>
                <a:cs typeface="Calibri" panose="020F0502020204030204" pitchFamily="34" charset="0"/>
              </a:rPr>
              <a:t>Köylülerin</a:t>
            </a:r>
            <a:r>
              <a:rPr lang="en-US" sz="2000" dirty="0" smtClean="0">
                <a:latin typeface="+mn-lt"/>
                <a:cs typeface="Calibri" panose="020F0502020204030204" pitchFamily="34" charset="0"/>
              </a:rPr>
              <a:t> </a:t>
            </a:r>
            <a:r>
              <a:rPr lang="en-US" sz="2000" dirty="0" err="1" smtClean="0">
                <a:latin typeface="+mn-lt"/>
                <a:cs typeface="Calibri" panose="020F0502020204030204" pitchFamily="34" charset="0"/>
              </a:rPr>
              <a:t>kırsalı</a:t>
            </a:r>
            <a:r>
              <a:rPr lang="en-US" sz="2000" dirty="0" smtClean="0">
                <a:latin typeface="+mn-lt"/>
                <a:cs typeface="Calibri" panose="020F0502020204030204" pitchFamily="34" charset="0"/>
              </a:rPr>
              <a:t> </a:t>
            </a:r>
            <a:r>
              <a:rPr lang="en-US" sz="2000" dirty="0" err="1" smtClean="0">
                <a:latin typeface="+mn-lt"/>
                <a:cs typeface="Calibri" panose="020F0502020204030204" pitchFamily="34" charset="0"/>
              </a:rPr>
              <a:t>bırakıp</a:t>
            </a:r>
            <a:r>
              <a:rPr lang="en-US" sz="2000" dirty="0" smtClean="0">
                <a:latin typeface="+mn-lt"/>
                <a:cs typeface="Calibri" panose="020F0502020204030204" pitchFamily="34" charset="0"/>
              </a:rPr>
              <a:t> </a:t>
            </a:r>
            <a:r>
              <a:rPr lang="en-US" sz="2000" dirty="0" err="1" smtClean="0">
                <a:latin typeface="+mn-lt"/>
                <a:cs typeface="Calibri" panose="020F0502020204030204" pitchFamily="34" charset="0"/>
              </a:rPr>
              <a:t>kente</a:t>
            </a:r>
            <a:r>
              <a:rPr lang="en-US" sz="2000" dirty="0" smtClean="0">
                <a:latin typeface="+mn-lt"/>
                <a:cs typeface="Calibri" panose="020F0502020204030204" pitchFamily="34" charset="0"/>
              </a:rPr>
              <a:t> </a:t>
            </a:r>
            <a:r>
              <a:rPr lang="en-US" sz="2000" dirty="0" err="1" smtClean="0">
                <a:latin typeface="+mn-lt"/>
                <a:cs typeface="Calibri" panose="020F0502020204030204" pitchFamily="34" charset="0"/>
              </a:rPr>
              <a:t>göç</a:t>
            </a:r>
            <a:r>
              <a:rPr lang="en-US" sz="2000" dirty="0" smtClean="0">
                <a:latin typeface="+mn-lt"/>
                <a:cs typeface="Calibri" panose="020F0502020204030204" pitchFamily="34" charset="0"/>
              </a:rPr>
              <a:t> </a:t>
            </a:r>
            <a:r>
              <a:rPr lang="en-US" sz="2000" dirty="0" err="1" smtClean="0">
                <a:latin typeface="+mn-lt"/>
                <a:cs typeface="Calibri" panose="020F0502020204030204" pitchFamily="34" charset="0"/>
              </a:rPr>
              <a:t>etmesi</a:t>
            </a:r>
            <a:r>
              <a:rPr lang="en-US" sz="2000" dirty="0" smtClean="0">
                <a:latin typeface="+mn-lt"/>
                <a:cs typeface="Calibri" panose="020F0502020204030204" pitchFamily="34" charset="0"/>
              </a:rPr>
              <a:t> 1950’lerden </a:t>
            </a:r>
            <a:r>
              <a:rPr lang="en-US" sz="2000" dirty="0" err="1" smtClean="0">
                <a:latin typeface="+mn-lt"/>
                <a:cs typeface="Calibri" panose="020F0502020204030204" pitchFamily="34" charset="0"/>
              </a:rPr>
              <a:t>beri</a:t>
            </a:r>
            <a:r>
              <a:rPr lang="en-US" sz="2000" dirty="0" smtClean="0">
                <a:latin typeface="+mn-lt"/>
                <a:cs typeface="Calibri" panose="020F0502020204030204" pitchFamily="34" charset="0"/>
              </a:rPr>
              <a:t> </a:t>
            </a:r>
            <a:r>
              <a:rPr lang="en-US" sz="2000" dirty="0" err="1" smtClean="0">
                <a:latin typeface="+mn-lt"/>
                <a:cs typeface="Calibri" panose="020F0502020204030204" pitchFamily="34" charset="0"/>
              </a:rPr>
              <a:t>süregelen</a:t>
            </a:r>
            <a:r>
              <a:rPr lang="en-US" sz="2000" dirty="0" smtClean="0">
                <a:latin typeface="+mn-lt"/>
                <a:cs typeface="Calibri" panose="020F0502020204030204" pitchFamily="34" charset="0"/>
              </a:rPr>
              <a:t> </a:t>
            </a:r>
            <a:r>
              <a:rPr lang="en-US" sz="2000" dirty="0" err="1" smtClean="0">
                <a:latin typeface="+mn-lt"/>
                <a:cs typeface="Calibri" panose="020F0502020204030204" pitchFamily="34" charset="0"/>
              </a:rPr>
              <a:t>bir</a:t>
            </a:r>
            <a:r>
              <a:rPr lang="en-US" sz="2000" dirty="0" smtClean="0">
                <a:latin typeface="+mn-lt"/>
                <a:cs typeface="Calibri" panose="020F0502020204030204" pitchFamily="34" charset="0"/>
              </a:rPr>
              <a:t> </a:t>
            </a:r>
            <a:r>
              <a:rPr lang="en-US" sz="2000" dirty="0" err="1" smtClean="0">
                <a:latin typeface="+mn-lt"/>
                <a:cs typeface="Calibri" panose="020F0502020204030204" pitchFamily="34" charset="0"/>
              </a:rPr>
              <a:t>olgu</a:t>
            </a:r>
            <a:r>
              <a:rPr lang="en-US" sz="2000" dirty="0" smtClean="0">
                <a:latin typeface="+mn-lt"/>
                <a:cs typeface="Calibri" panose="020F0502020204030204" pitchFamily="34" charset="0"/>
              </a:rPr>
              <a:t>.(</a:t>
            </a:r>
            <a:r>
              <a:rPr lang="en-US" sz="2000" dirty="0" err="1" smtClean="0">
                <a:latin typeface="+mn-lt"/>
                <a:cs typeface="Calibri" panose="020F0502020204030204" pitchFamily="34" charset="0"/>
              </a:rPr>
              <a:t>tarıma</a:t>
            </a:r>
            <a:r>
              <a:rPr lang="en-US" sz="2000" dirty="0" smtClean="0">
                <a:latin typeface="+mn-lt"/>
                <a:cs typeface="Calibri" panose="020F0502020204030204" pitchFamily="34" charset="0"/>
              </a:rPr>
              <a:t> </a:t>
            </a:r>
            <a:r>
              <a:rPr lang="en-US" sz="2000" dirty="0" err="1" smtClean="0">
                <a:latin typeface="+mn-lt"/>
                <a:cs typeface="Calibri" panose="020F0502020204030204" pitchFamily="34" charset="0"/>
              </a:rPr>
              <a:t>destek</a:t>
            </a:r>
            <a:r>
              <a:rPr lang="en-US" sz="2000" dirty="0" smtClean="0">
                <a:latin typeface="+mn-lt"/>
                <a:cs typeface="Calibri" panose="020F0502020204030204" pitchFamily="34" charset="0"/>
              </a:rPr>
              <a:t> pol. da </a:t>
            </a:r>
            <a:r>
              <a:rPr lang="en-US" sz="2000" dirty="0" err="1" smtClean="0">
                <a:latin typeface="+mn-lt"/>
                <a:cs typeface="Calibri" panose="020F0502020204030204" pitchFamily="34" charset="0"/>
              </a:rPr>
              <a:t>aynı</a:t>
            </a:r>
            <a:r>
              <a:rPr lang="en-US" sz="2000" dirty="0" smtClean="0">
                <a:latin typeface="+mn-lt"/>
                <a:cs typeface="Calibri" panose="020F0502020204030204" pitchFamily="34" charset="0"/>
              </a:rPr>
              <a:t> </a:t>
            </a:r>
            <a:r>
              <a:rPr lang="en-US" sz="2000" dirty="0" err="1" smtClean="0">
                <a:latin typeface="+mn-lt"/>
                <a:cs typeface="Calibri" panose="020F0502020204030204" pitchFamily="34" charset="0"/>
              </a:rPr>
              <a:t>dönemde</a:t>
            </a:r>
            <a:r>
              <a:rPr lang="en-US" sz="2000" dirty="0" smtClean="0">
                <a:latin typeface="+mn-lt"/>
                <a:cs typeface="Calibri" panose="020F0502020204030204" pitchFamily="34" charset="0"/>
              </a:rPr>
              <a:t> </a:t>
            </a:r>
            <a:r>
              <a:rPr lang="en-US" sz="2000" dirty="0" err="1" smtClean="0">
                <a:latin typeface="+mn-lt"/>
                <a:cs typeface="Calibri" panose="020F0502020204030204" pitchFamily="34" charset="0"/>
              </a:rPr>
              <a:t>gündemde</a:t>
            </a:r>
            <a:r>
              <a:rPr lang="en-US" sz="2000" dirty="0" smtClean="0">
                <a:latin typeface="+mn-lt"/>
                <a:cs typeface="Calibri" panose="020F0502020204030204" pitchFamily="34" charset="0"/>
              </a:rPr>
              <a:t>)</a:t>
            </a:r>
          </a:p>
          <a:p>
            <a:pPr>
              <a:buFont typeface="Wingdings" panose="05000000000000000000" pitchFamily="2" charset="2"/>
              <a:buChar char="Ø"/>
            </a:pPr>
            <a:r>
              <a:rPr lang="en-US" sz="2000" dirty="0" smtClean="0">
                <a:latin typeface="+mn-lt"/>
                <a:cs typeface="Calibri" panose="020F0502020204030204" pitchFamily="34" charset="0"/>
              </a:rPr>
              <a:t>ARIP </a:t>
            </a:r>
            <a:r>
              <a:rPr lang="en-US" sz="2000" dirty="0" err="1" smtClean="0">
                <a:latin typeface="+mn-lt"/>
                <a:cs typeface="Calibri" panose="020F0502020204030204" pitchFamily="34" charset="0"/>
              </a:rPr>
              <a:t>yıllarında</a:t>
            </a:r>
            <a:r>
              <a:rPr lang="en-US" sz="2000" dirty="0" smtClean="0">
                <a:latin typeface="+mn-lt"/>
                <a:cs typeface="Calibri" panose="020F0502020204030204" pitchFamily="34" charset="0"/>
              </a:rPr>
              <a:t> </a:t>
            </a:r>
            <a:r>
              <a:rPr lang="en-US" sz="2000" dirty="0" err="1" smtClean="0">
                <a:latin typeface="+mn-lt"/>
                <a:cs typeface="Calibri" panose="020F0502020204030204" pitchFamily="34" charset="0"/>
              </a:rPr>
              <a:t>köylünün</a:t>
            </a:r>
            <a:r>
              <a:rPr lang="en-US" sz="2000" dirty="0" smtClean="0">
                <a:latin typeface="+mn-lt"/>
                <a:cs typeface="Calibri" panose="020F0502020204030204" pitchFamily="34" charset="0"/>
              </a:rPr>
              <a:t> </a:t>
            </a:r>
            <a:r>
              <a:rPr lang="en-US" sz="2000" dirty="0" err="1" smtClean="0">
                <a:latin typeface="+mn-lt"/>
                <a:cs typeface="Calibri" panose="020F0502020204030204" pitchFamily="34" charset="0"/>
              </a:rPr>
              <a:t>tarımı</a:t>
            </a:r>
            <a:r>
              <a:rPr lang="en-US" sz="2000" dirty="0" smtClean="0">
                <a:latin typeface="+mn-lt"/>
                <a:cs typeface="Calibri" panose="020F0502020204030204" pitchFamily="34" charset="0"/>
              </a:rPr>
              <a:t> </a:t>
            </a:r>
            <a:r>
              <a:rPr lang="en-US" sz="2000" dirty="0" err="1" smtClean="0">
                <a:latin typeface="+mn-lt"/>
                <a:cs typeface="Calibri" panose="020F0502020204030204" pitchFamily="34" charset="0"/>
              </a:rPr>
              <a:t>terkedip</a:t>
            </a:r>
            <a:r>
              <a:rPr lang="en-US" sz="2000" dirty="0" smtClean="0">
                <a:latin typeface="+mn-lt"/>
                <a:cs typeface="Calibri" panose="020F0502020204030204" pitchFamily="34" charset="0"/>
              </a:rPr>
              <a:t> </a:t>
            </a:r>
            <a:r>
              <a:rPr lang="en-US" sz="2000" dirty="0" err="1" smtClean="0">
                <a:latin typeface="+mn-lt"/>
                <a:cs typeface="Calibri" panose="020F0502020204030204" pitchFamily="34" charset="0"/>
              </a:rPr>
              <a:t>kente</a:t>
            </a:r>
            <a:r>
              <a:rPr lang="en-US" sz="2000" dirty="0" smtClean="0">
                <a:latin typeface="+mn-lt"/>
                <a:cs typeface="Calibri" panose="020F0502020204030204" pitchFamily="34" charset="0"/>
              </a:rPr>
              <a:t> </a:t>
            </a:r>
            <a:r>
              <a:rPr lang="en-US" sz="2000" dirty="0" err="1" smtClean="0">
                <a:latin typeface="+mn-lt"/>
                <a:cs typeface="Calibri" panose="020F0502020204030204" pitchFamily="34" charset="0"/>
              </a:rPr>
              <a:t>kaçması</a:t>
            </a:r>
            <a:r>
              <a:rPr lang="en-US" sz="2000" dirty="0" smtClean="0">
                <a:latin typeface="+mn-lt"/>
                <a:cs typeface="Calibri" panose="020F0502020204030204" pitchFamily="34" charset="0"/>
              </a:rPr>
              <a:t> </a:t>
            </a:r>
            <a:r>
              <a:rPr lang="en-US" sz="2000" dirty="0" err="1" smtClean="0">
                <a:latin typeface="+mn-lt"/>
                <a:cs typeface="Calibri" panose="020F0502020204030204" pitchFamily="34" charset="0"/>
              </a:rPr>
              <a:t>hız</a:t>
            </a:r>
            <a:r>
              <a:rPr lang="en-US" sz="2000" dirty="0" smtClean="0">
                <a:latin typeface="+mn-lt"/>
                <a:cs typeface="Calibri" panose="020F0502020204030204" pitchFamily="34" charset="0"/>
              </a:rPr>
              <a:t> </a:t>
            </a:r>
            <a:r>
              <a:rPr lang="en-US" sz="2000" dirty="0" err="1" smtClean="0">
                <a:latin typeface="+mn-lt"/>
                <a:cs typeface="Calibri" panose="020F0502020204030204" pitchFamily="34" charset="0"/>
              </a:rPr>
              <a:t>kazanmıştı</a:t>
            </a:r>
            <a:r>
              <a:rPr lang="en-US" sz="2000" dirty="0" smtClean="0">
                <a:latin typeface="+mn-lt"/>
                <a:cs typeface="Calibri" panose="020F0502020204030204" pitchFamily="34" charset="0"/>
              </a:rPr>
              <a:t>.</a:t>
            </a:r>
          </a:p>
          <a:p>
            <a:pPr>
              <a:buFont typeface="Wingdings" panose="05000000000000000000" pitchFamily="2" charset="2"/>
              <a:buChar char="Ø"/>
            </a:pPr>
            <a:r>
              <a:rPr lang="tr-TR" sz="2000" dirty="0" smtClean="0">
                <a:solidFill>
                  <a:schemeClr val="tx1"/>
                </a:solidFill>
                <a:latin typeface="+mn-lt"/>
                <a:cs typeface="Calibri" panose="020F0502020204030204" pitchFamily="34" charset="0"/>
              </a:rPr>
              <a:t>AKP’nin kararlı bir şekilde politika değiştirmesindeki nedenlerden biri de toplumsal dengelerdeki çözülmenin getirdiği risklerdi.</a:t>
            </a:r>
          </a:p>
          <a:p>
            <a:pPr>
              <a:buFont typeface="Wingdings" panose="05000000000000000000" pitchFamily="2" charset="2"/>
              <a:buChar char="Ø"/>
            </a:pPr>
            <a:r>
              <a:rPr lang="tr-TR" sz="2000" dirty="0" smtClean="0">
                <a:solidFill>
                  <a:schemeClr val="tx1"/>
                </a:solidFill>
                <a:latin typeface="+mn-lt"/>
                <a:cs typeface="Calibri" panose="020F0502020204030204" pitchFamily="34" charset="0"/>
              </a:rPr>
              <a:t>Özellikle 2005’ten itibaren köktenci </a:t>
            </a:r>
            <a:r>
              <a:rPr lang="tr-TR" sz="2000" dirty="0" err="1" smtClean="0">
                <a:solidFill>
                  <a:schemeClr val="tx1"/>
                </a:solidFill>
                <a:latin typeface="+mn-lt"/>
                <a:cs typeface="Calibri" panose="020F0502020204030204" pitchFamily="34" charset="0"/>
              </a:rPr>
              <a:t>neoliberalizm</a:t>
            </a:r>
            <a:r>
              <a:rPr lang="tr-TR" sz="2000" dirty="0" smtClean="0">
                <a:solidFill>
                  <a:schemeClr val="tx1"/>
                </a:solidFill>
                <a:latin typeface="+mn-lt"/>
                <a:cs typeface="Calibri" panose="020F0502020204030204" pitchFamily="34" charset="0"/>
              </a:rPr>
              <a:t> işlemeyince               hem fiyat desteği primleri hem de girdi fiyat destekleri yeniden uygulamaya konuldu</a:t>
            </a:r>
          </a:p>
          <a:p>
            <a:pPr>
              <a:buFont typeface="Wingdings" panose="05000000000000000000" pitchFamily="2" charset="2"/>
              <a:buChar char="Ø"/>
            </a:pPr>
            <a:r>
              <a:rPr lang="tr-TR" sz="2000" dirty="0" smtClean="0">
                <a:solidFill>
                  <a:schemeClr val="tx1"/>
                </a:solidFill>
                <a:latin typeface="+mn-lt"/>
                <a:cs typeface="Calibri" panose="020F0502020204030204" pitchFamily="34" charset="0"/>
              </a:rPr>
              <a:t>Eğer çiftçilere yüksek fiyat vermek tarımı bu yolla cazip kılarak köylüyü kırsalda tutma amacı güdülüyorsa politika hedefini vurmuş, 2007 sonrası tarımda istihdam yeniden artmaya başladı ve kentten köye geri dönmeler görüldü.</a:t>
            </a:r>
            <a:endParaRPr lang="tr-TR" sz="2000" dirty="0" smtClean="0">
              <a:solidFill>
                <a:srgbClr val="FF0000"/>
              </a:solidFill>
              <a:latin typeface="+mn-lt"/>
              <a:cs typeface="Calibri" panose="020F0502020204030204" pitchFamily="34" charset="0"/>
            </a:endParaRPr>
          </a:p>
          <a:p>
            <a:endParaRPr lang="en-US" sz="2000" dirty="0" smtClean="0">
              <a:latin typeface="+mn-lt"/>
            </a:endParaRPr>
          </a:p>
          <a:p>
            <a:endParaRPr lang="en-US" sz="2000" dirty="0">
              <a:latin typeface="+mn-lt"/>
            </a:endParaRPr>
          </a:p>
        </p:txBody>
      </p:sp>
    </p:spTree>
    <p:extLst>
      <p:ext uri="{BB962C8B-B14F-4D97-AF65-F5344CB8AC3E}">
        <p14:creationId xmlns:p14="http://schemas.microsoft.com/office/powerpoint/2010/main" val="8449415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en-US" sz="3600" b="1" dirty="0" smtClean="0">
                <a:latin typeface="+mn-lt"/>
              </a:rPr>
              <a:t>2010’da «</a:t>
            </a:r>
            <a:r>
              <a:rPr lang="en-US" sz="3600" b="1" dirty="0" err="1" smtClean="0">
                <a:latin typeface="+mn-lt"/>
              </a:rPr>
              <a:t>Havza</a:t>
            </a:r>
            <a:r>
              <a:rPr lang="en-US" sz="3600" b="1" dirty="0" smtClean="0">
                <a:latin typeface="+mn-lt"/>
              </a:rPr>
              <a:t>» </a:t>
            </a:r>
            <a:r>
              <a:rPr lang="en-US" sz="3600" b="1" dirty="0" err="1" smtClean="0">
                <a:latin typeface="+mn-lt"/>
              </a:rPr>
              <a:t>Temelli</a:t>
            </a:r>
            <a:r>
              <a:rPr lang="en-US" sz="3600" b="1" dirty="0" smtClean="0">
                <a:latin typeface="+mn-lt"/>
              </a:rPr>
              <a:t> </a:t>
            </a:r>
            <a:r>
              <a:rPr lang="en-US" sz="3600" b="1" dirty="0" err="1" smtClean="0">
                <a:latin typeface="+mn-lt"/>
              </a:rPr>
              <a:t>Destek</a:t>
            </a:r>
            <a:r>
              <a:rPr lang="en-US" sz="3600" b="1" dirty="0" smtClean="0">
                <a:latin typeface="+mn-lt"/>
              </a:rPr>
              <a:t> </a:t>
            </a:r>
            <a:r>
              <a:rPr lang="en-US" sz="3600" b="1" dirty="0" err="1" smtClean="0">
                <a:latin typeface="+mn-lt"/>
              </a:rPr>
              <a:t>Politikası</a:t>
            </a:r>
            <a:r>
              <a:rPr lang="en-US" sz="3600" dirty="0" smtClean="0">
                <a:latin typeface="+mn-lt"/>
              </a:rPr>
              <a:t/>
            </a:r>
            <a:br>
              <a:rPr lang="en-US" sz="3600" dirty="0" smtClean="0">
                <a:latin typeface="+mn-lt"/>
              </a:rPr>
            </a:br>
            <a:endParaRPr lang="en-US" sz="3600" dirty="0">
              <a:latin typeface="+mn-lt"/>
            </a:endParaRPr>
          </a:p>
        </p:txBody>
      </p:sp>
      <p:sp>
        <p:nvSpPr>
          <p:cNvPr id="3" name="İçerik Yer Tutucusu 2"/>
          <p:cNvSpPr>
            <a:spLocks noGrp="1"/>
          </p:cNvSpPr>
          <p:nvPr>
            <p:ph idx="1"/>
          </p:nvPr>
        </p:nvSpPr>
        <p:spPr>
          <a:xfrm>
            <a:off x="628650" y="1412776"/>
            <a:ext cx="8191822" cy="5112568"/>
          </a:xfrm>
        </p:spPr>
        <p:txBody>
          <a:bodyPr>
            <a:normAutofit lnSpcReduction="10000"/>
          </a:bodyPr>
          <a:lstStyle/>
          <a:p>
            <a:pPr marL="0" indent="0">
              <a:buNone/>
            </a:pPr>
            <a:r>
              <a:rPr lang="tr-TR" sz="2000" dirty="0" smtClean="0">
                <a:latin typeface="+mn-lt"/>
              </a:rPr>
              <a:t>Ülke çapında  </a:t>
            </a:r>
            <a:r>
              <a:rPr lang="tr-TR" sz="2000" dirty="0" err="1" smtClean="0">
                <a:latin typeface="+mn-lt"/>
              </a:rPr>
              <a:t>agronomik</a:t>
            </a:r>
            <a:r>
              <a:rPr lang="tr-TR" sz="2000" dirty="0" smtClean="0">
                <a:latin typeface="+mn-lt"/>
              </a:rPr>
              <a:t> özelliklere göre 30 adet havza tespit edilecek, seçilen 16 ürün çerçevesinde her havzada hangi ürünlerin destekleneceği belirlenecek.(coğrafi temelli politikalar)</a:t>
            </a:r>
          </a:p>
          <a:p>
            <a:pPr marL="0" indent="0">
              <a:buNone/>
            </a:pPr>
            <a:r>
              <a:rPr lang="tr-TR" sz="2000" dirty="0" smtClean="0">
                <a:latin typeface="+mn-lt"/>
              </a:rPr>
              <a:t>Son dönemin tarım politikaları, hükümetin giderek daha detaylı, daha kontrollü, mikro düzeyde etkin olabilen bir çizgide hareket etmeyi hedeflediğinin göstergesi.</a:t>
            </a:r>
          </a:p>
          <a:p>
            <a:r>
              <a:rPr lang="tr-TR" sz="2000" b="1" dirty="0" smtClean="0">
                <a:latin typeface="+mn-lt"/>
              </a:rPr>
              <a:t>Yeni politikalar Tarım Kanunu’nda söylendiği gibi;</a:t>
            </a:r>
          </a:p>
          <a:p>
            <a:pPr>
              <a:buFont typeface="Wingdings" panose="05000000000000000000" pitchFamily="2" charset="2"/>
              <a:buChar char="Ø"/>
            </a:pPr>
            <a:r>
              <a:rPr lang="tr-TR" sz="2000" dirty="0" smtClean="0">
                <a:latin typeface="+mn-lt"/>
              </a:rPr>
              <a:t>Tarımsal üretimde verimlilik</a:t>
            </a:r>
          </a:p>
          <a:p>
            <a:pPr>
              <a:buFont typeface="Wingdings" panose="05000000000000000000" pitchFamily="2" charset="2"/>
              <a:buChar char="Ø"/>
            </a:pPr>
            <a:r>
              <a:rPr lang="tr-TR" sz="2000" dirty="0" smtClean="0">
                <a:latin typeface="+mn-lt"/>
              </a:rPr>
              <a:t>Ürün çeşitliliği</a:t>
            </a:r>
          </a:p>
          <a:p>
            <a:pPr>
              <a:buFont typeface="Wingdings" panose="05000000000000000000" pitchFamily="2" charset="2"/>
              <a:buChar char="Ø"/>
            </a:pPr>
            <a:r>
              <a:rPr lang="tr-TR" sz="2000" dirty="0" smtClean="0">
                <a:latin typeface="+mn-lt"/>
              </a:rPr>
              <a:t>Kalite ve rekabet gücünün yükselmesi amacıyla yapılıyor.</a:t>
            </a:r>
          </a:p>
          <a:p>
            <a:pPr marL="0" indent="0">
              <a:buNone/>
            </a:pPr>
            <a:r>
              <a:rPr lang="tr-TR" sz="2000" dirty="0" smtClean="0">
                <a:latin typeface="+mn-lt"/>
              </a:rPr>
              <a:t>	</a:t>
            </a:r>
          </a:p>
          <a:p>
            <a:r>
              <a:rPr lang="tr-TR" sz="2000" dirty="0" smtClean="0">
                <a:latin typeface="+mn-lt"/>
              </a:rPr>
              <a:t>Popülist dönemde olduğu gibi çiftçiye gelir aktarma niyeti ön planda değil, piyasanın hasarını dengelemek de değil amaç üreticilerin piyasada etkin olabilmesinin yolunu açmak için seferber olmak.</a:t>
            </a:r>
          </a:p>
          <a:p>
            <a:endParaRPr lang="en-US" sz="2000" dirty="0">
              <a:latin typeface="+mn-lt"/>
            </a:endParaRPr>
          </a:p>
        </p:txBody>
      </p:sp>
    </p:spTree>
    <p:extLst>
      <p:ext uri="{BB962C8B-B14F-4D97-AF65-F5344CB8AC3E}">
        <p14:creationId xmlns:p14="http://schemas.microsoft.com/office/powerpoint/2010/main" val="9857214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sz="3600" b="1" dirty="0" err="1" smtClean="0">
                <a:latin typeface="+mn-lt"/>
              </a:rPr>
              <a:t>Sonuç</a:t>
            </a:r>
            <a:r>
              <a:rPr lang="en-US" sz="3600" dirty="0" smtClean="0">
                <a:latin typeface="+mn-lt"/>
              </a:rPr>
              <a:t/>
            </a:r>
            <a:br>
              <a:rPr lang="en-US" sz="3600" dirty="0" smtClean="0">
                <a:latin typeface="+mn-lt"/>
              </a:rPr>
            </a:br>
            <a:endParaRPr lang="en-US" sz="3600" dirty="0">
              <a:latin typeface="+mn-lt"/>
            </a:endParaRPr>
          </a:p>
        </p:txBody>
      </p:sp>
      <p:sp>
        <p:nvSpPr>
          <p:cNvPr id="3" name="İçerik Yer Tutucusu 2"/>
          <p:cNvSpPr>
            <a:spLocks noGrp="1"/>
          </p:cNvSpPr>
          <p:nvPr>
            <p:ph idx="1"/>
          </p:nvPr>
        </p:nvSpPr>
        <p:spPr>
          <a:xfrm>
            <a:off x="628650" y="1268760"/>
            <a:ext cx="8515350" cy="5256584"/>
          </a:xfrm>
        </p:spPr>
        <p:txBody>
          <a:bodyPr>
            <a:normAutofit/>
          </a:bodyPr>
          <a:lstStyle/>
          <a:p>
            <a:r>
              <a:rPr lang="en-US" sz="2000" dirty="0" err="1" smtClean="0">
                <a:latin typeface="+mn-lt"/>
              </a:rPr>
              <a:t>Kırdan</a:t>
            </a:r>
            <a:r>
              <a:rPr lang="en-US" sz="2000" dirty="0" smtClean="0">
                <a:latin typeface="+mn-lt"/>
              </a:rPr>
              <a:t> </a:t>
            </a:r>
            <a:r>
              <a:rPr lang="en-US" sz="2000" dirty="0" err="1" smtClean="0">
                <a:latin typeface="+mn-lt"/>
              </a:rPr>
              <a:t>kente</a:t>
            </a:r>
            <a:r>
              <a:rPr lang="en-US" sz="2000" dirty="0" smtClean="0">
                <a:latin typeface="+mn-lt"/>
              </a:rPr>
              <a:t> </a:t>
            </a:r>
            <a:r>
              <a:rPr lang="en-US" sz="2000" dirty="0" err="1" smtClean="0">
                <a:latin typeface="+mn-lt"/>
              </a:rPr>
              <a:t>göçle</a:t>
            </a:r>
            <a:r>
              <a:rPr lang="en-US" sz="2000" dirty="0" smtClean="0">
                <a:latin typeface="+mn-lt"/>
              </a:rPr>
              <a:t> </a:t>
            </a:r>
            <a:r>
              <a:rPr lang="en-US" sz="2000" dirty="0" err="1" smtClean="0">
                <a:latin typeface="+mn-lt"/>
              </a:rPr>
              <a:t>beklenen</a:t>
            </a:r>
            <a:r>
              <a:rPr lang="en-US" sz="2000" dirty="0" smtClean="0">
                <a:latin typeface="+mn-lt"/>
              </a:rPr>
              <a:t> </a:t>
            </a:r>
            <a:r>
              <a:rPr lang="en-US" sz="2000" dirty="0" err="1" smtClean="0">
                <a:latin typeface="+mn-lt"/>
              </a:rPr>
              <a:t>kalkınmanın</a:t>
            </a:r>
            <a:r>
              <a:rPr lang="en-US" sz="2000" dirty="0" smtClean="0">
                <a:latin typeface="+mn-lt"/>
              </a:rPr>
              <a:t> </a:t>
            </a:r>
            <a:r>
              <a:rPr lang="en-US" sz="2000" dirty="0" err="1" smtClean="0">
                <a:latin typeface="+mn-lt"/>
              </a:rPr>
              <a:t>kentlerdeki</a:t>
            </a:r>
            <a:r>
              <a:rPr lang="en-US" sz="2000" dirty="0" smtClean="0">
                <a:latin typeface="+mn-lt"/>
              </a:rPr>
              <a:t> </a:t>
            </a:r>
            <a:r>
              <a:rPr lang="en-US" sz="2000" dirty="0" err="1" smtClean="0">
                <a:latin typeface="+mn-lt"/>
              </a:rPr>
              <a:t>istihdamı</a:t>
            </a:r>
            <a:r>
              <a:rPr lang="en-US" sz="2000" dirty="0" smtClean="0">
                <a:latin typeface="+mn-lt"/>
              </a:rPr>
              <a:t> </a:t>
            </a:r>
            <a:r>
              <a:rPr lang="en-US" sz="2000" dirty="0" err="1" smtClean="0">
                <a:latin typeface="+mn-lt"/>
              </a:rPr>
              <a:t>arzulanan</a:t>
            </a:r>
            <a:r>
              <a:rPr lang="en-US" sz="2000" dirty="0" smtClean="0">
                <a:latin typeface="+mn-lt"/>
              </a:rPr>
              <a:t> </a:t>
            </a:r>
            <a:r>
              <a:rPr lang="en-US" sz="2000" dirty="0" err="1" smtClean="0">
                <a:latin typeface="+mn-lt"/>
              </a:rPr>
              <a:t>düzeyde</a:t>
            </a:r>
            <a:r>
              <a:rPr lang="en-US" sz="2000" dirty="0" smtClean="0">
                <a:latin typeface="+mn-lt"/>
              </a:rPr>
              <a:t> </a:t>
            </a:r>
            <a:r>
              <a:rPr lang="en-US" sz="2000" dirty="0" err="1" smtClean="0">
                <a:latin typeface="+mn-lt"/>
              </a:rPr>
              <a:t>arttırmadığı</a:t>
            </a:r>
            <a:r>
              <a:rPr lang="en-US" sz="2000" dirty="0" smtClean="0">
                <a:latin typeface="+mn-lt"/>
              </a:rPr>
              <a:t> </a:t>
            </a:r>
            <a:r>
              <a:rPr lang="en-US" sz="2000" dirty="0" err="1" smtClean="0">
                <a:latin typeface="+mn-lt"/>
              </a:rPr>
              <a:t>ortaya</a:t>
            </a:r>
            <a:r>
              <a:rPr lang="en-US" sz="2000" dirty="0" smtClean="0">
                <a:latin typeface="+mn-lt"/>
              </a:rPr>
              <a:t> </a:t>
            </a:r>
            <a:r>
              <a:rPr lang="en-US" sz="2000" dirty="0" err="1" smtClean="0">
                <a:latin typeface="+mn-lt"/>
              </a:rPr>
              <a:t>çıkınca</a:t>
            </a:r>
            <a:r>
              <a:rPr lang="en-US" sz="2000" dirty="0" smtClean="0">
                <a:latin typeface="+mn-lt"/>
              </a:rPr>
              <a:t>;</a:t>
            </a:r>
            <a:r>
              <a:rPr lang="tr-TR" sz="2000" dirty="0" smtClean="0">
                <a:latin typeface="+mn-lt"/>
              </a:rPr>
              <a:t> </a:t>
            </a:r>
          </a:p>
          <a:p>
            <a:pPr>
              <a:buFont typeface="Wingdings" panose="05000000000000000000" pitchFamily="2" charset="2"/>
              <a:buChar char="Ø"/>
            </a:pPr>
            <a:r>
              <a:rPr lang="tr-TR" sz="2000" dirty="0" smtClean="0">
                <a:latin typeface="+mn-lt"/>
              </a:rPr>
              <a:t>İşsizlik</a:t>
            </a:r>
          </a:p>
          <a:p>
            <a:pPr>
              <a:buFont typeface="Wingdings" panose="05000000000000000000" pitchFamily="2" charset="2"/>
              <a:buChar char="Ø"/>
            </a:pPr>
            <a:r>
              <a:rPr lang="tr-TR" sz="2000" dirty="0" err="1" smtClean="0">
                <a:latin typeface="+mn-lt"/>
              </a:rPr>
              <a:t>Enformelleşme</a:t>
            </a:r>
            <a:endParaRPr lang="tr-TR" sz="2000" dirty="0" smtClean="0">
              <a:latin typeface="+mn-lt"/>
            </a:endParaRPr>
          </a:p>
          <a:p>
            <a:pPr>
              <a:buFont typeface="Wingdings" panose="05000000000000000000" pitchFamily="2" charset="2"/>
              <a:buChar char="Ø"/>
            </a:pPr>
            <a:r>
              <a:rPr lang="tr-TR" sz="2000" dirty="0" err="1" smtClean="0">
                <a:latin typeface="+mn-lt"/>
              </a:rPr>
              <a:t>Marjinaleşme</a:t>
            </a:r>
            <a:endParaRPr lang="tr-TR" sz="2000" dirty="0" smtClean="0">
              <a:latin typeface="+mn-lt"/>
            </a:endParaRPr>
          </a:p>
          <a:p>
            <a:pPr>
              <a:buFont typeface="Wingdings" panose="05000000000000000000" pitchFamily="2" charset="2"/>
              <a:buChar char="Ø"/>
            </a:pPr>
            <a:r>
              <a:rPr lang="tr-TR" sz="2000" dirty="0" smtClean="0">
                <a:latin typeface="+mn-lt"/>
              </a:rPr>
              <a:t>Toplumsal dışlanma</a:t>
            </a:r>
          </a:p>
          <a:p>
            <a:pPr>
              <a:buFont typeface="Wingdings" panose="05000000000000000000" pitchFamily="2" charset="2"/>
              <a:buChar char="Ø"/>
            </a:pPr>
            <a:r>
              <a:rPr lang="tr-TR" sz="2000" dirty="0" smtClean="0">
                <a:latin typeface="+mn-lt"/>
              </a:rPr>
              <a:t>Yeni Yoksulluk </a:t>
            </a:r>
          </a:p>
          <a:p>
            <a:pPr>
              <a:buFont typeface="Wingdings" panose="05000000000000000000" pitchFamily="2" charset="2"/>
              <a:buChar char="Ø"/>
            </a:pPr>
            <a:endParaRPr lang="tr-TR" sz="2000" dirty="0" smtClean="0">
              <a:latin typeface="+mn-lt"/>
            </a:endParaRPr>
          </a:p>
          <a:p>
            <a:pPr marL="0" indent="0">
              <a:buNone/>
            </a:pPr>
            <a:r>
              <a:rPr lang="tr-TR" sz="2000" dirty="0" smtClean="0">
                <a:latin typeface="+mn-lt"/>
              </a:rPr>
              <a:t>Kırsala dönüş 2007 sonrası kriz koşullarında cereyan ediyor. Nedenleri:</a:t>
            </a:r>
          </a:p>
          <a:p>
            <a:pPr>
              <a:buFont typeface="Wingdings" panose="05000000000000000000" pitchFamily="2" charset="2"/>
              <a:buChar char="Ø"/>
            </a:pPr>
            <a:r>
              <a:rPr lang="tr-TR" sz="2000" dirty="0" smtClean="0">
                <a:latin typeface="+mn-lt"/>
              </a:rPr>
              <a:t>Krizin kentlerdeki yaşamı zorlaştırması</a:t>
            </a:r>
          </a:p>
          <a:p>
            <a:pPr>
              <a:buFont typeface="Wingdings" panose="05000000000000000000" pitchFamily="2" charset="2"/>
              <a:buChar char="Ø"/>
            </a:pPr>
            <a:r>
              <a:rPr lang="tr-TR" sz="2000" dirty="0" smtClean="0">
                <a:latin typeface="+mn-lt"/>
              </a:rPr>
              <a:t>Eğitimsizlik ve becerileri az nüfusun istihdam olanaklarının azalması</a:t>
            </a:r>
          </a:p>
          <a:p>
            <a:pPr>
              <a:buFont typeface="Wingdings" panose="05000000000000000000" pitchFamily="2" charset="2"/>
              <a:buChar char="Ø"/>
            </a:pPr>
            <a:r>
              <a:rPr lang="tr-TR" sz="2000" dirty="0" smtClean="0">
                <a:latin typeface="+mn-lt"/>
              </a:rPr>
              <a:t>Kentlerde ve kırsaldaki geçimlik ve konut maliyetindeki büyük fark</a:t>
            </a:r>
          </a:p>
          <a:p>
            <a:pPr>
              <a:buFont typeface="Wingdings" panose="05000000000000000000" pitchFamily="2" charset="2"/>
              <a:buChar char="Ø"/>
            </a:pPr>
            <a:endParaRPr lang="tr-TR" sz="2000" dirty="0" smtClean="0">
              <a:latin typeface="+mn-lt"/>
            </a:endParaRPr>
          </a:p>
          <a:p>
            <a:endParaRPr lang="tr-TR" sz="2000" dirty="0" smtClean="0">
              <a:latin typeface="+mn-lt"/>
            </a:endParaRPr>
          </a:p>
          <a:p>
            <a:endParaRPr lang="en-US" sz="2000" dirty="0" smtClean="0">
              <a:latin typeface="+mn-lt"/>
            </a:endParaRPr>
          </a:p>
          <a:p>
            <a:endParaRPr lang="en-US" sz="2000" dirty="0">
              <a:latin typeface="+mn-lt"/>
            </a:endParaRPr>
          </a:p>
        </p:txBody>
      </p:sp>
    </p:spTree>
    <p:extLst>
      <p:ext uri="{BB962C8B-B14F-4D97-AF65-F5344CB8AC3E}">
        <p14:creationId xmlns:p14="http://schemas.microsoft.com/office/powerpoint/2010/main" val="16870851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smtClean="0">
                <a:latin typeface="+mn-lt"/>
              </a:rPr>
              <a:t>Kaynakça</a:t>
            </a:r>
            <a:endParaRPr lang="en-US" sz="3600" dirty="0">
              <a:latin typeface="+mn-lt"/>
            </a:endParaRPr>
          </a:p>
        </p:txBody>
      </p:sp>
      <p:sp>
        <p:nvSpPr>
          <p:cNvPr id="3" name="İçerik Yer Tutucusu 2"/>
          <p:cNvSpPr>
            <a:spLocks noGrp="1"/>
          </p:cNvSpPr>
          <p:nvPr>
            <p:ph idx="1"/>
          </p:nvPr>
        </p:nvSpPr>
        <p:spPr/>
        <p:txBody>
          <a:bodyPr>
            <a:normAutofit/>
          </a:bodyPr>
          <a:lstStyle/>
          <a:p>
            <a:pPr marL="0" indent="0" algn="just" hangingPunct="0">
              <a:spcAft>
                <a:spcPts val="0"/>
              </a:spcAft>
              <a:buNone/>
            </a:pPr>
            <a:r>
              <a:rPr lang="tr-TR" sz="2000" dirty="0" err="1">
                <a:latin typeface="+mn-lt"/>
                <a:ea typeface="Times New Roman" panose="02020603050405020304" pitchFamily="18" charset="0"/>
              </a:rPr>
              <a:t>Keyder</a:t>
            </a:r>
            <a:r>
              <a:rPr lang="tr-TR" sz="2000" dirty="0">
                <a:latin typeface="+mn-lt"/>
                <a:ea typeface="Times New Roman" panose="02020603050405020304" pitchFamily="18" charset="0"/>
              </a:rPr>
              <a:t>, Yenal (2014) “Değişen Köyler ve Tarım Tartışmaları”, iç. </a:t>
            </a:r>
            <a:r>
              <a:rPr lang="tr-TR" sz="2000" i="1" dirty="0">
                <a:latin typeface="+mn-lt"/>
                <a:ea typeface="Times New Roman" panose="02020603050405020304" pitchFamily="18" charset="0"/>
              </a:rPr>
              <a:t>Bildiğimiz Tarımın Sonu: Küresel İktidar ve Köylülük,</a:t>
            </a:r>
            <a:r>
              <a:rPr lang="tr-TR" sz="2000" dirty="0">
                <a:latin typeface="+mn-lt"/>
                <a:ea typeface="Times New Roman" panose="02020603050405020304" pitchFamily="18" charset="0"/>
              </a:rPr>
              <a:t> iç. </a:t>
            </a:r>
            <a:r>
              <a:rPr lang="tr-TR" sz="2000" dirty="0" err="1">
                <a:latin typeface="+mn-lt"/>
                <a:ea typeface="Times New Roman" panose="02020603050405020304" pitchFamily="18" charset="0"/>
              </a:rPr>
              <a:t>ss</a:t>
            </a:r>
            <a:r>
              <a:rPr lang="tr-TR" sz="2000" dirty="0">
                <a:latin typeface="+mn-lt"/>
                <a:ea typeface="Times New Roman" panose="02020603050405020304" pitchFamily="18" charset="0"/>
              </a:rPr>
              <a:t>. 169-191.</a:t>
            </a:r>
            <a:endParaRPr lang="en-US" sz="2000" dirty="0">
              <a:latin typeface="+mn-lt"/>
              <a:ea typeface="Times New Roman" panose="02020603050405020304" pitchFamily="18" charset="0"/>
            </a:endParaRPr>
          </a:p>
          <a:p>
            <a:pPr marL="0" indent="0">
              <a:buNone/>
            </a:pPr>
            <a:r>
              <a:rPr lang="tr-TR" sz="2000" dirty="0" err="1">
                <a:latin typeface="+mn-lt"/>
                <a:ea typeface="Times New Roman" panose="02020603050405020304" pitchFamily="18" charset="0"/>
              </a:rPr>
              <a:t>Keyder</a:t>
            </a:r>
            <a:r>
              <a:rPr lang="tr-TR" sz="2000" dirty="0">
                <a:latin typeface="+mn-lt"/>
                <a:ea typeface="Times New Roman" panose="02020603050405020304" pitchFamily="18" charset="0"/>
              </a:rPr>
              <a:t>, Çağlar ve Yenal Zafer (2014) “2000’lerde Devlet ve Tarım”, </a:t>
            </a:r>
            <a:r>
              <a:rPr lang="tr-TR" sz="2000" i="1" dirty="0">
                <a:latin typeface="+mn-lt"/>
                <a:ea typeface="Times New Roman" panose="02020603050405020304" pitchFamily="18" charset="0"/>
              </a:rPr>
              <a:t>iç. Bildiğimiz Tarımın Sonu: Küresel İktidar ve Köylülük</a:t>
            </a:r>
            <a:r>
              <a:rPr lang="tr-TR" sz="2000" dirty="0">
                <a:latin typeface="+mn-lt"/>
                <a:ea typeface="Times New Roman" panose="02020603050405020304" pitchFamily="18" charset="0"/>
              </a:rPr>
              <a:t>, </a:t>
            </a:r>
            <a:r>
              <a:rPr lang="tr-TR" sz="2000" dirty="0" err="1">
                <a:latin typeface="+mn-lt"/>
                <a:ea typeface="Times New Roman" panose="02020603050405020304" pitchFamily="18" charset="0"/>
              </a:rPr>
              <a:t>ss</a:t>
            </a:r>
            <a:r>
              <a:rPr lang="tr-TR" sz="2000" dirty="0">
                <a:latin typeface="+mn-lt"/>
                <a:ea typeface="Times New Roman" panose="02020603050405020304" pitchFamily="18" charset="0"/>
              </a:rPr>
              <a:t>. 191-219.</a:t>
            </a:r>
            <a:endParaRPr lang="en-US" sz="2000" dirty="0">
              <a:latin typeface="+mn-lt"/>
            </a:endParaRPr>
          </a:p>
        </p:txBody>
      </p:sp>
    </p:spTree>
    <p:extLst>
      <p:ext uri="{BB962C8B-B14F-4D97-AF65-F5344CB8AC3E}">
        <p14:creationId xmlns:p14="http://schemas.microsoft.com/office/powerpoint/2010/main" val="3436224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smtClean="0">
                <a:latin typeface="+mn-lt"/>
              </a:rPr>
              <a:t>Günümüz Ekonomi Politikaları-1</a:t>
            </a:r>
            <a:endParaRPr lang="en-US" sz="3600" b="1" dirty="0">
              <a:latin typeface="+mn-lt"/>
            </a:endParaRPr>
          </a:p>
        </p:txBody>
      </p:sp>
      <p:sp>
        <p:nvSpPr>
          <p:cNvPr id="3" name="İçerik Yer Tutucusu 2"/>
          <p:cNvSpPr>
            <a:spLocks noGrp="1"/>
          </p:cNvSpPr>
          <p:nvPr>
            <p:ph idx="1"/>
          </p:nvPr>
        </p:nvSpPr>
        <p:spPr/>
        <p:txBody>
          <a:bodyPr/>
          <a:lstStyle/>
          <a:p>
            <a:pPr marL="0" lvl="0" indent="0">
              <a:buNone/>
            </a:pPr>
            <a:r>
              <a:rPr lang="tr-TR" sz="2000" dirty="0" err="1">
                <a:solidFill>
                  <a:prstClr val="black"/>
                </a:solidFill>
                <a:latin typeface="+mn-lt"/>
                <a:cs typeface="Arial" pitchFamily="34" charset="0"/>
              </a:rPr>
              <a:t>Neoliberalizm</a:t>
            </a:r>
            <a:r>
              <a:rPr lang="tr-TR" sz="2000" dirty="0">
                <a:solidFill>
                  <a:prstClr val="black"/>
                </a:solidFill>
                <a:latin typeface="+mn-lt"/>
                <a:cs typeface="Arial" pitchFamily="34" charset="0"/>
              </a:rPr>
              <a:t>, piyasa rasyonalitesinin üstünlüğünü savunan bir inançtır.</a:t>
            </a:r>
          </a:p>
          <a:p>
            <a:pPr marL="0" lvl="0" indent="0">
              <a:buNone/>
            </a:pPr>
            <a:r>
              <a:rPr lang="tr-TR" sz="2000" b="1" dirty="0">
                <a:solidFill>
                  <a:prstClr val="black"/>
                </a:solidFill>
                <a:latin typeface="+mn-lt"/>
                <a:cs typeface="Arial" pitchFamily="34" charset="0"/>
              </a:rPr>
              <a:t> Asıl amacı </a:t>
            </a:r>
            <a:r>
              <a:rPr lang="tr-TR" sz="2000" dirty="0">
                <a:solidFill>
                  <a:prstClr val="black"/>
                </a:solidFill>
                <a:latin typeface="+mn-lt"/>
                <a:cs typeface="Arial" pitchFamily="34" charset="0"/>
              </a:rPr>
              <a:t> ekonomi ile ilgili her safhada devlet aklını ve siyasi mantığını dışarda bırakarak onların yerine </a:t>
            </a:r>
            <a:r>
              <a:rPr lang="tr-TR" sz="2000" u="sng" dirty="0">
                <a:solidFill>
                  <a:prstClr val="black"/>
                </a:solidFill>
                <a:latin typeface="+mn-lt"/>
                <a:cs typeface="Arial" pitchFamily="34" charset="0"/>
              </a:rPr>
              <a:t>piyasa</a:t>
            </a:r>
            <a:r>
              <a:rPr lang="tr-TR" sz="2000" dirty="0">
                <a:solidFill>
                  <a:prstClr val="black"/>
                </a:solidFill>
                <a:latin typeface="+mn-lt"/>
                <a:cs typeface="Arial" pitchFamily="34" charset="0"/>
              </a:rPr>
              <a:t>nın kendi kurallarını olduğunu ve bu kuralların her şeyin üstünde görülmesi gerektiği zihniyetini yerleştirmektir</a:t>
            </a:r>
            <a:r>
              <a:rPr lang="tr-TR" sz="2000" dirty="0">
                <a:solidFill>
                  <a:prstClr val="black"/>
                </a:solidFill>
                <a:latin typeface="+mn-lt"/>
              </a:rPr>
              <a:t>.</a:t>
            </a:r>
          </a:p>
          <a:p>
            <a:pPr marL="0" lvl="0" indent="0">
              <a:buNone/>
            </a:pPr>
            <a:endParaRPr lang="tr-TR" sz="2000" dirty="0" smtClean="0">
              <a:solidFill>
                <a:prstClr val="black"/>
              </a:solidFill>
              <a:latin typeface="+mn-lt"/>
            </a:endParaRPr>
          </a:p>
          <a:p>
            <a:pPr marL="0" lvl="0" indent="0">
              <a:buNone/>
            </a:pPr>
            <a:r>
              <a:rPr lang="tr-TR" sz="2000" b="1" dirty="0" err="1" smtClean="0">
                <a:solidFill>
                  <a:prstClr val="black"/>
                </a:solidFill>
                <a:latin typeface="+mn-lt"/>
                <a:cs typeface="Arial" panose="020B0604020202020204" pitchFamily="34" charset="0"/>
              </a:rPr>
              <a:t>Neoliberalizmin</a:t>
            </a:r>
            <a:r>
              <a:rPr lang="tr-TR" sz="2000" b="1" dirty="0" smtClean="0">
                <a:solidFill>
                  <a:prstClr val="black"/>
                </a:solidFill>
                <a:latin typeface="+mn-lt"/>
                <a:cs typeface="Arial" panose="020B0604020202020204" pitchFamily="34" charset="0"/>
              </a:rPr>
              <a:t> özellikleri</a:t>
            </a:r>
            <a:endParaRPr lang="tr-TR" sz="2000" b="1" dirty="0">
              <a:solidFill>
                <a:prstClr val="black"/>
              </a:solidFill>
              <a:latin typeface="+mn-lt"/>
              <a:cs typeface="Arial" pitchFamily="34" charset="0"/>
            </a:endParaRPr>
          </a:p>
          <a:p>
            <a:pPr lvl="0"/>
            <a:r>
              <a:rPr lang="tr-TR" sz="2000" dirty="0">
                <a:solidFill>
                  <a:prstClr val="black"/>
                </a:solidFill>
                <a:latin typeface="+mn-lt"/>
                <a:cs typeface="Arial" pitchFamily="34" charset="0"/>
              </a:rPr>
              <a:t>Gelir dağılımı </a:t>
            </a:r>
            <a:r>
              <a:rPr lang="tr-TR" sz="2000" dirty="0" smtClean="0">
                <a:solidFill>
                  <a:prstClr val="black"/>
                </a:solidFill>
                <a:latin typeface="+mn-lt"/>
                <a:cs typeface="Arial" pitchFamily="34" charset="0"/>
              </a:rPr>
              <a:t>kutuplaşması</a:t>
            </a:r>
          </a:p>
          <a:p>
            <a:pPr lvl="0"/>
            <a:r>
              <a:rPr lang="tr-TR" sz="2000" dirty="0" smtClean="0">
                <a:solidFill>
                  <a:prstClr val="black"/>
                </a:solidFill>
                <a:latin typeface="+mn-lt"/>
                <a:cs typeface="Arial" pitchFamily="34" charset="0"/>
              </a:rPr>
              <a:t>Ekonomik kriz</a:t>
            </a:r>
          </a:p>
          <a:p>
            <a:pPr lvl="0"/>
            <a:r>
              <a:rPr lang="tr-TR" sz="2000" dirty="0" smtClean="0">
                <a:solidFill>
                  <a:prstClr val="black"/>
                </a:solidFill>
                <a:latin typeface="+mn-lt"/>
                <a:cs typeface="Arial" pitchFamily="34" charset="0"/>
              </a:rPr>
              <a:t>Piyasa üstünlüğü inancına karşı çıkmaya çalışan güçlerin cılızlığı</a:t>
            </a:r>
          </a:p>
          <a:p>
            <a:pPr lvl="0"/>
            <a:endParaRPr lang="tr-TR" sz="2000" dirty="0" smtClean="0">
              <a:solidFill>
                <a:prstClr val="black"/>
              </a:solidFill>
              <a:latin typeface="+mn-lt"/>
              <a:cs typeface="Arial" pitchFamily="34" charset="0"/>
            </a:endParaRPr>
          </a:p>
          <a:p>
            <a:pPr lvl="0"/>
            <a:endParaRPr lang="tr-TR" sz="2000" dirty="0">
              <a:solidFill>
                <a:prstClr val="black"/>
              </a:solidFill>
              <a:latin typeface="+mn-lt"/>
              <a:cs typeface="Arial" pitchFamily="34" charset="0"/>
            </a:endParaRPr>
          </a:p>
        </p:txBody>
      </p:sp>
    </p:spTree>
    <p:extLst>
      <p:ext uri="{BB962C8B-B14F-4D97-AF65-F5344CB8AC3E}">
        <p14:creationId xmlns:p14="http://schemas.microsoft.com/office/powerpoint/2010/main" val="731674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smtClean="0">
                <a:latin typeface="+mn-lt"/>
              </a:rPr>
              <a:t>Günümüz Ekonomi Politikaları-2</a:t>
            </a:r>
            <a:endParaRPr lang="en-US" sz="3600" b="1" dirty="0">
              <a:latin typeface="+mn-lt"/>
            </a:endParaRPr>
          </a:p>
        </p:txBody>
      </p:sp>
      <p:sp>
        <p:nvSpPr>
          <p:cNvPr id="3" name="İçerik Yer Tutucusu 2"/>
          <p:cNvSpPr>
            <a:spLocks noGrp="1"/>
          </p:cNvSpPr>
          <p:nvPr>
            <p:ph idx="1"/>
          </p:nvPr>
        </p:nvSpPr>
        <p:spPr/>
        <p:txBody>
          <a:bodyPr>
            <a:normAutofit fontScale="92500" lnSpcReduction="10000"/>
          </a:bodyPr>
          <a:lstStyle/>
          <a:p>
            <a:pPr lvl="0">
              <a:buFont typeface="Wingdings" panose="05000000000000000000" pitchFamily="2" charset="2"/>
              <a:buChar char="Ø"/>
            </a:pPr>
            <a:r>
              <a:rPr lang="tr-TR" sz="2000" dirty="0">
                <a:solidFill>
                  <a:prstClr val="black"/>
                </a:solidFill>
                <a:latin typeface="+mn-lt"/>
                <a:cs typeface="Arial" pitchFamily="34" charset="0"/>
              </a:rPr>
              <a:t>Sokaklardaki insanlardan politikacılara herkes ideolojinin yüklü maliyetinin farkında ama aranılan şey kökten bir alternatif değil </a:t>
            </a:r>
            <a:r>
              <a:rPr lang="tr-TR" sz="2000" b="1" dirty="0">
                <a:solidFill>
                  <a:prstClr val="black"/>
                </a:solidFill>
                <a:latin typeface="+mn-lt"/>
                <a:cs typeface="Arial" pitchFamily="34" charset="0"/>
              </a:rPr>
              <a:t>yüzeysel çözümler</a:t>
            </a:r>
            <a:r>
              <a:rPr lang="tr-TR" sz="2000" b="1" dirty="0" smtClean="0">
                <a:solidFill>
                  <a:prstClr val="black"/>
                </a:solidFill>
                <a:latin typeface="+mn-lt"/>
                <a:cs typeface="Arial" pitchFamily="34" charset="0"/>
              </a:rPr>
              <a:t>.</a:t>
            </a:r>
          </a:p>
          <a:p>
            <a:pPr lvl="0">
              <a:buFont typeface="Wingdings" panose="05000000000000000000" pitchFamily="2" charset="2"/>
              <a:buChar char="Ø"/>
            </a:pPr>
            <a:endParaRPr lang="tr-TR" sz="2000" b="1" dirty="0" smtClean="0">
              <a:solidFill>
                <a:prstClr val="black"/>
              </a:solidFill>
              <a:latin typeface="+mn-lt"/>
              <a:cs typeface="Arial" pitchFamily="34" charset="0"/>
            </a:endParaRPr>
          </a:p>
          <a:p>
            <a:pPr lvl="0">
              <a:buFont typeface="Wingdings" panose="05000000000000000000" pitchFamily="2" charset="2"/>
              <a:buChar char="Ø"/>
            </a:pPr>
            <a:r>
              <a:rPr lang="tr-TR" sz="2000" dirty="0">
                <a:solidFill>
                  <a:prstClr val="black"/>
                </a:solidFill>
                <a:latin typeface="+mn-lt"/>
                <a:cs typeface="Arial" pitchFamily="34" charset="0"/>
              </a:rPr>
              <a:t>1945 sonrasında metalaşmayı belirli sınırlar içinde </a:t>
            </a:r>
            <a:r>
              <a:rPr lang="tr-TR" sz="2000" dirty="0" smtClean="0">
                <a:solidFill>
                  <a:prstClr val="black"/>
                </a:solidFill>
                <a:latin typeface="+mn-lt"/>
                <a:cs typeface="Arial" pitchFamily="34" charset="0"/>
              </a:rPr>
              <a:t>tutmak amacıyla toplumsal </a:t>
            </a:r>
            <a:r>
              <a:rPr lang="tr-TR" sz="2000" dirty="0">
                <a:solidFill>
                  <a:prstClr val="black"/>
                </a:solidFill>
                <a:latin typeface="+mn-lt"/>
                <a:cs typeface="Arial" pitchFamily="34" charset="0"/>
              </a:rPr>
              <a:t>ittifaklar oluştu</a:t>
            </a:r>
            <a:r>
              <a:rPr lang="tr-TR" sz="2000" dirty="0" smtClean="0">
                <a:solidFill>
                  <a:prstClr val="black"/>
                </a:solidFill>
                <a:latin typeface="+mn-lt"/>
                <a:cs typeface="Arial" pitchFamily="34" charset="0"/>
              </a:rPr>
              <a:t>.</a:t>
            </a:r>
          </a:p>
          <a:p>
            <a:pPr>
              <a:buFont typeface="Wingdings" panose="05000000000000000000" pitchFamily="2" charset="2"/>
              <a:buChar char="Ø"/>
            </a:pPr>
            <a:r>
              <a:rPr lang="tr-TR" sz="2000" dirty="0" smtClean="0">
                <a:solidFill>
                  <a:schemeClr val="tx1"/>
                </a:solidFill>
                <a:latin typeface="+mn-lt"/>
                <a:cs typeface="Arial" pitchFamily="34" charset="0"/>
              </a:rPr>
              <a:t>Devlet, eğitim ve sağlık gibi alanları piyasa mantığı dışında tutmak için birtakım düzenlemeler yaptı.</a:t>
            </a:r>
          </a:p>
          <a:p>
            <a:pPr>
              <a:buFont typeface="Wingdings" panose="05000000000000000000" pitchFamily="2" charset="2"/>
              <a:buChar char="Ø"/>
            </a:pPr>
            <a:endParaRPr lang="tr-TR" sz="2000" dirty="0" smtClean="0">
              <a:solidFill>
                <a:schemeClr val="tx1"/>
              </a:solidFill>
              <a:latin typeface="+mn-lt"/>
              <a:cs typeface="Arial" pitchFamily="34" charset="0"/>
            </a:endParaRPr>
          </a:p>
          <a:p>
            <a:pPr marL="0" indent="0">
              <a:buNone/>
            </a:pPr>
            <a:r>
              <a:rPr lang="tr-TR" sz="2000" dirty="0" smtClean="0">
                <a:solidFill>
                  <a:schemeClr val="tx1"/>
                </a:solidFill>
                <a:latin typeface="+mn-lt"/>
                <a:cs typeface="Arial" pitchFamily="34" charset="0"/>
              </a:rPr>
              <a:t>Amacı : </a:t>
            </a:r>
          </a:p>
          <a:p>
            <a:pPr>
              <a:buFont typeface="Wingdings" panose="05000000000000000000" pitchFamily="2" charset="2"/>
              <a:buChar char="Ø"/>
            </a:pPr>
            <a:r>
              <a:rPr lang="tr-TR" sz="2000" dirty="0" smtClean="0">
                <a:solidFill>
                  <a:schemeClr val="tx1"/>
                </a:solidFill>
                <a:latin typeface="+mn-lt"/>
                <a:cs typeface="Arial" pitchFamily="34" charset="0"/>
              </a:rPr>
              <a:t>toplumsal dengenin bozulmasını önlemek,</a:t>
            </a:r>
          </a:p>
          <a:p>
            <a:pPr>
              <a:buFont typeface="Wingdings" panose="05000000000000000000" pitchFamily="2" charset="2"/>
              <a:buChar char="Ø"/>
            </a:pPr>
            <a:r>
              <a:rPr lang="tr-TR" sz="2000" dirty="0" smtClean="0">
                <a:solidFill>
                  <a:schemeClr val="tx1"/>
                </a:solidFill>
                <a:latin typeface="+mn-lt"/>
                <a:cs typeface="Arial" pitchFamily="34" charset="0"/>
              </a:rPr>
              <a:t>piyasanın yol açtığı hasarı tamir etmekti.</a:t>
            </a:r>
          </a:p>
          <a:p>
            <a:pPr>
              <a:buFont typeface="Wingdings" panose="05000000000000000000" pitchFamily="2" charset="2"/>
              <a:buChar char="Ø"/>
            </a:pPr>
            <a:endParaRPr lang="tr-TR" sz="2000" dirty="0" smtClean="0">
              <a:solidFill>
                <a:schemeClr val="tx1"/>
              </a:solidFill>
              <a:latin typeface="+mn-lt"/>
              <a:cs typeface="Arial" pitchFamily="34" charset="0"/>
            </a:endParaRPr>
          </a:p>
          <a:p>
            <a:pPr marL="0" indent="0">
              <a:buNone/>
            </a:pPr>
            <a:endParaRPr lang="tr-TR" sz="2000" dirty="0" smtClean="0">
              <a:solidFill>
                <a:schemeClr val="tx1"/>
              </a:solidFill>
              <a:latin typeface="+mn-lt"/>
              <a:cs typeface="Arial" pitchFamily="34" charset="0"/>
            </a:endParaRPr>
          </a:p>
          <a:p>
            <a:pPr marL="0" lvl="0" indent="0">
              <a:buNone/>
            </a:pPr>
            <a:endParaRPr lang="tr-TR" sz="2000" b="1" dirty="0">
              <a:solidFill>
                <a:prstClr val="black"/>
              </a:solidFill>
              <a:latin typeface="+mn-lt"/>
              <a:cs typeface="Arial" pitchFamily="34" charset="0"/>
            </a:endParaRPr>
          </a:p>
          <a:p>
            <a:endParaRPr lang="en-US" sz="2000" dirty="0">
              <a:latin typeface="+mn-lt"/>
            </a:endParaRPr>
          </a:p>
        </p:txBody>
      </p:sp>
    </p:spTree>
    <p:extLst>
      <p:ext uri="{BB962C8B-B14F-4D97-AF65-F5344CB8AC3E}">
        <p14:creationId xmlns:p14="http://schemas.microsoft.com/office/powerpoint/2010/main" val="1776743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smtClean="0">
                <a:latin typeface="+mn-lt"/>
              </a:rPr>
              <a:t>Dönemin Tarım Politikaları</a:t>
            </a:r>
            <a:endParaRPr lang="en-US" sz="3600" b="1" dirty="0">
              <a:latin typeface="+mn-lt"/>
            </a:endParaRPr>
          </a:p>
        </p:txBody>
      </p:sp>
      <p:sp>
        <p:nvSpPr>
          <p:cNvPr id="3" name="İçerik Yer Tutucusu 2"/>
          <p:cNvSpPr>
            <a:spLocks noGrp="1"/>
          </p:cNvSpPr>
          <p:nvPr>
            <p:ph idx="1"/>
          </p:nvPr>
        </p:nvSpPr>
        <p:spPr/>
        <p:txBody>
          <a:bodyPr>
            <a:normAutofit lnSpcReduction="10000"/>
          </a:bodyPr>
          <a:lstStyle/>
          <a:p>
            <a:r>
              <a:rPr lang="en-US" sz="2000" dirty="0" smtClean="0">
                <a:latin typeface="+mn-lt"/>
              </a:rPr>
              <a:t>Bu </a:t>
            </a:r>
            <a:r>
              <a:rPr lang="en-US" sz="2000" dirty="0" err="1" smtClean="0">
                <a:latin typeface="+mn-lt"/>
              </a:rPr>
              <a:t>düzenlemeler</a:t>
            </a:r>
            <a:r>
              <a:rPr lang="en-US" sz="2000" dirty="0" smtClean="0">
                <a:latin typeface="+mn-lt"/>
              </a:rPr>
              <a:t> </a:t>
            </a:r>
            <a:r>
              <a:rPr lang="en-US" sz="2000" dirty="0" err="1" smtClean="0">
                <a:latin typeface="+mn-lt"/>
              </a:rPr>
              <a:t>azgelişmiş</a:t>
            </a:r>
            <a:r>
              <a:rPr lang="en-US" sz="2000" dirty="0" smtClean="0">
                <a:latin typeface="+mn-lt"/>
              </a:rPr>
              <a:t> </a:t>
            </a:r>
            <a:r>
              <a:rPr lang="en-US" sz="2000" dirty="0" err="1" smtClean="0">
                <a:latin typeface="+mn-lt"/>
              </a:rPr>
              <a:t>ülkelerde</a:t>
            </a:r>
            <a:r>
              <a:rPr lang="en-US" sz="2000" dirty="0" smtClean="0">
                <a:latin typeface="+mn-lt"/>
              </a:rPr>
              <a:t> </a:t>
            </a:r>
            <a:r>
              <a:rPr lang="en-US" sz="2000" dirty="0" err="1" smtClean="0">
                <a:latin typeface="+mn-lt"/>
              </a:rPr>
              <a:t>nüfusun</a:t>
            </a:r>
            <a:r>
              <a:rPr lang="en-US" sz="2000" dirty="0" smtClean="0">
                <a:latin typeface="+mn-lt"/>
              </a:rPr>
              <a:t> </a:t>
            </a:r>
            <a:r>
              <a:rPr lang="en-US" sz="2000" dirty="0" err="1" smtClean="0">
                <a:latin typeface="+mn-lt"/>
              </a:rPr>
              <a:t>büyük</a:t>
            </a:r>
            <a:r>
              <a:rPr lang="en-US" sz="2000" dirty="0" smtClean="0">
                <a:latin typeface="+mn-lt"/>
              </a:rPr>
              <a:t> </a:t>
            </a:r>
            <a:r>
              <a:rPr lang="en-US" sz="2000" dirty="0" err="1" smtClean="0">
                <a:latin typeface="+mn-lt"/>
              </a:rPr>
              <a:t>çoğunluğunu</a:t>
            </a:r>
            <a:r>
              <a:rPr lang="en-US" sz="2000" dirty="0" smtClean="0">
                <a:latin typeface="+mn-lt"/>
              </a:rPr>
              <a:t> </a:t>
            </a:r>
            <a:r>
              <a:rPr lang="en-US" sz="2000" dirty="0" err="1" smtClean="0">
                <a:latin typeface="+mn-lt"/>
              </a:rPr>
              <a:t>oluşturan</a:t>
            </a:r>
            <a:r>
              <a:rPr lang="en-US" sz="2000" dirty="0" smtClean="0">
                <a:latin typeface="+mn-lt"/>
              </a:rPr>
              <a:t> </a:t>
            </a:r>
            <a:r>
              <a:rPr lang="en-US" sz="2000" dirty="0" err="1" smtClean="0">
                <a:latin typeface="+mn-lt"/>
              </a:rPr>
              <a:t>köylülük</a:t>
            </a:r>
            <a:r>
              <a:rPr lang="en-US" sz="2000" dirty="0" smtClean="0">
                <a:latin typeface="+mn-lt"/>
              </a:rPr>
              <a:t> </a:t>
            </a:r>
            <a:r>
              <a:rPr lang="en-US" sz="2000" dirty="0" err="1" smtClean="0">
                <a:latin typeface="+mn-lt"/>
              </a:rPr>
              <a:t>için</a:t>
            </a:r>
            <a:r>
              <a:rPr lang="en-US" sz="2000" dirty="0" smtClean="0">
                <a:latin typeface="+mn-lt"/>
              </a:rPr>
              <a:t> </a:t>
            </a:r>
            <a:r>
              <a:rPr lang="en-US" sz="2000" dirty="0" err="1" smtClean="0">
                <a:latin typeface="+mn-lt"/>
              </a:rPr>
              <a:t>öncelikle</a:t>
            </a:r>
            <a:r>
              <a:rPr lang="en-US" sz="2000" dirty="0" smtClean="0">
                <a:latin typeface="+mn-lt"/>
              </a:rPr>
              <a:t> </a:t>
            </a:r>
            <a:r>
              <a:rPr lang="en-US" sz="2000" dirty="0" err="1" smtClean="0">
                <a:latin typeface="+mn-lt"/>
              </a:rPr>
              <a:t>geçerliydi</a:t>
            </a:r>
            <a:r>
              <a:rPr lang="en-US" sz="2000" dirty="0" smtClean="0">
                <a:latin typeface="+mn-lt"/>
              </a:rPr>
              <a:t>.</a:t>
            </a:r>
          </a:p>
          <a:p>
            <a:endParaRPr lang="tr-TR" sz="2000" dirty="0" smtClean="0">
              <a:latin typeface="+mn-lt"/>
            </a:endParaRPr>
          </a:p>
          <a:p>
            <a:pPr marL="0" indent="0">
              <a:buNone/>
            </a:pPr>
            <a:r>
              <a:rPr lang="tr-TR" sz="2000" dirty="0" smtClean="0">
                <a:latin typeface="+mn-lt"/>
              </a:rPr>
              <a:t>	</a:t>
            </a:r>
            <a:r>
              <a:rPr lang="en-US" sz="2000" b="1" dirty="0" err="1" smtClean="0">
                <a:latin typeface="+mn-lt"/>
              </a:rPr>
              <a:t>Toplumsal</a:t>
            </a:r>
            <a:r>
              <a:rPr lang="en-US" sz="2000" b="1" dirty="0" smtClean="0">
                <a:latin typeface="+mn-lt"/>
              </a:rPr>
              <a:t> </a:t>
            </a:r>
            <a:r>
              <a:rPr lang="en-US" sz="2000" b="1" dirty="0" err="1" smtClean="0">
                <a:latin typeface="+mn-lt"/>
              </a:rPr>
              <a:t>denge</a:t>
            </a:r>
            <a:r>
              <a:rPr lang="en-US" sz="2000" b="1" dirty="0" smtClean="0">
                <a:latin typeface="+mn-lt"/>
              </a:rPr>
              <a:t> </a:t>
            </a:r>
            <a:r>
              <a:rPr lang="en-US" sz="2000" b="1" dirty="0" err="1" smtClean="0">
                <a:latin typeface="+mn-lt"/>
              </a:rPr>
              <a:t>unsur</a:t>
            </a:r>
            <a:r>
              <a:rPr lang="tr-TR" sz="2000" b="1" dirty="0" err="1" smtClean="0">
                <a:latin typeface="+mn-lt"/>
              </a:rPr>
              <a:t>ları</a:t>
            </a:r>
            <a:r>
              <a:rPr lang="en-US" sz="2000" b="1" dirty="0" smtClean="0">
                <a:latin typeface="+mn-lt"/>
              </a:rPr>
              <a:t> </a:t>
            </a:r>
            <a:endParaRPr lang="tr-TR" sz="2000" b="1" dirty="0" smtClean="0">
              <a:latin typeface="+mn-lt"/>
            </a:endParaRPr>
          </a:p>
          <a:p>
            <a:pPr>
              <a:buFont typeface="Wingdings" panose="05000000000000000000" pitchFamily="2" charset="2"/>
              <a:buChar char="Ø"/>
            </a:pPr>
            <a:r>
              <a:rPr lang="en-US" sz="2000" dirty="0" err="1" smtClean="0">
                <a:latin typeface="+mn-lt"/>
              </a:rPr>
              <a:t>Tarımdaki</a:t>
            </a:r>
            <a:r>
              <a:rPr lang="en-US" sz="2000" dirty="0" smtClean="0">
                <a:latin typeface="+mn-lt"/>
              </a:rPr>
              <a:t> </a:t>
            </a:r>
            <a:r>
              <a:rPr lang="en-US" sz="2000" dirty="0" err="1" smtClean="0">
                <a:latin typeface="+mn-lt"/>
              </a:rPr>
              <a:t>nüfusu</a:t>
            </a:r>
            <a:r>
              <a:rPr lang="en-US" sz="2000" dirty="0" smtClean="0">
                <a:latin typeface="+mn-lt"/>
              </a:rPr>
              <a:t> </a:t>
            </a:r>
            <a:r>
              <a:rPr lang="en-US" sz="2000" dirty="0" err="1" smtClean="0">
                <a:latin typeface="+mn-lt"/>
              </a:rPr>
              <a:t>korumak</a:t>
            </a:r>
            <a:r>
              <a:rPr lang="en-US" sz="2000" dirty="0" smtClean="0">
                <a:latin typeface="+mn-lt"/>
              </a:rPr>
              <a:t>                                              </a:t>
            </a:r>
          </a:p>
          <a:p>
            <a:pPr>
              <a:buFont typeface="Wingdings" panose="05000000000000000000" pitchFamily="2" charset="2"/>
              <a:buChar char="Ø"/>
            </a:pPr>
            <a:r>
              <a:rPr lang="en-US" sz="2000" dirty="0" err="1" smtClean="0">
                <a:latin typeface="+mn-lt"/>
              </a:rPr>
              <a:t>Kırdan</a:t>
            </a:r>
            <a:r>
              <a:rPr lang="en-US" sz="2000" dirty="0" smtClean="0">
                <a:latin typeface="+mn-lt"/>
              </a:rPr>
              <a:t> </a:t>
            </a:r>
            <a:r>
              <a:rPr lang="en-US" sz="2000" dirty="0" err="1" smtClean="0">
                <a:latin typeface="+mn-lt"/>
              </a:rPr>
              <a:t>kente</a:t>
            </a:r>
            <a:r>
              <a:rPr lang="en-US" sz="2000" dirty="0" smtClean="0">
                <a:latin typeface="+mn-lt"/>
              </a:rPr>
              <a:t> </a:t>
            </a:r>
            <a:r>
              <a:rPr lang="en-US" sz="2000" dirty="0" err="1" smtClean="0">
                <a:latin typeface="+mn-lt"/>
              </a:rPr>
              <a:t>göçün</a:t>
            </a:r>
            <a:r>
              <a:rPr lang="en-US" sz="2000" dirty="0" smtClean="0">
                <a:latin typeface="+mn-lt"/>
              </a:rPr>
              <a:t> </a:t>
            </a:r>
            <a:r>
              <a:rPr lang="en-US" sz="2000" dirty="0" err="1" smtClean="0">
                <a:latin typeface="+mn-lt"/>
              </a:rPr>
              <a:t>hızını</a:t>
            </a:r>
            <a:r>
              <a:rPr lang="en-US" sz="2000" dirty="0" smtClean="0">
                <a:latin typeface="+mn-lt"/>
              </a:rPr>
              <a:t> </a:t>
            </a:r>
            <a:r>
              <a:rPr lang="en-US" sz="2000" dirty="0" err="1" smtClean="0">
                <a:latin typeface="+mn-lt"/>
              </a:rPr>
              <a:t>düşürmek</a:t>
            </a:r>
            <a:r>
              <a:rPr lang="en-US" sz="2000" dirty="0" smtClean="0">
                <a:latin typeface="+mn-lt"/>
              </a:rPr>
              <a:t>                           </a:t>
            </a:r>
          </a:p>
          <a:p>
            <a:pPr>
              <a:buFont typeface="Wingdings" panose="05000000000000000000" pitchFamily="2" charset="2"/>
              <a:buChar char="Ø"/>
            </a:pPr>
            <a:r>
              <a:rPr lang="en-US" sz="2000" dirty="0" err="1" smtClean="0">
                <a:latin typeface="+mn-lt"/>
              </a:rPr>
              <a:t>Ülkedeki</a:t>
            </a:r>
            <a:r>
              <a:rPr lang="en-US" sz="2000" dirty="0" smtClean="0">
                <a:latin typeface="+mn-lt"/>
              </a:rPr>
              <a:t> </a:t>
            </a:r>
            <a:r>
              <a:rPr lang="en-US" sz="2000" dirty="0" err="1" smtClean="0">
                <a:latin typeface="+mn-lt"/>
              </a:rPr>
              <a:t>gıda</a:t>
            </a:r>
            <a:r>
              <a:rPr lang="en-US" sz="2000" dirty="0" smtClean="0">
                <a:latin typeface="+mn-lt"/>
              </a:rPr>
              <a:t> </a:t>
            </a:r>
            <a:r>
              <a:rPr lang="en-US" sz="2000" dirty="0" err="1" smtClean="0">
                <a:latin typeface="+mn-lt"/>
              </a:rPr>
              <a:t>bağımsızlığını</a:t>
            </a:r>
            <a:r>
              <a:rPr lang="en-US" sz="2000" dirty="0" smtClean="0">
                <a:latin typeface="+mn-lt"/>
              </a:rPr>
              <a:t> </a:t>
            </a:r>
            <a:r>
              <a:rPr lang="en-US" sz="2000" dirty="0" err="1" smtClean="0">
                <a:latin typeface="+mn-lt"/>
              </a:rPr>
              <a:t>sağlamaya</a:t>
            </a:r>
            <a:r>
              <a:rPr lang="en-US" sz="2000" dirty="0" smtClean="0">
                <a:latin typeface="+mn-lt"/>
              </a:rPr>
              <a:t>  </a:t>
            </a:r>
            <a:r>
              <a:rPr lang="tr-TR" sz="2000" dirty="0" smtClean="0">
                <a:latin typeface="+mn-lt"/>
              </a:rPr>
              <a:t>çalışmak</a:t>
            </a:r>
            <a:r>
              <a:rPr lang="en-US" sz="2000" dirty="0" smtClean="0">
                <a:latin typeface="+mn-lt"/>
              </a:rPr>
              <a:t>                    </a:t>
            </a:r>
          </a:p>
          <a:p>
            <a:pPr marL="0" indent="0">
              <a:buNone/>
            </a:pPr>
            <a:r>
              <a:rPr lang="en-US" sz="2000" dirty="0" smtClean="0">
                <a:latin typeface="+mn-lt"/>
              </a:rPr>
              <a:t>                                                                   </a:t>
            </a:r>
            <a:endParaRPr lang="tr-TR" sz="2000" dirty="0" smtClean="0">
              <a:latin typeface="+mn-lt"/>
            </a:endParaRPr>
          </a:p>
          <a:p>
            <a:pPr marL="0" indent="0">
              <a:buNone/>
            </a:pPr>
            <a:r>
              <a:rPr lang="en-US" sz="2000" dirty="0" smtClean="0">
                <a:latin typeface="+mn-lt"/>
              </a:rPr>
              <a:t> </a:t>
            </a:r>
            <a:r>
              <a:rPr lang="en-US" sz="2000" dirty="0" err="1" smtClean="0">
                <a:latin typeface="+mn-lt"/>
              </a:rPr>
              <a:t>Dünya</a:t>
            </a:r>
            <a:r>
              <a:rPr lang="en-US" sz="2000" dirty="0" smtClean="0">
                <a:latin typeface="+mn-lt"/>
              </a:rPr>
              <a:t> </a:t>
            </a:r>
            <a:r>
              <a:rPr lang="en-US" sz="2000" dirty="0" err="1" smtClean="0">
                <a:latin typeface="+mn-lt"/>
              </a:rPr>
              <a:t>devletlerinin</a:t>
            </a:r>
            <a:r>
              <a:rPr lang="en-US" sz="2000" dirty="0" smtClean="0">
                <a:latin typeface="+mn-lt"/>
              </a:rPr>
              <a:t> </a:t>
            </a:r>
            <a:r>
              <a:rPr lang="en-US" sz="2000" dirty="0" err="1" smtClean="0">
                <a:latin typeface="+mn-lt"/>
              </a:rPr>
              <a:t>çoğu</a:t>
            </a:r>
            <a:r>
              <a:rPr lang="en-US" sz="2000" dirty="0" smtClean="0">
                <a:latin typeface="+mn-lt"/>
              </a:rPr>
              <a:t> </a:t>
            </a:r>
            <a:r>
              <a:rPr lang="en-US" sz="2000" dirty="0" err="1" smtClean="0">
                <a:latin typeface="+mn-lt"/>
              </a:rPr>
              <a:t>köylü</a:t>
            </a:r>
            <a:r>
              <a:rPr lang="en-US" sz="2000" dirty="0" smtClean="0">
                <a:latin typeface="+mn-lt"/>
              </a:rPr>
              <a:t>/</a:t>
            </a:r>
            <a:r>
              <a:rPr lang="en-US" sz="2000" dirty="0" err="1" smtClean="0">
                <a:latin typeface="+mn-lt"/>
              </a:rPr>
              <a:t>çiftçilerine</a:t>
            </a:r>
            <a:r>
              <a:rPr lang="en-US" sz="2000" dirty="0" smtClean="0">
                <a:latin typeface="+mn-lt"/>
              </a:rPr>
              <a:t> </a:t>
            </a:r>
            <a:r>
              <a:rPr lang="en-US" sz="2000" dirty="0" err="1" smtClean="0">
                <a:latin typeface="+mn-lt"/>
              </a:rPr>
              <a:t>ve</a:t>
            </a:r>
            <a:r>
              <a:rPr lang="en-US" sz="2000" dirty="0" smtClean="0">
                <a:latin typeface="+mn-lt"/>
              </a:rPr>
              <a:t> </a:t>
            </a:r>
            <a:r>
              <a:rPr lang="en-US" sz="2000" dirty="0" err="1" smtClean="0">
                <a:latin typeface="+mn-lt"/>
              </a:rPr>
              <a:t>genelde</a:t>
            </a:r>
            <a:r>
              <a:rPr lang="en-US" sz="2000" dirty="0" smtClean="0">
                <a:latin typeface="+mn-lt"/>
              </a:rPr>
              <a:t> </a:t>
            </a:r>
            <a:r>
              <a:rPr lang="en-US" sz="2000" dirty="0" err="1" smtClean="0">
                <a:latin typeface="+mn-lt"/>
              </a:rPr>
              <a:t>tarım</a:t>
            </a:r>
            <a:r>
              <a:rPr lang="en-US" sz="2000" dirty="0" smtClean="0">
                <a:latin typeface="+mn-lt"/>
              </a:rPr>
              <a:t> </a:t>
            </a:r>
            <a:r>
              <a:rPr lang="en-US" sz="2000" dirty="0" err="1" smtClean="0">
                <a:latin typeface="+mn-lt"/>
              </a:rPr>
              <a:t>sektörüne</a:t>
            </a:r>
            <a:r>
              <a:rPr lang="en-US" sz="2000" dirty="0" smtClean="0">
                <a:latin typeface="+mn-lt"/>
              </a:rPr>
              <a:t> </a:t>
            </a:r>
            <a:r>
              <a:rPr lang="en-US" sz="2000" dirty="0" err="1" smtClean="0">
                <a:latin typeface="+mn-lt"/>
              </a:rPr>
              <a:t>yönelik</a:t>
            </a:r>
            <a:r>
              <a:rPr lang="en-US" sz="2000" dirty="0" smtClean="0">
                <a:latin typeface="+mn-lt"/>
              </a:rPr>
              <a:t> </a:t>
            </a:r>
            <a:r>
              <a:rPr lang="en-US" sz="2000" dirty="0" err="1" smtClean="0">
                <a:latin typeface="+mn-lt"/>
              </a:rPr>
              <a:t>koruyucu</a:t>
            </a:r>
            <a:r>
              <a:rPr lang="en-US" sz="2000" dirty="0" smtClean="0">
                <a:latin typeface="+mn-lt"/>
              </a:rPr>
              <a:t> </a:t>
            </a:r>
            <a:r>
              <a:rPr lang="en-US" sz="2000" dirty="0" err="1" smtClean="0">
                <a:latin typeface="+mn-lt"/>
              </a:rPr>
              <a:t>politikalar</a:t>
            </a:r>
            <a:r>
              <a:rPr lang="en-US" sz="2000" dirty="0" smtClean="0">
                <a:latin typeface="+mn-lt"/>
              </a:rPr>
              <a:t> </a:t>
            </a:r>
            <a:r>
              <a:rPr lang="en-US" sz="2000" dirty="0" err="1" smtClean="0">
                <a:latin typeface="+mn-lt"/>
              </a:rPr>
              <a:t>uyguluyordu</a:t>
            </a:r>
            <a:r>
              <a:rPr lang="en-US" sz="2000" dirty="0" smtClean="0">
                <a:latin typeface="+mn-lt"/>
              </a:rPr>
              <a:t>.</a:t>
            </a:r>
          </a:p>
          <a:p>
            <a:endParaRPr lang="en-US" sz="2000" dirty="0">
              <a:latin typeface="+mn-lt"/>
            </a:endParaRPr>
          </a:p>
        </p:txBody>
      </p:sp>
    </p:spTree>
    <p:extLst>
      <p:ext uri="{BB962C8B-B14F-4D97-AF65-F5344CB8AC3E}">
        <p14:creationId xmlns:p14="http://schemas.microsoft.com/office/powerpoint/2010/main" val="4209127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smtClean="0">
                <a:latin typeface="+mn-lt"/>
              </a:rPr>
              <a:t>Küreselleşme ve Tarım Politikaları</a:t>
            </a:r>
            <a:endParaRPr lang="en-US" sz="3600" b="1" dirty="0">
              <a:latin typeface="+mn-lt"/>
            </a:endParaRPr>
          </a:p>
        </p:txBody>
      </p:sp>
      <p:sp>
        <p:nvSpPr>
          <p:cNvPr id="3" name="İçerik Yer Tutucusu 2"/>
          <p:cNvSpPr>
            <a:spLocks noGrp="1"/>
          </p:cNvSpPr>
          <p:nvPr>
            <p:ph idx="1"/>
          </p:nvPr>
        </p:nvSpPr>
        <p:spPr/>
        <p:txBody>
          <a:bodyPr>
            <a:normAutofit fontScale="92500" lnSpcReduction="10000"/>
          </a:bodyPr>
          <a:lstStyle/>
          <a:p>
            <a:r>
              <a:rPr lang="tr-TR" sz="2000" dirty="0" smtClean="0">
                <a:latin typeface="+mn-lt"/>
              </a:rPr>
              <a:t>Son 30 yıla damgasını vuran küreselleşme olgusu </a:t>
            </a:r>
            <a:r>
              <a:rPr lang="tr-TR" sz="2000" dirty="0" err="1" smtClean="0">
                <a:latin typeface="+mn-lt"/>
              </a:rPr>
              <a:t>neoliberal</a:t>
            </a:r>
            <a:r>
              <a:rPr lang="tr-TR" sz="2000" dirty="0" smtClean="0">
                <a:latin typeface="+mn-lt"/>
              </a:rPr>
              <a:t> dönüşümleri pekiştirici bir unsur olarak ortaya çıktı.</a:t>
            </a:r>
          </a:p>
          <a:p>
            <a:endParaRPr lang="tr-TR" sz="2000" dirty="0" smtClean="0">
              <a:latin typeface="+mn-lt"/>
            </a:endParaRPr>
          </a:p>
          <a:p>
            <a:r>
              <a:rPr lang="tr-TR" sz="2000" dirty="0" smtClean="0">
                <a:latin typeface="+mn-lt"/>
              </a:rPr>
              <a:t>Devletlerin global düzeyde girdikleri ve kabullendikleri ilişkiler    </a:t>
            </a:r>
            <a:r>
              <a:rPr lang="tr-TR" sz="2000" dirty="0" err="1" smtClean="0">
                <a:latin typeface="+mn-lt"/>
              </a:rPr>
              <a:t>neoliberal</a:t>
            </a:r>
            <a:r>
              <a:rPr lang="tr-TR" sz="2000" dirty="0" smtClean="0">
                <a:latin typeface="+mn-lt"/>
              </a:rPr>
              <a:t> düzen için gayri-resmi bir anayasallaşma anlamına geliyordu.</a:t>
            </a:r>
          </a:p>
          <a:p>
            <a:endParaRPr lang="tr-TR" sz="2000" dirty="0" smtClean="0">
              <a:latin typeface="+mn-lt"/>
            </a:endParaRPr>
          </a:p>
          <a:p>
            <a:r>
              <a:rPr lang="tr-TR" sz="2000" dirty="0" smtClean="0">
                <a:latin typeface="+mn-lt"/>
              </a:rPr>
              <a:t>Artık devletler kendi bünyelerinde istedikleri türden kuramsal yasal değişikliği yapamıyordu çünkü hükümranlıklarından taviz vermeyi kabullenmişlerdi.</a:t>
            </a:r>
          </a:p>
          <a:p>
            <a:endParaRPr lang="tr-TR" sz="2000" dirty="0" smtClean="0">
              <a:latin typeface="+mn-lt"/>
            </a:endParaRPr>
          </a:p>
          <a:p>
            <a:r>
              <a:rPr lang="tr-TR" sz="2000" dirty="0" smtClean="0">
                <a:latin typeface="+mn-lt"/>
              </a:rPr>
              <a:t>ÖRNEĞİN; Dünya Ticaret Örgütü (DTO) ve Avrupa Birliği (AB) ilişkileri bir dizi kuralı kabullenmek anlamına geliyor.</a:t>
            </a:r>
          </a:p>
          <a:p>
            <a:endParaRPr lang="en-US" sz="2000" dirty="0">
              <a:latin typeface="+mn-lt"/>
            </a:endParaRPr>
          </a:p>
        </p:txBody>
      </p:sp>
    </p:spTree>
    <p:extLst>
      <p:ext uri="{BB962C8B-B14F-4D97-AF65-F5344CB8AC3E}">
        <p14:creationId xmlns:p14="http://schemas.microsoft.com/office/powerpoint/2010/main" val="1330591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smtClean="0">
                <a:latin typeface="+mn-lt"/>
              </a:rPr>
              <a:t>Tarım Politikalarında Rötuşlar</a:t>
            </a:r>
            <a:endParaRPr lang="en-US" sz="3600" b="1" dirty="0">
              <a:latin typeface="+mn-lt"/>
            </a:endParaRPr>
          </a:p>
        </p:txBody>
      </p:sp>
      <p:sp>
        <p:nvSpPr>
          <p:cNvPr id="3" name="İçerik Yer Tutucusu 2"/>
          <p:cNvSpPr>
            <a:spLocks noGrp="1"/>
          </p:cNvSpPr>
          <p:nvPr>
            <p:ph idx="1"/>
          </p:nvPr>
        </p:nvSpPr>
        <p:spPr/>
        <p:txBody>
          <a:bodyPr>
            <a:normAutofit fontScale="85000" lnSpcReduction="20000"/>
          </a:bodyPr>
          <a:lstStyle/>
          <a:p>
            <a:pPr>
              <a:buFont typeface="Wingdings" panose="05000000000000000000" pitchFamily="2" charset="2"/>
              <a:buChar char="Ø"/>
            </a:pPr>
            <a:r>
              <a:rPr lang="tr-TR" sz="2000" dirty="0" smtClean="0">
                <a:latin typeface="+mn-lt"/>
              </a:rPr>
              <a:t>Ancak gerek devletin ekonomi ile ilişkisi gerekse de davranış kalıplarını belirleyen ortam çok boyutludur. Bu nedenle her türlü politikanın bir bütün içinde oluşması gerekmiyor.</a:t>
            </a:r>
            <a:r>
              <a:rPr lang="en-US" sz="2000" dirty="0" smtClean="0">
                <a:latin typeface="+mn-lt"/>
              </a:rPr>
              <a:t> </a:t>
            </a:r>
            <a:endParaRPr lang="tr-TR" sz="2000" dirty="0" smtClean="0">
              <a:latin typeface="+mn-lt"/>
            </a:endParaRPr>
          </a:p>
          <a:p>
            <a:pPr>
              <a:buFont typeface="Wingdings" panose="05000000000000000000" pitchFamily="2" charset="2"/>
              <a:buChar char="Ø"/>
            </a:pPr>
            <a:endParaRPr lang="tr-TR" sz="2000" dirty="0">
              <a:latin typeface="+mn-lt"/>
            </a:endParaRPr>
          </a:p>
          <a:p>
            <a:pPr>
              <a:buFont typeface="Wingdings" panose="05000000000000000000" pitchFamily="2" charset="2"/>
              <a:buChar char="Ø"/>
            </a:pPr>
            <a:r>
              <a:rPr lang="en-US" sz="2000" dirty="0" smtClean="0">
                <a:latin typeface="+mn-lt"/>
              </a:rPr>
              <a:t>1990</a:t>
            </a:r>
            <a:r>
              <a:rPr lang="tr-TR" sz="2000" dirty="0" smtClean="0">
                <a:latin typeface="+mn-lt"/>
              </a:rPr>
              <a:t>’</a:t>
            </a:r>
            <a:r>
              <a:rPr lang="en-US" sz="2000" dirty="0" err="1" smtClean="0">
                <a:latin typeface="+mn-lt"/>
              </a:rPr>
              <a:t>ların</a:t>
            </a:r>
            <a:r>
              <a:rPr lang="en-US" sz="2000" dirty="0" smtClean="0">
                <a:latin typeface="+mn-lt"/>
              </a:rPr>
              <a:t> </a:t>
            </a:r>
            <a:r>
              <a:rPr lang="en-US" sz="2000" dirty="0" err="1" smtClean="0">
                <a:latin typeface="+mn-lt"/>
              </a:rPr>
              <a:t>ortalarından</a:t>
            </a:r>
            <a:r>
              <a:rPr lang="en-US" sz="2000" dirty="0" smtClean="0">
                <a:latin typeface="+mn-lt"/>
              </a:rPr>
              <a:t> </a:t>
            </a:r>
            <a:r>
              <a:rPr lang="en-US" sz="2000" dirty="0" err="1" smtClean="0">
                <a:latin typeface="+mn-lt"/>
              </a:rPr>
              <a:t>itibaren</a:t>
            </a:r>
            <a:r>
              <a:rPr lang="en-US" sz="2000" dirty="0" smtClean="0">
                <a:latin typeface="+mn-lt"/>
              </a:rPr>
              <a:t> neoliberal </a:t>
            </a:r>
            <a:r>
              <a:rPr lang="en-US" sz="2000" dirty="0" err="1" smtClean="0">
                <a:latin typeface="+mn-lt"/>
              </a:rPr>
              <a:t>doktrine</a:t>
            </a:r>
            <a:r>
              <a:rPr lang="en-US" sz="2000" dirty="0" smtClean="0">
                <a:latin typeface="+mn-lt"/>
              </a:rPr>
              <a:t> </a:t>
            </a:r>
            <a:r>
              <a:rPr lang="en-US" sz="2000" dirty="0" err="1" smtClean="0">
                <a:latin typeface="+mn-lt"/>
              </a:rPr>
              <a:t>önemli</a:t>
            </a:r>
            <a:r>
              <a:rPr lang="en-US" sz="2000" dirty="0" smtClean="0">
                <a:latin typeface="+mn-lt"/>
              </a:rPr>
              <a:t> </a:t>
            </a:r>
            <a:r>
              <a:rPr lang="en-US" sz="2000" dirty="0" err="1" smtClean="0">
                <a:latin typeface="+mn-lt"/>
              </a:rPr>
              <a:t>rötuşlar</a:t>
            </a:r>
            <a:r>
              <a:rPr lang="en-US" sz="2000" dirty="0" smtClean="0">
                <a:latin typeface="+mn-lt"/>
              </a:rPr>
              <a:t> </a:t>
            </a:r>
            <a:r>
              <a:rPr lang="en-US" sz="2000" dirty="0" err="1" smtClean="0">
                <a:latin typeface="+mn-lt"/>
              </a:rPr>
              <a:t>yapıldı</a:t>
            </a:r>
            <a:r>
              <a:rPr lang="en-US" sz="2000" dirty="0" smtClean="0">
                <a:latin typeface="+mn-lt"/>
              </a:rPr>
              <a:t>. </a:t>
            </a:r>
            <a:r>
              <a:rPr lang="en-US" sz="2000" dirty="0" err="1" smtClean="0">
                <a:latin typeface="+mn-lt"/>
              </a:rPr>
              <a:t>Bunlar</a:t>
            </a:r>
            <a:r>
              <a:rPr lang="en-US" sz="2000" dirty="0" smtClean="0">
                <a:latin typeface="+mn-lt"/>
              </a:rPr>
              <a:t>; </a:t>
            </a:r>
          </a:p>
          <a:p>
            <a:pPr>
              <a:buFont typeface="Wingdings" panose="05000000000000000000" pitchFamily="2" charset="2"/>
              <a:buChar char="Ø"/>
            </a:pPr>
            <a:endParaRPr lang="tr-TR" sz="2000" dirty="0" smtClean="0">
              <a:latin typeface="+mn-lt"/>
            </a:endParaRPr>
          </a:p>
          <a:p>
            <a:pPr>
              <a:buFont typeface="Wingdings" panose="05000000000000000000" pitchFamily="2" charset="2"/>
              <a:buChar char="Ø"/>
            </a:pPr>
            <a:r>
              <a:rPr lang="tr-TR" sz="2000" dirty="0" smtClean="0">
                <a:latin typeface="+mn-lt"/>
              </a:rPr>
              <a:t>Sert uygulamaların yol açtığı aşırı toplumsal maliyetleri dizginlemek</a:t>
            </a:r>
          </a:p>
          <a:p>
            <a:pPr>
              <a:buFont typeface="Wingdings" panose="05000000000000000000" pitchFamily="2" charset="2"/>
              <a:buChar char="Ø"/>
            </a:pPr>
            <a:r>
              <a:rPr lang="tr-TR" sz="2000" dirty="0" smtClean="0">
                <a:latin typeface="+mn-lt"/>
              </a:rPr>
              <a:t>Ortaya çıkan tahribatı tamir etmek</a:t>
            </a:r>
          </a:p>
          <a:p>
            <a:pPr>
              <a:buFont typeface="Wingdings" panose="05000000000000000000" pitchFamily="2" charset="2"/>
              <a:buChar char="Ø"/>
            </a:pPr>
            <a:endParaRPr lang="en-US" sz="2000" dirty="0" smtClean="0">
              <a:latin typeface="+mn-lt"/>
            </a:endParaRPr>
          </a:p>
          <a:p>
            <a:pPr>
              <a:buFont typeface="Wingdings" panose="05000000000000000000" pitchFamily="2" charset="2"/>
              <a:buChar char="Ø"/>
            </a:pPr>
            <a:r>
              <a:rPr lang="tr-TR" sz="2000" dirty="0" smtClean="0">
                <a:latin typeface="+mn-lt"/>
              </a:rPr>
              <a:t>Önceki dönemde IMF ile hareket eden ve piyasa mantığını yerleştirmek adına kalkınma hedefini unutmuş gözüken Dünya Bankası yoksulluk konusuna eğilmeye, devletlerin kimi alanlarında sosyal politika </a:t>
            </a:r>
            <a:r>
              <a:rPr lang="tr-TR" sz="2000" dirty="0" err="1" smtClean="0">
                <a:latin typeface="+mn-lt"/>
              </a:rPr>
              <a:t>uyg</a:t>
            </a:r>
            <a:r>
              <a:rPr lang="tr-TR" sz="2000" dirty="0" smtClean="0">
                <a:latin typeface="+mn-lt"/>
              </a:rPr>
              <a:t>. desteklemeye başladı. (nakit yardımları, sağlık sigortalar)</a:t>
            </a:r>
          </a:p>
          <a:p>
            <a:endParaRPr lang="en-US" sz="2000" dirty="0">
              <a:latin typeface="+mn-lt"/>
            </a:endParaRPr>
          </a:p>
        </p:txBody>
      </p:sp>
    </p:spTree>
    <p:extLst>
      <p:ext uri="{BB962C8B-B14F-4D97-AF65-F5344CB8AC3E}">
        <p14:creationId xmlns:p14="http://schemas.microsoft.com/office/powerpoint/2010/main" val="2583347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lvl="0">
              <a:spcBef>
                <a:spcPts val="750"/>
              </a:spcBef>
            </a:pPr>
            <a:r>
              <a:rPr lang="tr-TR" sz="3600" b="1" dirty="0">
                <a:latin typeface="+mn-lt"/>
                <a:ea typeface="+mn-ea"/>
                <a:cs typeface="Arial" pitchFamily="34" charset="0"/>
              </a:rPr>
              <a:t>Korumacılık ve </a:t>
            </a:r>
            <a:r>
              <a:rPr lang="tr-TR" sz="3600" b="1" dirty="0" err="1">
                <a:latin typeface="+mn-lt"/>
                <a:ea typeface="+mn-ea"/>
                <a:cs typeface="Arial" pitchFamily="34" charset="0"/>
              </a:rPr>
              <a:t>Liberalizasyon</a:t>
            </a:r>
            <a:r>
              <a:rPr lang="tr-TR" sz="3600" b="1" dirty="0">
                <a:latin typeface="+mn-lt"/>
                <a:ea typeface="+mn-ea"/>
                <a:cs typeface="Arial" pitchFamily="34" charset="0"/>
              </a:rPr>
              <a:t> Sarkacında Tarım </a:t>
            </a:r>
            <a:r>
              <a:rPr lang="tr-TR" sz="3600" b="1" dirty="0" smtClean="0">
                <a:latin typeface="+mn-lt"/>
                <a:ea typeface="+mn-ea"/>
                <a:cs typeface="Arial" pitchFamily="34" charset="0"/>
              </a:rPr>
              <a:t>Politikaları</a:t>
            </a:r>
            <a:r>
              <a:rPr lang="tr-TR" sz="3600" b="1" dirty="0">
                <a:solidFill>
                  <a:srgbClr val="FF0000"/>
                </a:solidFill>
                <a:latin typeface="+mn-lt"/>
                <a:ea typeface="+mn-ea"/>
                <a:cs typeface="Arial" pitchFamily="34" charset="0"/>
              </a:rPr>
              <a:t/>
            </a:r>
            <a:br>
              <a:rPr lang="tr-TR" sz="3600" b="1" dirty="0">
                <a:solidFill>
                  <a:srgbClr val="FF0000"/>
                </a:solidFill>
                <a:latin typeface="+mn-lt"/>
                <a:ea typeface="+mn-ea"/>
                <a:cs typeface="Arial" pitchFamily="34" charset="0"/>
              </a:rPr>
            </a:br>
            <a:endParaRPr lang="en-US" sz="3600" b="1" dirty="0">
              <a:latin typeface="+mn-lt"/>
            </a:endParaRPr>
          </a:p>
        </p:txBody>
      </p:sp>
      <p:sp>
        <p:nvSpPr>
          <p:cNvPr id="3" name="İçerik Yer Tutucusu 2"/>
          <p:cNvSpPr>
            <a:spLocks noGrp="1"/>
          </p:cNvSpPr>
          <p:nvPr>
            <p:ph idx="1"/>
          </p:nvPr>
        </p:nvSpPr>
        <p:spPr/>
        <p:txBody>
          <a:bodyPr>
            <a:normAutofit fontScale="92500" lnSpcReduction="20000"/>
          </a:bodyPr>
          <a:lstStyle/>
          <a:p>
            <a:pPr marL="0" lvl="0" indent="0">
              <a:buNone/>
            </a:pPr>
            <a:r>
              <a:rPr lang="tr-TR" sz="2000" b="1" dirty="0">
                <a:solidFill>
                  <a:prstClr val="black"/>
                </a:solidFill>
                <a:latin typeface="+mn-lt"/>
                <a:cs typeface="Calibri" panose="020F0502020204030204" pitchFamily="34" charset="0"/>
              </a:rPr>
              <a:t>Korumacılık</a:t>
            </a:r>
            <a:r>
              <a:rPr lang="tr-TR" sz="2000" dirty="0">
                <a:solidFill>
                  <a:prstClr val="black"/>
                </a:solidFill>
                <a:latin typeface="+mn-lt"/>
                <a:cs typeface="Calibri" panose="020F0502020204030204" pitchFamily="34" charset="0"/>
              </a:rPr>
              <a:t>:  Bir ülkenin tarım, ticaret ve sanayiini yabancı ülkelerin rekabetinden korumak için önlemler almayı öngören yol, tutum</a:t>
            </a:r>
            <a:r>
              <a:rPr lang="tr-TR" sz="2000" dirty="0" smtClean="0">
                <a:solidFill>
                  <a:prstClr val="black"/>
                </a:solidFill>
                <a:latin typeface="+mn-lt"/>
                <a:cs typeface="Calibri" panose="020F0502020204030204" pitchFamily="34" charset="0"/>
              </a:rPr>
              <a:t>.</a:t>
            </a:r>
            <a:r>
              <a:rPr lang="tr-TR" sz="2000" dirty="0">
                <a:solidFill>
                  <a:prstClr val="black"/>
                </a:solidFill>
                <a:latin typeface="+mn-lt"/>
                <a:cs typeface="Calibri" panose="020F0502020204030204" pitchFamily="34" charset="0"/>
              </a:rPr>
              <a:t>	</a:t>
            </a:r>
          </a:p>
          <a:p>
            <a:pPr marL="0" lvl="0" indent="0">
              <a:buNone/>
            </a:pPr>
            <a:endParaRPr lang="tr-TR" sz="2000" dirty="0" smtClean="0">
              <a:solidFill>
                <a:prstClr val="black"/>
              </a:solidFill>
              <a:latin typeface="+mn-lt"/>
              <a:cs typeface="Calibri" panose="020F0502020204030204" pitchFamily="34" charset="0"/>
            </a:endParaRPr>
          </a:p>
          <a:p>
            <a:pPr marL="0" lvl="0" indent="0">
              <a:buNone/>
            </a:pPr>
            <a:r>
              <a:rPr lang="tr-TR" sz="2000" dirty="0" smtClean="0">
                <a:solidFill>
                  <a:prstClr val="black"/>
                </a:solidFill>
                <a:latin typeface="+mn-lt"/>
                <a:cs typeface="Calibri" panose="020F0502020204030204" pitchFamily="34" charset="0"/>
              </a:rPr>
              <a:t>Türkiye </a:t>
            </a:r>
            <a:r>
              <a:rPr lang="tr-TR" sz="2000" dirty="0">
                <a:solidFill>
                  <a:prstClr val="black"/>
                </a:solidFill>
                <a:latin typeface="+mn-lt"/>
                <a:cs typeface="Calibri" panose="020F0502020204030204" pitchFamily="34" charset="0"/>
              </a:rPr>
              <a:t>tarım politikaları cumhuriyetin kuruluşundan beri köylünün lehine gelişmiştir. Kırsal kalkınma devletin bir önceliği olmadı  ama tarıma vergilendirme de gündeme gelmedi. (1925 öşür’ ün kalkmasından sonra</a:t>
            </a:r>
            <a:r>
              <a:rPr lang="tr-TR" sz="2000" dirty="0" smtClean="0">
                <a:solidFill>
                  <a:prstClr val="black"/>
                </a:solidFill>
                <a:latin typeface="+mn-lt"/>
                <a:cs typeface="Calibri" panose="020F0502020204030204" pitchFamily="34" charset="0"/>
              </a:rPr>
              <a:t>)</a:t>
            </a:r>
            <a:r>
              <a:rPr lang="tr-TR" sz="2000" dirty="0">
                <a:solidFill>
                  <a:prstClr val="black"/>
                </a:solidFill>
                <a:latin typeface="+mn-lt"/>
                <a:cs typeface="Calibri" panose="020F0502020204030204" pitchFamily="34" charset="0"/>
              </a:rPr>
              <a:t>	</a:t>
            </a:r>
          </a:p>
          <a:p>
            <a:pPr marL="0" lvl="0" indent="0">
              <a:buNone/>
            </a:pPr>
            <a:endParaRPr lang="tr-TR" sz="2000" dirty="0" smtClean="0">
              <a:solidFill>
                <a:prstClr val="black"/>
              </a:solidFill>
              <a:latin typeface="+mn-lt"/>
              <a:cs typeface="Calibri" panose="020F0502020204030204" pitchFamily="34" charset="0"/>
            </a:endParaRPr>
          </a:p>
          <a:p>
            <a:pPr marL="0" lvl="0" indent="0">
              <a:buNone/>
            </a:pPr>
            <a:r>
              <a:rPr lang="tr-TR" sz="2000" dirty="0" smtClean="0">
                <a:solidFill>
                  <a:prstClr val="black"/>
                </a:solidFill>
                <a:latin typeface="+mn-lt"/>
                <a:cs typeface="Calibri" panose="020F0502020204030204" pitchFamily="34" charset="0"/>
              </a:rPr>
              <a:t>1960larda </a:t>
            </a:r>
            <a:r>
              <a:rPr lang="tr-TR" sz="2000" dirty="0">
                <a:solidFill>
                  <a:prstClr val="black"/>
                </a:solidFill>
                <a:latin typeface="+mn-lt"/>
                <a:cs typeface="Calibri" panose="020F0502020204030204" pitchFamily="34" charset="0"/>
              </a:rPr>
              <a:t>danışman olarak davet edilen </a:t>
            </a:r>
            <a:r>
              <a:rPr lang="tr-TR" sz="2000" dirty="0" err="1">
                <a:solidFill>
                  <a:prstClr val="black"/>
                </a:solidFill>
                <a:latin typeface="+mn-lt"/>
                <a:cs typeface="Calibri" panose="020F0502020204030204" pitchFamily="34" charset="0"/>
              </a:rPr>
              <a:t>Nicholas</a:t>
            </a:r>
            <a:r>
              <a:rPr lang="tr-TR" sz="2000" dirty="0">
                <a:solidFill>
                  <a:prstClr val="black"/>
                </a:solidFill>
                <a:latin typeface="+mn-lt"/>
                <a:cs typeface="Calibri" panose="020F0502020204030204" pitchFamily="34" charset="0"/>
              </a:rPr>
              <a:t> </a:t>
            </a:r>
            <a:r>
              <a:rPr lang="tr-TR" sz="2000" dirty="0" err="1">
                <a:solidFill>
                  <a:prstClr val="black"/>
                </a:solidFill>
                <a:latin typeface="+mn-lt"/>
                <a:cs typeface="Calibri" panose="020F0502020204030204" pitchFamily="34" charset="0"/>
              </a:rPr>
              <a:t>Kaldor</a:t>
            </a:r>
            <a:r>
              <a:rPr lang="tr-TR" sz="2000" dirty="0">
                <a:solidFill>
                  <a:prstClr val="black"/>
                </a:solidFill>
                <a:latin typeface="+mn-lt"/>
                <a:cs typeface="Calibri" panose="020F0502020204030204" pitchFamily="34" charset="0"/>
              </a:rPr>
              <a:t> kalkınma amacıyla </a:t>
            </a:r>
            <a:r>
              <a:rPr lang="tr-TR" sz="2000" u="sng" dirty="0">
                <a:solidFill>
                  <a:prstClr val="black"/>
                </a:solidFill>
                <a:latin typeface="+mn-lt"/>
                <a:cs typeface="Calibri" panose="020F0502020204030204" pitchFamily="34" charset="0"/>
              </a:rPr>
              <a:t>tarımın  vergilendirilmesini önerdiğinde  </a:t>
            </a:r>
            <a:r>
              <a:rPr lang="tr-TR" sz="2000" dirty="0">
                <a:solidFill>
                  <a:prstClr val="black"/>
                </a:solidFill>
                <a:latin typeface="+mn-lt"/>
                <a:cs typeface="Calibri" panose="020F0502020204030204" pitchFamily="34" charset="0"/>
              </a:rPr>
              <a:t>planlamacılardan destek görmesine rağmen politikacılar projeyi durdurdu.</a:t>
            </a:r>
          </a:p>
          <a:p>
            <a:pPr marL="0" lvl="0" indent="0">
              <a:buNone/>
            </a:pPr>
            <a:endParaRPr lang="tr-TR" sz="2000" dirty="0" smtClean="0">
              <a:solidFill>
                <a:prstClr val="black"/>
              </a:solidFill>
              <a:latin typeface="+mn-lt"/>
              <a:cs typeface="Calibri" panose="020F0502020204030204" pitchFamily="34" charset="0"/>
            </a:endParaRPr>
          </a:p>
          <a:p>
            <a:pPr marL="0" lvl="0" indent="0">
              <a:buNone/>
            </a:pPr>
            <a:r>
              <a:rPr lang="tr-TR" sz="2000" dirty="0" smtClean="0">
                <a:solidFill>
                  <a:prstClr val="black"/>
                </a:solidFill>
                <a:latin typeface="+mn-lt"/>
                <a:cs typeface="Calibri" panose="020F0502020204030204" pitchFamily="34" charset="0"/>
              </a:rPr>
              <a:t>Tarıma yönelik hakim görüş seçmeni hoş tutmaya yönelik bir  popülizm  olarak şekillendi.</a:t>
            </a:r>
          </a:p>
          <a:p>
            <a:endParaRPr lang="en-US" sz="2000" dirty="0">
              <a:latin typeface="+mn-lt"/>
            </a:endParaRPr>
          </a:p>
        </p:txBody>
      </p:sp>
    </p:spTree>
    <p:extLst>
      <p:ext uri="{BB962C8B-B14F-4D97-AF65-F5344CB8AC3E}">
        <p14:creationId xmlns:p14="http://schemas.microsoft.com/office/powerpoint/2010/main" val="2430588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smtClean="0">
                <a:latin typeface="+mn-lt"/>
              </a:rPr>
              <a:t>Yaklaşımın Araçları</a:t>
            </a:r>
            <a:endParaRPr lang="en-US" sz="3600" b="1" dirty="0">
              <a:latin typeface="+mn-lt"/>
            </a:endParaRPr>
          </a:p>
        </p:txBody>
      </p:sp>
      <p:sp>
        <p:nvSpPr>
          <p:cNvPr id="3" name="İçerik Yer Tutucusu 2"/>
          <p:cNvSpPr>
            <a:spLocks noGrp="1"/>
          </p:cNvSpPr>
          <p:nvPr>
            <p:ph idx="1"/>
          </p:nvPr>
        </p:nvSpPr>
        <p:spPr>
          <a:xfrm>
            <a:off x="179512" y="1825624"/>
            <a:ext cx="8856984" cy="4915743"/>
          </a:xfrm>
        </p:spPr>
        <p:txBody>
          <a:bodyPr>
            <a:normAutofit fontScale="77500" lnSpcReduction="20000"/>
          </a:bodyPr>
          <a:lstStyle/>
          <a:p>
            <a:pPr marL="0" indent="0">
              <a:buNone/>
            </a:pPr>
            <a:r>
              <a:rPr lang="tr-TR" sz="2000" dirty="0" smtClean="0">
                <a:latin typeface="+mn-lt"/>
              </a:rPr>
              <a:t>Bu yaklaşımın ana araçları ise daha uzun dönemli bir proje değil;</a:t>
            </a:r>
          </a:p>
          <a:p>
            <a:endParaRPr lang="tr-TR" sz="2000" dirty="0" smtClean="0">
              <a:latin typeface="+mn-lt"/>
            </a:endParaRPr>
          </a:p>
          <a:p>
            <a:pPr>
              <a:buFont typeface="Wingdings" panose="05000000000000000000" pitchFamily="2" charset="2"/>
              <a:buChar char="Ø"/>
            </a:pPr>
            <a:r>
              <a:rPr lang="tr-TR" sz="2000" dirty="0" smtClean="0">
                <a:latin typeface="+mn-lt"/>
              </a:rPr>
              <a:t>Yıldan yıla yeniden pazarlığı yapılan girdi sübvansiyonları</a:t>
            </a:r>
          </a:p>
          <a:p>
            <a:pPr>
              <a:buFont typeface="Wingdings" panose="05000000000000000000" pitchFamily="2" charset="2"/>
              <a:buChar char="Ø"/>
            </a:pPr>
            <a:r>
              <a:rPr lang="tr-TR" sz="2000" dirty="0" smtClean="0">
                <a:latin typeface="+mn-lt"/>
              </a:rPr>
              <a:t>Satın alma vaatleri</a:t>
            </a:r>
          </a:p>
          <a:p>
            <a:pPr>
              <a:buFont typeface="Wingdings" panose="05000000000000000000" pitchFamily="2" charset="2"/>
              <a:buChar char="Ø"/>
            </a:pPr>
            <a:r>
              <a:rPr lang="tr-TR" sz="2000" dirty="0" smtClean="0">
                <a:latin typeface="+mn-lt"/>
              </a:rPr>
              <a:t>Destek fiyatları olarak </a:t>
            </a:r>
            <a:r>
              <a:rPr lang="tr-TR" sz="2000" dirty="0" err="1" smtClean="0">
                <a:latin typeface="+mn-lt"/>
              </a:rPr>
              <a:t>somutlandı</a:t>
            </a:r>
            <a:endParaRPr lang="tr-TR" sz="2000" dirty="0" smtClean="0">
              <a:latin typeface="+mn-lt"/>
            </a:endParaRPr>
          </a:p>
          <a:p>
            <a:pPr marL="0" indent="0">
              <a:buNone/>
            </a:pPr>
            <a:endParaRPr lang="tr-TR" sz="2000" dirty="0" smtClean="0">
              <a:latin typeface="+mn-lt"/>
            </a:endParaRPr>
          </a:p>
          <a:p>
            <a:pPr marL="0" indent="0">
              <a:buNone/>
            </a:pPr>
            <a:r>
              <a:rPr lang="tr-TR" sz="2000" dirty="0" smtClean="0">
                <a:latin typeface="+mn-lt"/>
              </a:rPr>
              <a:t>Sözü edilen politikaların asıl amacı köylülüğün piyasa güdümünde hızla çözülmesine karşı önlem almaktı. Çünkü;</a:t>
            </a:r>
          </a:p>
          <a:p>
            <a:pPr marL="0" indent="0">
              <a:buNone/>
            </a:pPr>
            <a:endParaRPr lang="tr-TR" sz="2000" dirty="0" smtClean="0">
              <a:latin typeface="+mn-lt"/>
            </a:endParaRPr>
          </a:p>
          <a:p>
            <a:pPr>
              <a:buFont typeface="Wingdings" panose="05000000000000000000" pitchFamily="2" charset="2"/>
              <a:buChar char="Ø"/>
            </a:pPr>
            <a:r>
              <a:rPr lang="tr-TR" sz="2000" dirty="0" smtClean="0">
                <a:latin typeface="+mn-lt"/>
              </a:rPr>
              <a:t>Kapitalist sistem köyden kente göçenlere istihdam olanağı sağlayamıyor</a:t>
            </a:r>
          </a:p>
          <a:p>
            <a:pPr>
              <a:buFont typeface="Wingdings" panose="05000000000000000000" pitchFamily="2" charset="2"/>
              <a:buChar char="Ø"/>
            </a:pPr>
            <a:r>
              <a:rPr lang="tr-TR" sz="2000" dirty="0" smtClean="0">
                <a:latin typeface="+mn-lt"/>
              </a:rPr>
              <a:t>Kentlerdeki enformel kesim şişerek büyüyordu.</a:t>
            </a:r>
          </a:p>
          <a:p>
            <a:pPr>
              <a:buFont typeface="Wingdings" panose="05000000000000000000" pitchFamily="2" charset="2"/>
              <a:buChar char="Ø"/>
            </a:pPr>
            <a:r>
              <a:rPr lang="tr-TR" sz="2000" dirty="0" smtClean="0">
                <a:latin typeface="+mn-lt"/>
              </a:rPr>
              <a:t>Kalkınma planları beklendiği gibi işlemiyordu.</a:t>
            </a:r>
          </a:p>
          <a:p>
            <a:pPr>
              <a:buFont typeface="Wingdings" panose="05000000000000000000" pitchFamily="2" charset="2"/>
              <a:buChar char="Ø"/>
            </a:pPr>
            <a:endParaRPr lang="tr-TR" sz="2000" dirty="0" smtClean="0">
              <a:latin typeface="+mn-lt"/>
            </a:endParaRPr>
          </a:p>
          <a:p>
            <a:pPr marL="0" indent="0">
              <a:buNone/>
            </a:pPr>
            <a:r>
              <a:rPr lang="tr-TR" sz="2000" dirty="0" smtClean="0">
                <a:latin typeface="+mn-lt"/>
              </a:rPr>
              <a:t>Ayrıca ithal </a:t>
            </a:r>
            <a:r>
              <a:rPr lang="tr-TR" sz="2000" dirty="0" err="1" smtClean="0">
                <a:latin typeface="+mn-lt"/>
              </a:rPr>
              <a:t>ikameciliğe</a:t>
            </a:r>
            <a:r>
              <a:rPr lang="tr-TR" sz="2000" dirty="0" smtClean="0">
                <a:latin typeface="+mn-lt"/>
              </a:rPr>
              <a:t> dayanan bir ekonomi politikasında tarımın da ekonomik modelin getirdiği  kendine yeterlilik nedeniyle desteklenmesi anlaşılabilirdi.</a:t>
            </a:r>
          </a:p>
          <a:p>
            <a:endParaRPr lang="en-US" sz="2000" dirty="0">
              <a:latin typeface="+mn-lt"/>
            </a:endParaRPr>
          </a:p>
        </p:txBody>
      </p:sp>
    </p:spTree>
    <p:extLst>
      <p:ext uri="{BB962C8B-B14F-4D97-AF65-F5344CB8AC3E}">
        <p14:creationId xmlns:p14="http://schemas.microsoft.com/office/powerpoint/2010/main" val="914634965"/>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763</TotalTime>
  <Words>1611</Words>
  <Application>Microsoft Office PowerPoint</Application>
  <PresentationFormat>Ekran Gösterisi (4:3)</PresentationFormat>
  <Paragraphs>210</Paragraphs>
  <Slides>25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25</vt:i4>
      </vt:variant>
    </vt:vector>
  </HeadingPairs>
  <TitlesOfParts>
    <vt:vector size="31" baseType="lpstr">
      <vt:lpstr>Arial</vt:lpstr>
      <vt:lpstr>Calibri</vt:lpstr>
      <vt:lpstr>Calibri Light</vt:lpstr>
      <vt:lpstr>Times New Roman</vt:lpstr>
      <vt:lpstr>Wingdings</vt:lpstr>
      <vt:lpstr>Geçmişe bakış</vt:lpstr>
      <vt:lpstr>                               DEVLET VE TARIM POLİTİKALARI  </vt:lpstr>
      <vt:lpstr>Neoliberalizm, Küreselleşme Ve Devlet</vt:lpstr>
      <vt:lpstr>Günümüz Ekonomi Politikaları-1</vt:lpstr>
      <vt:lpstr>Günümüz Ekonomi Politikaları-2</vt:lpstr>
      <vt:lpstr>Dönemin Tarım Politikaları</vt:lpstr>
      <vt:lpstr>Küreselleşme ve Tarım Politikaları</vt:lpstr>
      <vt:lpstr>Tarım Politikalarında Rötuşlar</vt:lpstr>
      <vt:lpstr>Korumacılık ve Liberalizasyon Sarkacında Tarım Politikaları </vt:lpstr>
      <vt:lpstr>Yaklaşımın Araçları</vt:lpstr>
      <vt:lpstr>1950’lerdeki Kalkınma Modeli</vt:lpstr>
      <vt:lpstr>Kırsal Nüfus</vt:lpstr>
      <vt:lpstr>2000- 2001 Krizi ve En Keskin Geri Dönüş </vt:lpstr>
      <vt:lpstr>Doğrudan Gelir Desteği</vt:lpstr>
      <vt:lpstr>ARIP’ın öngördüğü dönüşümde; </vt:lpstr>
      <vt:lpstr>Tarım Reform Uygulama Projesi’nin (ARIP) Öngördüğü Dönüşümde; </vt:lpstr>
      <vt:lpstr>ARIP Sonrası</vt:lpstr>
      <vt:lpstr>Destekler</vt:lpstr>
      <vt:lpstr>2006 Tarım Kanunu</vt:lpstr>
      <vt:lpstr>Tarım Kanununa Göre Tarım Politikalarının Amaçları: </vt:lpstr>
      <vt:lpstr>Kazananlar ve Kaybedenler </vt:lpstr>
      <vt:lpstr>Koruma Politikalarının Gerekçeleri</vt:lpstr>
      <vt:lpstr>2000’lerde Tarımsal İstihdam ve Mikro Politikalar </vt:lpstr>
      <vt:lpstr>2010’da «Havza» Temelli Destek Politikası </vt:lpstr>
      <vt:lpstr>Sonuç </vt:lpstr>
      <vt:lpstr>Kaynakça</vt:lpstr>
    </vt:vector>
  </TitlesOfParts>
  <Company>By NeC ® 2010 | Katilimsiz.Com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2000’LERDE DEVLET VE TARIM  ÇAĞLAR KEYDER</dc:title>
  <dc:creator>Asus; Hayriye Erbaş</dc:creator>
  <cp:lastModifiedBy>Windows Kullanıcısı</cp:lastModifiedBy>
  <cp:revision>67</cp:revision>
  <dcterms:created xsi:type="dcterms:W3CDTF">2018-03-31T11:24:19Z</dcterms:created>
  <dcterms:modified xsi:type="dcterms:W3CDTF">2020-05-09T10:02:07Z</dcterms:modified>
</cp:coreProperties>
</file>