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317" r:id="rId3"/>
    <p:sldId id="318" r:id="rId4"/>
    <p:sldId id="300" r:id="rId5"/>
    <p:sldId id="301" r:id="rId6"/>
    <p:sldId id="302" r:id="rId7"/>
    <p:sldId id="308" r:id="rId8"/>
    <p:sldId id="306" r:id="rId9"/>
    <p:sldId id="307" r:id="rId10"/>
    <p:sldId id="309" r:id="rId11"/>
    <p:sldId id="310" r:id="rId12"/>
    <p:sldId id="311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0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1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FF789-3D9B-4393-9971-DFC8EFE6B334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BE44A-8643-48E4-BA0D-542181F65B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10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>
              <a:effectLst/>
              <a:latin typeface="Book Antiqua" pitchFamily="18" charset="0"/>
            </a:endParaRPr>
          </a:p>
          <a:p>
            <a:endParaRPr lang="tr-TR" dirty="0" smtClean="0">
              <a:effectLst/>
              <a:latin typeface="Book Antiqua" pitchFamily="18" charset="0"/>
            </a:endParaRPr>
          </a:p>
          <a:p>
            <a:endParaRPr lang="tr-TR" dirty="0" smtClean="0">
              <a:effectLst/>
              <a:latin typeface="Book Antiqua" pitchFamily="18" charset="0"/>
            </a:endParaRPr>
          </a:p>
          <a:p>
            <a:r>
              <a:rPr lang="tr-TR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Emir Hilmi </a:t>
            </a:r>
            <a:r>
              <a:rPr lang="tr-TR" dirty="0" err="1" smtClean="0">
                <a:solidFill>
                  <a:schemeClr val="tx1"/>
                </a:solidFill>
                <a:effectLst/>
                <a:latin typeface="Book Antiqua" pitchFamily="18" charset="0"/>
              </a:rPr>
              <a:t>Üner</a:t>
            </a:r>
            <a:endParaRPr lang="tr-TR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Ziyafet ve İkram Hizmetleri</a:t>
            </a:r>
            <a:endParaRPr lang="tr-TR" b="0" dirty="0">
              <a:solidFill>
                <a:schemeClr val="bg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effectLst/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5538" name="Picture 2" descr="C:\Users\fransız mutfağı\Desktop\resimler\Yeni klasör\milano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140968"/>
            <a:ext cx="5722883" cy="3717032"/>
          </a:xfrm>
          <a:prstGeom prst="rect">
            <a:avLst/>
          </a:prstGeom>
          <a:noFill/>
        </p:spPr>
      </p:pic>
      <p:pic>
        <p:nvPicPr>
          <p:cNvPr id="65539" name="Picture 3" descr="C:\Users\fransız mutfağı\Desktop\resimler\Yeni klasör\2012-08-26170746_be6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1074" y="0"/>
            <a:ext cx="3692926" cy="6858000"/>
          </a:xfrm>
          <a:prstGeom prst="rect">
            <a:avLst/>
          </a:prstGeom>
          <a:noFill/>
        </p:spPr>
      </p:pic>
      <p:pic>
        <p:nvPicPr>
          <p:cNvPr id="65540" name="Picture 4" descr="C:\Users\fransız mutfağı\Desktop\resimler\Yeni klasör\2012-08-26213003_53eb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-531440"/>
            <a:ext cx="5760640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effectLst/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6562" name="Picture 2" descr="C:\Users\fransız mutfağı\Desktop\resimler\Yeni klasör\buyuk.p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3571875"/>
          </a:xfrm>
          <a:prstGeom prst="rect">
            <a:avLst/>
          </a:prstGeom>
          <a:noFill/>
        </p:spPr>
      </p:pic>
      <p:pic>
        <p:nvPicPr>
          <p:cNvPr id="66563" name="Picture 3" descr="C:\Users\fransız mutfağı\Desktop\resimler\Yeni klasör\14_06_13_75716_60565b31c3454728011b59653bb3a7e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501008"/>
            <a:ext cx="4572000" cy="3356992"/>
          </a:xfrm>
          <a:prstGeom prst="rect">
            <a:avLst/>
          </a:prstGeom>
          <a:noFill/>
        </p:spPr>
      </p:pic>
      <p:pic>
        <p:nvPicPr>
          <p:cNvPr id="66564" name="Picture 4" descr="C:\Users\fransız mutfağı\Desktop\resimler\Yeni klasör\DSC_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572000" cy="3501008"/>
          </a:xfrm>
          <a:prstGeom prst="rect">
            <a:avLst/>
          </a:prstGeom>
          <a:noFill/>
        </p:spPr>
      </p:pic>
      <p:pic>
        <p:nvPicPr>
          <p:cNvPr id="66565" name="Picture 5" descr="C:\Users\fransız mutfağı\Desktop\resimler\Yeni klasör\açılış_kokteyl_menüsü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639593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684584" y="274638"/>
            <a:ext cx="3995936" cy="922114"/>
          </a:xfrm>
        </p:spPr>
        <p:txBody>
          <a:bodyPr>
            <a:normAutofit/>
          </a:bodyPr>
          <a:lstStyle/>
          <a:p>
            <a:pPr algn="ctr"/>
            <a:r>
              <a:rPr lang="tr-TR" sz="2400" i="1" dirty="0" smtClean="0">
                <a:solidFill>
                  <a:srgbClr val="C00000"/>
                </a:solidFill>
                <a:effectLst/>
                <a:latin typeface="Book Antiqua" pitchFamily="18" charset="0"/>
              </a:rPr>
              <a:t>Yemekli Banket </a:t>
            </a:r>
            <a:br>
              <a:rPr lang="tr-TR" sz="2400" i="1" dirty="0" smtClean="0">
                <a:solidFill>
                  <a:srgbClr val="C00000"/>
                </a:solidFill>
                <a:effectLst/>
                <a:latin typeface="Book Antiqua" pitchFamily="18" charset="0"/>
              </a:rPr>
            </a:br>
            <a:r>
              <a:rPr lang="tr-TR" sz="2400" i="1" dirty="0" smtClean="0">
                <a:solidFill>
                  <a:srgbClr val="C00000"/>
                </a:solidFill>
                <a:effectLst/>
                <a:latin typeface="Book Antiqua" pitchFamily="18" charset="0"/>
              </a:rPr>
              <a:t>Menüleri</a:t>
            </a:r>
            <a:endParaRPr lang="tr-TR" sz="2400" i="1" dirty="0">
              <a:solidFill>
                <a:srgbClr val="C00000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7586" name="Picture 2" descr="C:\Users\fransız mutfağı\Desktop\resimler\Yeni klasör\rafet%20me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0"/>
            <a:ext cx="60121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Book Antiqua" pitchFamily="18" charset="0"/>
              </a:rPr>
              <a:t>Ziyafet Menüsü Hazırlarken Dikkat Edilmesi Gereken Noktalar:</a:t>
            </a:r>
            <a:endParaRPr lang="tr-TR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/>
          </a:bodyPr>
          <a:lstStyle/>
          <a:p>
            <a:pPr lvl="0" algn="just">
              <a:buClr>
                <a:srgbClr val="D34817"/>
              </a:buClr>
            </a:pPr>
            <a:r>
              <a:rPr lang="tr-TR" sz="2800" dirty="0" smtClean="0">
                <a:solidFill>
                  <a:prstClr val="black"/>
                </a:solidFill>
                <a:latin typeface="Book Antiqua" pitchFamily="18" charset="0"/>
              </a:rPr>
              <a:t>Ziyafet menüsü  ziyafetin türüne uygun olmalıdır.</a:t>
            </a:r>
          </a:p>
          <a:p>
            <a:pPr lvl="0" algn="just">
              <a:buClr>
                <a:srgbClr val="D34817"/>
              </a:buClr>
            </a:pPr>
            <a:r>
              <a:rPr lang="tr-TR" sz="2800" dirty="0" smtClean="0">
                <a:latin typeface="Book Antiqua" pitchFamily="18" charset="0"/>
              </a:rPr>
              <a:t>Ziyafet menüsündeki yemekler ziyafet servisine uygun olmalıdır.</a:t>
            </a:r>
          </a:p>
          <a:p>
            <a:pPr algn="just"/>
            <a:r>
              <a:rPr lang="tr-TR" sz="2800" dirty="0" smtClean="0">
                <a:latin typeface="Book Antiqua" pitchFamily="18" charset="0"/>
              </a:rPr>
              <a:t>Tavsiye edilecek menü ziyafetin verildiği zamana uygun olmalıdır.</a:t>
            </a:r>
          </a:p>
          <a:p>
            <a:pPr lvl="0" algn="just">
              <a:buClr>
                <a:srgbClr val="D34817"/>
              </a:buClr>
            </a:pPr>
            <a:r>
              <a:rPr lang="tr-TR" sz="2800" dirty="0">
                <a:solidFill>
                  <a:prstClr val="black"/>
                </a:solidFill>
                <a:latin typeface="Book Antiqua" pitchFamily="18" charset="0"/>
              </a:rPr>
              <a:t>Ziyafetin verileceği mevsim dikkate </a:t>
            </a:r>
            <a:r>
              <a:rPr lang="tr-TR" sz="2800" dirty="0" smtClean="0">
                <a:solidFill>
                  <a:prstClr val="black"/>
                </a:solidFill>
                <a:latin typeface="Book Antiqua" pitchFamily="18" charset="0"/>
              </a:rPr>
              <a:t>alınmalıdır</a:t>
            </a:r>
            <a:endParaRPr lang="tr-TR" sz="2800" dirty="0" smtClean="0">
              <a:latin typeface="Book Antiqua" pitchFamily="18" charset="0"/>
            </a:endParaRPr>
          </a:p>
          <a:p>
            <a:pPr algn="just"/>
            <a:r>
              <a:rPr lang="tr-TR" sz="2800" dirty="0" smtClean="0">
                <a:latin typeface="Book Antiqua" pitchFamily="18" charset="0"/>
              </a:rPr>
              <a:t>Ziyafete katılacak konukların yaş, dini inanış, vejetaryen olup olmadıkları gibi özelliklerine uygun olmalıdır.</a:t>
            </a:r>
            <a:endParaRPr lang="tr-TR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Book Antiqua" pitchFamily="18" charset="0"/>
              </a:rPr>
              <a:t>Ziyafet Menüsü Hazırlarken Dikkat Edilmesi Gereken Noktalar:</a:t>
            </a:r>
            <a:endParaRPr lang="tr-TR" sz="2800" dirty="0"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772816"/>
            <a:ext cx="8244408" cy="4824536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>
                <a:latin typeface="Book Antiqua" pitchFamily="18" charset="0"/>
              </a:rPr>
              <a:t>Mutfak personelinin neleri yapabileceği belirlenmelidir. </a:t>
            </a:r>
          </a:p>
          <a:p>
            <a:pPr algn="just"/>
            <a:r>
              <a:rPr lang="tr-TR" sz="2800" dirty="0" smtClean="0">
                <a:latin typeface="Book Antiqua" pitchFamily="18" charset="0"/>
              </a:rPr>
              <a:t>Mevcut mutfak donanımı ile yapılabilecek yemekler belirlenmelidir. </a:t>
            </a:r>
          </a:p>
          <a:p>
            <a:pPr lvl="0" algn="just">
              <a:buClr>
                <a:srgbClr val="D34817"/>
              </a:buClr>
            </a:pPr>
            <a:r>
              <a:rPr lang="tr-TR" sz="2800" dirty="0">
                <a:solidFill>
                  <a:prstClr val="black"/>
                </a:solidFill>
                <a:latin typeface="Book Antiqua" pitchFamily="18" charset="0"/>
              </a:rPr>
              <a:t>Konuk menüyü kendisi hazırlıyor ise yapımı zor olan veya mümkün olmayan yemekler konusunda bilgilendirilmelidir. </a:t>
            </a:r>
            <a:endParaRPr lang="tr-TR" sz="28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algn="just">
              <a:buClr>
                <a:srgbClr val="D34817"/>
              </a:buClr>
            </a:pPr>
            <a:r>
              <a:rPr lang="tr-TR" sz="2800" dirty="0">
                <a:solidFill>
                  <a:prstClr val="black"/>
                </a:solidFill>
                <a:latin typeface="Book Antiqua" pitchFamily="18" charset="0"/>
              </a:rPr>
              <a:t>Ziyafet menülerindeki yemekler mümkün olduğunca  önceden hazırlanıp bekletilebilen türden olmalıdır.  </a:t>
            </a:r>
          </a:p>
          <a:p>
            <a:pPr lvl="0" algn="just">
              <a:buClr>
                <a:srgbClr val="D34817"/>
              </a:buClr>
            </a:pPr>
            <a:endParaRPr lang="tr-TR" dirty="0">
              <a:solidFill>
                <a:prstClr val="black"/>
              </a:solidFill>
              <a:latin typeface="Book Antiqua" pitchFamily="18" charset="0"/>
            </a:endParaRPr>
          </a:p>
          <a:p>
            <a:pPr algn="just"/>
            <a:endParaRPr lang="tr-TR" sz="2800" dirty="0" smtClean="0">
              <a:latin typeface="Book Antiqua" pitchFamily="18" charset="0"/>
            </a:endParaRPr>
          </a:p>
          <a:p>
            <a:endParaRPr lang="tr-TR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Ziyafet Menüsünün Fiyatlandırması</a:t>
            </a:r>
            <a:endParaRPr lang="tr-TR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7504" y="1447800"/>
            <a:ext cx="8352928" cy="5149552"/>
          </a:xfrm>
        </p:spPr>
        <p:txBody>
          <a:bodyPr/>
          <a:lstStyle/>
          <a:p>
            <a:pPr algn="just"/>
            <a:r>
              <a:rPr lang="tr-TR" sz="2800" dirty="0" smtClean="0">
                <a:effectLst/>
                <a:latin typeface="Book Antiqua" pitchFamily="18" charset="0"/>
              </a:rPr>
              <a:t>Ziyafet menüleri müşterilere seçenek sunmayan tabldot menünün özel bir çeşidi olduğu için fiyatlandırma da önceden yapılır.  Çoğu konaklama isletmesi değişmez ziyafet menüleri kullanırlar.</a:t>
            </a:r>
          </a:p>
          <a:p>
            <a:pPr algn="just"/>
            <a:r>
              <a:rPr lang="tr-TR" sz="2800" dirty="0" smtClean="0">
                <a:effectLst/>
                <a:latin typeface="Book Antiqua" pitchFamily="18" charset="0"/>
              </a:rPr>
              <a:t>Ziyafet menülerinin fiyatlandırılmasındaki özel fark çoğunlukla yiyeceğin ve içeceğin ayrı ayrı fiyatlandırılmasıdır. Bütün ekstra maddeler de ayrı ayrı fiyatlandırılır ve hesaplanır.</a:t>
            </a:r>
          </a:p>
          <a:p>
            <a:endParaRPr lang="tr-TR" dirty="0"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Book Antiqua" pitchFamily="18" charset="0"/>
              </a:rPr>
              <a:t/>
            </a:r>
            <a:br>
              <a:rPr lang="tr-TR" dirty="0" smtClean="0">
                <a:latin typeface="Book Antiqua" pitchFamily="18" charset="0"/>
              </a:rPr>
            </a:br>
            <a:r>
              <a:rPr lang="tr-TR" dirty="0" smtClean="0">
                <a:latin typeface="Book Antiqua" pitchFamily="18" charset="0"/>
              </a:rPr>
              <a:t/>
            </a:r>
            <a:br>
              <a:rPr lang="tr-TR" dirty="0" smtClean="0">
                <a:latin typeface="Book Antiqua" pitchFamily="18" charset="0"/>
              </a:rPr>
            </a:br>
            <a:r>
              <a:rPr lang="tr-TR" dirty="0" smtClean="0">
                <a:latin typeface="Book Antiqua" pitchFamily="18" charset="0"/>
              </a:rPr>
              <a:t/>
            </a:r>
            <a:br>
              <a:rPr lang="tr-TR" dirty="0" smtClean="0">
                <a:latin typeface="Book Antiqua" pitchFamily="18" charset="0"/>
              </a:rPr>
            </a:br>
            <a:r>
              <a:rPr lang="tr-TR" dirty="0" smtClean="0">
                <a:latin typeface="Book Antiqua" pitchFamily="18" charset="0"/>
              </a:rPr>
              <a:t>İçeceklerin Fiyatlandırılması</a:t>
            </a:r>
            <a:br>
              <a:rPr lang="tr-TR" dirty="0" smtClean="0">
                <a:latin typeface="Book Antiqua" pitchFamily="18" charset="0"/>
              </a:rPr>
            </a:br>
            <a:endParaRPr lang="tr-TR" dirty="0">
              <a:effectLst/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435280" cy="500553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tr-TR" sz="2800" dirty="0" smtClean="0">
                <a:latin typeface="Book Antiqua" pitchFamily="18" charset="0"/>
              </a:rPr>
              <a:t>	Ziyafetlerde sunulacak içeceklerin ücretlendirilmesi üç farklı şekilde yapılabilir: </a:t>
            </a:r>
          </a:p>
          <a:p>
            <a:pPr algn="just"/>
            <a:r>
              <a:rPr lang="tr-TR" sz="2800" dirty="0" smtClean="0">
                <a:effectLst/>
                <a:latin typeface="Book Antiqua" pitchFamily="18" charset="0"/>
              </a:rPr>
              <a:t>1. İçeceklerin ücretleri ziyafeti veren kişi ya da kurum  tarafından ödenebilir, hangi içkilerin ne kadar servis edileceği ziyafeti veren kişi/kurum tarafından önceden belirlenir ve fiyatlandırılır.</a:t>
            </a:r>
          </a:p>
          <a:p>
            <a:pPr algn="just"/>
            <a:r>
              <a:rPr lang="tr-TR" sz="2800" dirty="0" smtClean="0">
                <a:effectLst/>
                <a:latin typeface="Book Antiqua" pitchFamily="18" charset="0"/>
              </a:rPr>
              <a:t>2. Her konuk siparişini kendi verir ve toplam içecek gideri ziyafet sahibi tarafından ziyafetin sonunda ödenir. </a:t>
            </a:r>
          </a:p>
          <a:p>
            <a:pPr algn="just"/>
            <a:r>
              <a:rPr lang="tr-TR" sz="2800" dirty="0" smtClean="0">
                <a:effectLst/>
                <a:latin typeface="Book Antiqua" pitchFamily="18" charset="0"/>
              </a:rPr>
              <a:t>3. İçecek ücreti bizzat konuk tarafından ödenir. Bu durumda konuk içki servisi yapıldıktan sonra içki çekini imzalamak durumundadır. Ödeme ziyafetin bitiminde yapılır.</a:t>
            </a:r>
            <a:endParaRPr lang="tr-TR" dirty="0"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Ziyafet Menüleri</a:t>
            </a:r>
            <a:endParaRPr lang="tr-TR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/>
          <a:lstStyle/>
          <a:p>
            <a:r>
              <a:rPr lang="tr-TR" dirty="0" smtClean="0">
                <a:effectLst/>
                <a:latin typeface="Book Antiqua" pitchFamily="18" charset="0"/>
              </a:rPr>
              <a:t>Ziyafet menülerini üç başlık altında sınıflandırmak mümkündür:</a:t>
            </a:r>
          </a:p>
          <a:p>
            <a:r>
              <a:rPr lang="tr-TR" dirty="0" smtClean="0">
                <a:effectLst/>
                <a:latin typeface="Book Antiqua" pitchFamily="18" charset="0"/>
              </a:rPr>
              <a:t>Kokteyl Menüleri</a:t>
            </a:r>
          </a:p>
          <a:p>
            <a:r>
              <a:rPr lang="tr-TR" dirty="0" smtClean="0">
                <a:effectLst/>
                <a:latin typeface="Book Antiqua" pitchFamily="18" charset="0"/>
              </a:rPr>
              <a:t>Yemekli ziyafet menüleri</a:t>
            </a:r>
          </a:p>
          <a:p>
            <a:r>
              <a:rPr lang="tr-TR" dirty="0" smtClean="0">
                <a:effectLst/>
                <a:latin typeface="Book Antiqua" pitchFamily="18" charset="0"/>
              </a:rPr>
              <a:t>Açık büfe menüleri</a:t>
            </a:r>
            <a:endParaRPr lang="tr-TR" dirty="0"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effectLst/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4514" name="Picture 2" descr="C:\Users\fransız mutfağı\Desktop\resimler\Yeni klasör\k1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315416"/>
            <a:ext cx="4608512" cy="10729192"/>
          </a:xfrm>
          <a:prstGeom prst="rect">
            <a:avLst/>
          </a:prstGeom>
          <a:noFill/>
        </p:spPr>
      </p:pic>
      <p:pic>
        <p:nvPicPr>
          <p:cNvPr id="64515" name="Picture 3" descr="C:\Users\fransız mutfağı\Desktop\resimler\Yeni klasör\2012-08-26170733_5ba1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54726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2915816" cy="548680"/>
          </a:xfrm>
        </p:spPr>
        <p:txBody>
          <a:bodyPr>
            <a:normAutofit/>
          </a:bodyPr>
          <a:lstStyle/>
          <a:p>
            <a:r>
              <a:rPr lang="tr-TR" sz="2000" i="1" dirty="0" smtClean="0">
                <a:solidFill>
                  <a:srgbClr val="C00000"/>
                </a:solidFill>
                <a:effectLst/>
                <a:latin typeface="Book Antiqua" pitchFamily="18" charset="0"/>
              </a:rPr>
              <a:t>Örnek Kokteyl Menüsü</a:t>
            </a:r>
            <a:endParaRPr lang="tr-TR" sz="2000" dirty="0">
              <a:effectLst/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820472" cy="6480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000" i="1" dirty="0" smtClean="0">
                <a:effectLst/>
                <a:latin typeface="Book Antiqua" pitchFamily="18" charset="0"/>
              </a:rPr>
              <a:t>*</a:t>
            </a:r>
            <a:r>
              <a:rPr lang="tr-TR" sz="2000" b="1" i="1" dirty="0" smtClean="0">
                <a:effectLst/>
                <a:latin typeface="Book Antiqua" pitchFamily="18" charset="0"/>
              </a:rPr>
              <a:t>KOKTEYL MASALARI</a:t>
            </a:r>
            <a:endParaRPr lang="tr-TR" sz="2000" i="1" dirty="0" smtClean="0">
              <a:effectLst/>
              <a:latin typeface="Book Antiqua" pitchFamily="18" charset="0"/>
            </a:endParaRPr>
          </a:p>
          <a:p>
            <a:pPr algn="ctr">
              <a:buNone/>
            </a:pPr>
            <a:r>
              <a:rPr lang="tr-TR" sz="2000" i="1" dirty="0" smtClean="0">
                <a:effectLst/>
                <a:latin typeface="Book Antiqua" pitchFamily="18" charset="0"/>
              </a:rPr>
              <a:t> Karışık Lüks Çerez</a:t>
            </a:r>
            <a:br>
              <a:rPr lang="tr-TR" sz="2000" i="1" dirty="0" smtClean="0">
                <a:effectLst/>
                <a:latin typeface="Book Antiqua" pitchFamily="18" charset="0"/>
              </a:rPr>
            </a:br>
            <a:r>
              <a:rPr lang="tr-TR" sz="2000" i="1" dirty="0" smtClean="0">
                <a:effectLst/>
                <a:latin typeface="Book Antiqua" pitchFamily="18" charset="0"/>
              </a:rPr>
              <a:t>* Karışık Mısır&amp;Patates Cipsi</a:t>
            </a:r>
            <a:br>
              <a:rPr lang="tr-TR" sz="2000" i="1" dirty="0" smtClean="0">
                <a:effectLst/>
                <a:latin typeface="Book Antiqua" pitchFamily="18" charset="0"/>
              </a:rPr>
            </a:br>
            <a:r>
              <a:rPr lang="tr-TR" sz="2000" i="1" dirty="0" smtClean="0">
                <a:effectLst/>
                <a:latin typeface="Book Antiqua" pitchFamily="18" charset="0"/>
              </a:rPr>
              <a:t>* Dip Soslu Havuç &amp; Salatalık &amp; </a:t>
            </a:r>
            <a:r>
              <a:rPr lang="tr-TR" sz="2000" i="1" dirty="0" err="1" smtClean="0">
                <a:effectLst/>
                <a:latin typeface="Book Antiqua" pitchFamily="18" charset="0"/>
              </a:rPr>
              <a:t>Cherry</a:t>
            </a:r>
            <a:r>
              <a:rPr lang="tr-TR" sz="2000" i="1" dirty="0" smtClean="0">
                <a:effectLst/>
                <a:latin typeface="Book Antiqua" pitchFamily="18" charset="0"/>
              </a:rPr>
              <a:t> Domates &amp; Paprika &amp; </a:t>
            </a:r>
            <a:r>
              <a:rPr lang="tr-TR" sz="2000" i="1" dirty="0" err="1" smtClean="0">
                <a:effectLst/>
                <a:latin typeface="Book Antiqua" pitchFamily="18" charset="0"/>
              </a:rPr>
              <a:t>Lollorosso</a:t>
            </a:r>
            <a:r>
              <a:rPr lang="tr-TR" sz="2000" i="1" dirty="0" smtClean="0">
                <a:effectLst/>
                <a:latin typeface="Book Antiqua" pitchFamily="18" charset="0"/>
              </a:rPr>
              <a:t/>
            </a:r>
            <a:br>
              <a:rPr lang="tr-TR" sz="2000" i="1" dirty="0" smtClean="0">
                <a:effectLst/>
                <a:latin typeface="Book Antiqua" pitchFamily="18" charset="0"/>
              </a:rPr>
            </a:br>
            <a:r>
              <a:rPr lang="tr-TR" sz="2000" i="1" dirty="0" smtClean="0">
                <a:effectLst/>
                <a:latin typeface="Book Antiqua" pitchFamily="18" charset="0"/>
              </a:rPr>
              <a:t>* Renkli Peynir Topları</a:t>
            </a:r>
            <a:br>
              <a:rPr lang="tr-TR" sz="2000" i="1" dirty="0" smtClean="0">
                <a:effectLst/>
                <a:latin typeface="Book Antiqua" pitchFamily="18" charset="0"/>
              </a:rPr>
            </a:br>
            <a:r>
              <a:rPr lang="tr-TR" sz="2000" b="1" i="1" dirty="0" smtClean="0">
                <a:effectLst/>
                <a:latin typeface="Book Antiqua" pitchFamily="18" charset="0"/>
              </a:rPr>
              <a:t>* </a:t>
            </a:r>
            <a:r>
              <a:rPr lang="tr-TR" sz="2000" b="1" i="1" dirty="0" err="1" smtClean="0">
                <a:effectLst/>
                <a:latin typeface="Book Antiqua" pitchFamily="18" charset="0"/>
              </a:rPr>
              <a:t>Edamame</a:t>
            </a:r>
            <a:r>
              <a:rPr lang="tr-TR" sz="2000" b="1" i="1" dirty="0" smtClean="0">
                <a:effectLst/>
                <a:latin typeface="Book Antiqua" pitchFamily="18" charset="0"/>
              </a:rPr>
              <a:t> (Japon Mutfağından)</a:t>
            </a:r>
            <a:br>
              <a:rPr lang="tr-TR" sz="2000" b="1" i="1" dirty="0" smtClean="0">
                <a:effectLst/>
                <a:latin typeface="Book Antiqua" pitchFamily="18" charset="0"/>
              </a:rPr>
            </a:br>
            <a:r>
              <a:rPr lang="tr-TR" sz="2000" b="1" i="1" dirty="0" smtClean="0">
                <a:effectLst/>
                <a:latin typeface="Book Antiqua" pitchFamily="18" charset="0"/>
              </a:rPr>
              <a:t>* </a:t>
            </a:r>
            <a:r>
              <a:rPr lang="tr-TR" sz="2000" b="1" i="1" dirty="0" err="1" smtClean="0">
                <a:effectLst/>
                <a:latin typeface="Book Antiqua" pitchFamily="18" charset="0"/>
              </a:rPr>
              <a:t>Mozeralla</a:t>
            </a:r>
            <a:r>
              <a:rPr lang="tr-TR" sz="2000" b="1" i="1" dirty="0" smtClean="0">
                <a:effectLst/>
                <a:latin typeface="Book Antiqua" pitchFamily="18" charset="0"/>
              </a:rPr>
              <a:t>, </a:t>
            </a:r>
            <a:r>
              <a:rPr lang="tr-TR" sz="2000" b="1" i="1" dirty="0" err="1" smtClean="0">
                <a:effectLst/>
                <a:latin typeface="Book Antiqua" pitchFamily="18" charset="0"/>
              </a:rPr>
              <a:t>Cherry</a:t>
            </a:r>
            <a:r>
              <a:rPr lang="tr-TR" sz="2000" b="1" i="1" dirty="0" smtClean="0">
                <a:effectLst/>
                <a:latin typeface="Book Antiqua" pitchFamily="18" charset="0"/>
              </a:rPr>
              <a:t> Domates ve Fesleğen Şişleri</a:t>
            </a:r>
            <a:r>
              <a:rPr lang="tr-TR" sz="2000" i="1" dirty="0" smtClean="0">
                <a:effectLst/>
                <a:latin typeface="Book Antiqua" pitchFamily="18" charset="0"/>
              </a:rPr>
              <a:t/>
            </a:r>
            <a:br>
              <a:rPr lang="tr-TR" sz="2000" i="1" dirty="0" smtClean="0">
                <a:effectLst/>
                <a:latin typeface="Book Antiqua" pitchFamily="18" charset="0"/>
              </a:rPr>
            </a:br>
            <a:r>
              <a:rPr lang="tr-TR" sz="2000" b="1" i="1" dirty="0" smtClean="0">
                <a:effectLst/>
                <a:latin typeface="Book Antiqua" pitchFamily="18" charset="0"/>
              </a:rPr>
              <a:t>KANAPELER</a:t>
            </a:r>
            <a:br>
              <a:rPr lang="tr-TR" sz="2000" b="1" i="1" dirty="0" smtClean="0">
                <a:effectLst/>
                <a:latin typeface="Book Antiqua" pitchFamily="18" charset="0"/>
              </a:rPr>
            </a:br>
            <a:r>
              <a:rPr lang="tr-TR" sz="2000" b="1" i="1" dirty="0" smtClean="0">
                <a:effectLst/>
                <a:latin typeface="Book Antiqua" pitchFamily="18" charset="0"/>
              </a:rPr>
              <a:t>* Dana Jambonlu</a:t>
            </a:r>
            <a:r>
              <a:rPr lang="tr-TR" sz="2000" i="1" dirty="0" smtClean="0">
                <a:effectLst/>
                <a:latin typeface="Book Antiqua" pitchFamily="18" charset="0"/>
              </a:rPr>
              <a:t> - Kornişon Turşu, </a:t>
            </a:r>
            <a:r>
              <a:rPr lang="tr-TR" sz="2000" i="1" dirty="0" err="1" smtClean="0">
                <a:effectLst/>
                <a:latin typeface="Book Antiqua" pitchFamily="18" charset="0"/>
              </a:rPr>
              <a:t>Baby</a:t>
            </a:r>
            <a:r>
              <a:rPr lang="tr-TR" sz="2000" i="1" dirty="0" smtClean="0">
                <a:effectLst/>
                <a:latin typeface="Book Antiqua" pitchFamily="18" charset="0"/>
              </a:rPr>
              <a:t> </a:t>
            </a:r>
            <a:r>
              <a:rPr lang="tr-TR" sz="2000" i="1" dirty="0" err="1" smtClean="0">
                <a:effectLst/>
                <a:latin typeface="Book Antiqua" pitchFamily="18" charset="0"/>
              </a:rPr>
              <a:t>Corn</a:t>
            </a:r>
            <a:r>
              <a:rPr lang="tr-TR" sz="2000" i="1" dirty="0" smtClean="0">
                <a:effectLst/>
                <a:latin typeface="Book Antiqua" pitchFamily="18" charset="0"/>
              </a:rPr>
              <a:t>, Halka Zeytin, Biberli Zeytin </a:t>
            </a:r>
            <a:br>
              <a:rPr lang="tr-TR" sz="2000" i="1" dirty="0" smtClean="0">
                <a:effectLst/>
                <a:latin typeface="Book Antiqua" pitchFamily="18" charset="0"/>
              </a:rPr>
            </a:br>
            <a:r>
              <a:rPr lang="tr-TR" sz="2000" b="1" i="1" dirty="0" smtClean="0">
                <a:effectLst/>
                <a:latin typeface="Book Antiqua" pitchFamily="18" charset="0"/>
              </a:rPr>
              <a:t>* Piliç Jambonlu</a:t>
            </a:r>
            <a:r>
              <a:rPr lang="tr-TR" sz="2000" i="1" dirty="0" smtClean="0">
                <a:effectLst/>
                <a:latin typeface="Book Antiqua" pitchFamily="18" charset="0"/>
              </a:rPr>
              <a:t> – Havuç, Tane Mısır, Paprika Biber, Salatalık, Yumurta ile</a:t>
            </a:r>
            <a:br>
              <a:rPr lang="tr-TR" sz="2000" i="1" dirty="0" smtClean="0">
                <a:effectLst/>
                <a:latin typeface="Book Antiqua" pitchFamily="18" charset="0"/>
              </a:rPr>
            </a:br>
            <a:r>
              <a:rPr lang="tr-TR" sz="2000" b="1" i="1" dirty="0" smtClean="0">
                <a:effectLst/>
                <a:latin typeface="Book Antiqua" pitchFamily="18" charset="0"/>
              </a:rPr>
              <a:t>* Kaşar Peynirli</a:t>
            </a:r>
            <a:r>
              <a:rPr lang="tr-TR" sz="2000" i="1" dirty="0" smtClean="0">
                <a:effectLst/>
                <a:latin typeface="Book Antiqua" pitchFamily="18" charset="0"/>
              </a:rPr>
              <a:t> – Kuru Kayısı, Üzüm, Brokoli, Ceviz ile</a:t>
            </a:r>
            <a:br>
              <a:rPr lang="tr-TR" sz="2000" i="1" dirty="0" smtClean="0">
                <a:effectLst/>
                <a:latin typeface="Book Antiqua" pitchFamily="18" charset="0"/>
              </a:rPr>
            </a:br>
            <a:r>
              <a:rPr lang="tr-TR" sz="2000" b="1" i="1" dirty="0" smtClean="0">
                <a:effectLst/>
                <a:latin typeface="Book Antiqua" pitchFamily="18" charset="0"/>
              </a:rPr>
              <a:t>* Zeytin Ezmeli</a:t>
            </a:r>
            <a:r>
              <a:rPr lang="tr-TR" sz="2000" i="1" dirty="0" smtClean="0">
                <a:effectLst/>
                <a:latin typeface="Book Antiqua" pitchFamily="18" charset="0"/>
              </a:rPr>
              <a:t> – Mozaik, Kornişon, Doğranmış Yeşil Zeytin, </a:t>
            </a:r>
            <a:r>
              <a:rPr lang="tr-TR" sz="2000" i="1" dirty="0" err="1" smtClean="0">
                <a:effectLst/>
                <a:latin typeface="Book Antiqua" pitchFamily="18" charset="0"/>
              </a:rPr>
              <a:t>Baby</a:t>
            </a:r>
            <a:r>
              <a:rPr lang="tr-TR" sz="2000" i="1" dirty="0" smtClean="0">
                <a:effectLst/>
                <a:latin typeface="Book Antiqua" pitchFamily="18" charset="0"/>
              </a:rPr>
              <a:t> </a:t>
            </a:r>
            <a:r>
              <a:rPr lang="tr-TR" sz="2000" i="1" dirty="0" err="1" smtClean="0">
                <a:effectLst/>
                <a:latin typeface="Book Antiqua" pitchFamily="18" charset="0"/>
              </a:rPr>
              <a:t>Corn</a:t>
            </a:r>
            <a:r>
              <a:rPr lang="tr-TR" sz="2000" i="1" dirty="0" smtClean="0">
                <a:effectLst/>
                <a:latin typeface="Book Antiqua" pitchFamily="18" charset="0"/>
              </a:rPr>
              <a:t>, Yumurta ile</a:t>
            </a:r>
            <a:br>
              <a:rPr lang="tr-TR" sz="2000" i="1" dirty="0" smtClean="0">
                <a:effectLst/>
                <a:latin typeface="Book Antiqua" pitchFamily="18" charset="0"/>
              </a:rPr>
            </a:br>
            <a:r>
              <a:rPr lang="tr-TR" sz="2000" b="1" i="1" dirty="0" smtClean="0">
                <a:effectLst/>
                <a:latin typeface="Book Antiqua" pitchFamily="18" charset="0"/>
              </a:rPr>
              <a:t>* Tulum Peynirli</a:t>
            </a:r>
            <a:r>
              <a:rPr lang="tr-TR" sz="2000" i="1" dirty="0" smtClean="0">
                <a:effectLst/>
                <a:latin typeface="Book Antiqua" pitchFamily="18" charset="0"/>
              </a:rPr>
              <a:t> – Ceviz, </a:t>
            </a:r>
            <a:r>
              <a:rPr lang="tr-TR" sz="2000" i="1" dirty="0" err="1" smtClean="0">
                <a:effectLst/>
                <a:latin typeface="Book Antiqua" pitchFamily="18" charset="0"/>
              </a:rPr>
              <a:t>Cherry</a:t>
            </a:r>
            <a:r>
              <a:rPr lang="tr-TR" sz="2000" i="1" dirty="0" smtClean="0">
                <a:effectLst/>
                <a:latin typeface="Book Antiqua" pitchFamily="18" charset="0"/>
              </a:rPr>
              <a:t> Domates, Yeşil Biber ile</a:t>
            </a:r>
            <a:br>
              <a:rPr lang="tr-TR" sz="2000" i="1" dirty="0" smtClean="0">
                <a:effectLst/>
                <a:latin typeface="Book Antiqua" pitchFamily="18" charset="0"/>
              </a:rPr>
            </a:br>
            <a:r>
              <a:rPr lang="tr-TR" sz="2000" b="1" i="1" dirty="0" smtClean="0">
                <a:effectLst/>
                <a:latin typeface="Book Antiqua" pitchFamily="18" charset="0"/>
              </a:rPr>
              <a:t>* Meyveli</a:t>
            </a:r>
            <a:r>
              <a:rPr lang="tr-TR" sz="2000" i="1" dirty="0" smtClean="0">
                <a:effectLst/>
                <a:latin typeface="Book Antiqua" pitchFamily="18" charset="0"/>
              </a:rPr>
              <a:t> – Muzlu, Narlı, Kivili, Portakal, Kiraz Şeker, Ceviz ile</a:t>
            </a:r>
            <a:br>
              <a:rPr lang="tr-TR" sz="2000" i="1" dirty="0" smtClean="0">
                <a:effectLst/>
                <a:latin typeface="Book Antiqua" pitchFamily="18" charset="0"/>
              </a:rPr>
            </a:br>
            <a:r>
              <a:rPr lang="tr-TR" sz="2000" b="1" i="1" dirty="0" smtClean="0">
                <a:effectLst/>
                <a:latin typeface="Book Antiqua" pitchFamily="18" charset="0"/>
              </a:rPr>
              <a:t>* Mezeli </a:t>
            </a:r>
            <a:r>
              <a:rPr lang="tr-TR" sz="2000" i="1" dirty="0" smtClean="0">
                <a:effectLst/>
                <a:latin typeface="Book Antiqua" pitchFamily="18" charset="0"/>
              </a:rPr>
              <a:t>– Pembe Sultan, Paşa Meze, Rus Salata, Antep Ezme ile</a:t>
            </a:r>
            <a:br>
              <a:rPr lang="tr-TR" sz="2000" i="1" dirty="0" smtClean="0">
                <a:effectLst/>
                <a:latin typeface="Book Antiqua" pitchFamily="18" charset="0"/>
              </a:rPr>
            </a:br>
            <a:r>
              <a:rPr lang="tr-TR" sz="2000" b="1" i="1" dirty="0" smtClean="0">
                <a:effectLst/>
                <a:latin typeface="Book Antiqua" pitchFamily="18" charset="0"/>
              </a:rPr>
              <a:t>* Somon Fümeli ve Kaparili Kanepeler</a:t>
            </a:r>
            <a:br>
              <a:rPr lang="tr-TR" sz="2000" b="1" i="1" dirty="0" smtClean="0">
                <a:effectLst/>
                <a:latin typeface="Book Antiqua" pitchFamily="18" charset="0"/>
              </a:rPr>
            </a:br>
            <a:r>
              <a:rPr lang="tr-TR" sz="2000" b="1" i="1" dirty="0" smtClean="0">
                <a:effectLst/>
                <a:latin typeface="Book Antiqua" pitchFamily="18" charset="0"/>
              </a:rPr>
              <a:t>* Çin Kaşığında Füme Hindi ve Frambuazla Tatlandırılmış </a:t>
            </a:r>
            <a:r>
              <a:rPr lang="tr-TR" sz="2000" b="1" i="1" dirty="0" err="1" smtClean="0">
                <a:effectLst/>
                <a:latin typeface="Book Antiqua" pitchFamily="18" charset="0"/>
              </a:rPr>
              <a:t>Mascarpone</a:t>
            </a:r>
            <a:r>
              <a:rPr lang="tr-TR" sz="2000" b="1" i="1" dirty="0" smtClean="0">
                <a:effectLst/>
                <a:latin typeface="Book Antiqua" pitchFamily="18" charset="0"/>
              </a:rPr>
              <a:t> Peyniri Dolgulu Pancarlı Krep Dilimleri</a:t>
            </a:r>
            <a:r>
              <a:rPr lang="tr-TR" sz="2000" i="1" dirty="0" smtClean="0">
                <a:effectLst/>
                <a:latin typeface="Book Antiqua" pitchFamily="18" charset="0"/>
              </a:rPr>
              <a:t/>
            </a:r>
            <a:br>
              <a:rPr lang="tr-TR" sz="2000" i="1" dirty="0" smtClean="0">
                <a:effectLst/>
                <a:latin typeface="Book Antiqua" pitchFamily="18" charset="0"/>
              </a:rPr>
            </a:br>
            <a:r>
              <a:rPr lang="tr-TR" sz="2000" i="1" dirty="0" smtClean="0">
                <a:effectLst/>
                <a:latin typeface="Book Antiqua" pitchFamily="18" charset="0"/>
              </a:rPr>
              <a:t/>
            </a:r>
            <a:br>
              <a:rPr lang="tr-TR" sz="2000" i="1" dirty="0" smtClean="0">
                <a:effectLst/>
                <a:latin typeface="Book Antiqua" pitchFamily="18" charset="0"/>
              </a:rPr>
            </a:br>
            <a:endParaRPr lang="tr-TR" sz="1400" dirty="0"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88640"/>
            <a:ext cx="3081536" cy="418058"/>
          </a:xfrm>
        </p:spPr>
        <p:txBody>
          <a:bodyPr>
            <a:noAutofit/>
          </a:bodyPr>
          <a:lstStyle/>
          <a:p>
            <a:r>
              <a:rPr lang="tr-TR" sz="2000" i="1" dirty="0" smtClean="0">
                <a:solidFill>
                  <a:srgbClr val="C00000"/>
                </a:solidFill>
                <a:effectLst/>
                <a:latin typeface="Book Antiqua" pitchFamily="18" charset="0"/>
              </a:rPr>
              <a:t>Örnek Kokteyl Menüsü</a:t>
            </a:r>
            <a:endParaRPr lang="tr-TR" sz="2000" i="1" dirty="0">
              <a:solidFill>
                <a:srgbClr val="C00000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363272" cy="666936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tr-TR" sz="2800" b="1" i="1" dirty="0" smtClean="0">
              <a:effectLst/>
              <a:latin typeface="Book Antiqua" pitchFamily="18" charset="0"/>
            </a:endParaRPr>
          </a:p>
          <a:p>
            <a:pPr algn="ctr">
              <a:buNone/>
            </a:pPr>
            <a:r>
              <a:rPr lang="tr-TR" sz="2800" b="1" i="1" dirty="0" smtClean="0">
                <a:effectLst/>
                <a:latin typeface="Book Antiqua" pitchFamily="18" charset="0"/>
              </a:rPr>
              <a:t>ARA SICAKLAR</a:t>
            </a:r>
            <a:r>
              <a:rPr lang="tr-TR" sz="2800" i="1" dirty="0" smtClean="0">
                <a:effectLst/>
                <a:latin typeface="Book Antiqua" pitchFamily="18" charset="0"/>
              </a:rPr>
              <a:t/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i="1" dirty="0" smtClean="0">
                <a:effectLst/>
                <a:latin typeface="Book Antiqua" pitchFamily="18" charset="0"/>
              </a:rPr>
              <a:t>* Mini İçli Köfte</a:t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i="1" dirty="0" smtClean="0">
                <a:effectLst/>
                <a:latin typeface="Book Antiqua" pitchFamily="18" charset="0"/>
              </a:rPr>
              <a:t>* Mini Sigara Böreği (Peynirli, Ispanaklı, Pastırmalı)</a:t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i="1" dirty="0" smtClean="0">
                <a:effectLst/>
                <a:latin typeface="Book Antiqua" pitchFamily="18" charset="0"/>
              </a:rPr>
              <a:t>* Barbekü Sosuyla </a:t>
            </a:r>
            <a:r>
              <a:rPr lang="tr-TR" sz="2800" i="1" dirty="0" err="1" smtClean="0">
                <a:effectLst/>
                <a:latin typeface="Book Antiqua" pitchFamily="18" charset="0"/>
              </a:rPr>
              <a:t>Mittite</a:t>
            </a:r>
            <a:r>
              <a:rPr lang="tr-TR" sz="2800" i="1" dirty="0" smtClean="0">
                <a:effectLst/>
                <a:latin typeface="Book Antiqua" pitchFamily="18" charset="0"/>
              </a:rPr>
              <a:t> Köfte</a:t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i="1" dirty="0" smtClean="0">
                <a:effectLst/>
                <a:latin typeface="Book Antiqua" pitchFamily="18" charset="0"/>
              </a:rPr>
              <a:t>* Mini Muska Böreği</a:t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i="1" dirty="0" smtClean="0">
                <a:effectLst/>
                <a:latin typeface="Book Antiqua" pitchFamily="18" charset="0"/>
              </a:rPr>
              <a:t>* Tatlı Ekşi Sosuyla Patates </a:t>
            </a:r>
            <a:r>
              <a:rPr lang="tr-TR" sz="2800" i="1" dirty="0" err="1" smtClean="0">
                <a:effectLst/>
                <a:latin typeface="Book Antiqua" pitchFamily="18" charset="0"/>
              </a:rPr>
              <a:t>Kroket</a:t>
            </a:r>
            <a:r>
              <a:rPr lang="tr-TR" sz="2800" i="1" dirty="0" smtClean="0">
                <a:effectLst/>
                <a:latin typeface="Book Antiqua" pitchFamily="18" charset="0"/>
              </a:rPr>
              <a:t/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i="1" dirty="0" smtClean="0">
                <a:effectLst/>
                <a:latin typeface="Book Antiqua" pitchFamily="18" charset="0"/>
              </a:rPr>
              <a:t>* </a:t>
            </a:r>
            <a:r>
              <a:rPr lang="tr-TR" sz="2800" i="1" dirty="0" err="1" smtClean="0">
                <a:effectLst/>
                <a:latin typeface="Book Antiqua" pitchFamily="18" charset="0"/>
              </a:rPr>
              <a:t>Pita</a:t>
            </a:r>
            <a:r>
              <a:rPr lang="tr-TR" sz="2800" i="1" dirty="0" smtClean="0">
                <a:effectLst/>
                <a:latin typeface="Book Antiqua" pitchFamily="18" charset="0"/>
              </a:rPr>
              <a:t> Ekmeğinde </a:t>
            </a:r>
            <a:r>
              <a:rPr lang="tr-TR" sz="2800" i="1" dirty="0" err="1" smtClean="0">
                <a:effectLst/>
                <a:latin typeface="Book Antiqua" pitchFamily="18" charset="0"/>
              </a:rPr>
              <a:t>Finger</a:t>
            </a:r>
            <a:r>
              <a:rPr lang="tr-TR" sz="2800" i="1" dirty="0" smtClean="0">
                <a:effectLst/>
                <a:latin typeface="Book Antiqua" pitchFamily="18" charset="0"/>
              </a:rPr>
              <a:t> Piliç </a:t>
            </a:r>
            <a:r>
              <a:rPr lang="tr-TR" sz="2800" i="1" dirty="0" err="1" smtClean="0">
                <a:effectLst/>
                <a:latin typeface="Book Antiqua" pitchFamily="18" charset="0"/>
              </a:rPr>
              <a:t>Flambe</a:t>
            </a:r>
            <a:r>
              <a:rPr lang="tr-TR" sz="2800" i="1" dirty="0" smtClean="0">
                <a:effectLst/>
                <a:latin typeface="Book Antiqua" pitchFamily="18" charset="0"/>
              </a:rPr>
              <a:t/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i="1" dirty="0" smtClean="0">
                <a:effectLst/>
                <a:latin typeface="Book Antiqua" pitchFamily="18" charset="0"/>
              </a:rPr>
              <a:t>* Özel Sosuyla Piliç </a:t>
            </a:r>
            <a:r>
              <a:rPr lang="tr-TR" sz="2800" i="1" dirty="0" err="1" smtClean="0">
                <a:effectLst/>
                <a:latin typeface="Book Antiqua" pitchFamily="18" charset="0"/>
              </a:rPr>
              <a:t>Satay</a:t>
            </a:r>
            <a:r>
              <a:rPr lang="tr-TR" sz="2800" i="1" dirty="0" smtClean="0">
                <a:effectLst/>
                <a:latin typeface="Book Antiqua" pitchFamily="18" charset="0"/>
              </a:rPr>
              <a:t/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b="1" i="1" dirty="0" smtClean="0">
                <a:effectLst/>
                <a:latin typeface="Book Antiqua" pitchFamily="18" charset="0"/>
              </a:rPr>
              <a:t>MASALARDA SERPME ÜRÜN ÇEŞİTLERİ</a:t>
            </a:r>
            <a:r>
              <a:rPr lang="tr-TR" sz="2800" i="1" dirty="0" smtClean="0">
                <a:effectLst/>
                <a:latin typeface="Book Antiqua" pitchFamily="18" charset="0"/>
              </a:rPr>
              <a:t/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i="1" dirty="0" smtClean="0">
                <a:effectLst/>
                <a:latin typeface="Book Antiqua" pitchFamily="18" charset="0"/>
              </a:rPr>
              <a:t>* Tropikal ve Kuru Meyvelerle Süslenmiş Karışık Peynir Tabağı</a:t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i="1" dirty="0" smtClean="0">
                <a:effectLst/>
                <a:latin typeface="Book Antiqua" pitchFamily="18" charset="0"/>
              </a:rPr>
              <a:t>* Zeytin Yağlı Yaprak Sarması Tabağı</a:t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i="1" dirty="0" smtClean="0">
                <a:effectLst/>
                <a:latin typeface="Book Antiqua" pitchFamily="18" charset="0"/>
              </a:rPr>
              <a:t>* Bademli-Meyveli Tatlı Topları</a:t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i="1" dirty="0" smtClean="0">
                <a:effectLst/>
                <a:latin typeface="Book Antiqua" pitchFamily="18" charset="0"/>
              </a:rPr>
              <a:t>* </a:t>
            </a:r>
            <a:r>
              <a:rPr lang="tr-TR" sz="2800" i="1" dirty="0" err="1" smtClean="0">
                <a:effectLst/>
                <a:latin typeface="Book Antiqua" pitchFamily="18" charset="0"/>
              </a:rPr>
              <a:t>Panna</a:t>
            </a:r>
            <a:r>
              <a:rPr lang="tr-TR" sz="2800" i="1" dirty="0" smtClean="0">
                <a:effectLst/>
                <a:latin typeface="Book Antiqua" pitchFamily="18" charset="0"/>
              </a:rPr>
              <a:t> </a:t>
            </a:r>
            <a:r>
              <a:rPr lang="tr-TR" sz="2800" i="1" dirty="0" err="1" smtClean="0">
                <a:effectLst/>
                <a:latin typeface="Book Antiqua" pitchFamily="18" charset="0"/>
              </a:rPr>
              <a:t>Cotta</a:t>
            </a:r>
            <a:r>
              <a:rPr lang="tr-TR" sz="2800" i="1" dirty="0" smtClean="0">
                <a:effectLst/>
                <a:latin typeface="Book Antiqua" pitchFamily="18" charset="0"/>
              </a:rPr>
              <a:t> – (Kabaklı – Böğürtlenli)</a:t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b="1" i="1" dirty="0" smtClean="0">
                <a:effectLst/>
                <a:latin typeface="Book Antiqua" pitchFamily="18" charset="0"/>
              </a:rPr>
              <a:t>İÇECEKLER</a:t>
            </a:r>
            <a:r>
              <a:rPr lang="tr-TR" sz="2800" i="1" dirty="0" smtClean="0">
                <a:effectLst/>
                <a:latin typeface="Book Antiqua" pitchFamily="18" charset="0"/>
              </a:rPr>
              <a:t/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i="1" dirty="0" smtClean="0">
                <a:effectLst/>
                <a:latin typeface="Book Antiqua" pitchFamily="18" charset="0"/>
              </a:rPr>
              <a:t>* Alkolsüz Kokteyl,</a:t>
            </a:r>
          </a:p>
          <a:p>
            <a:pPr algn="ctr">
              <a:buNone/>
            </a:pPr>
            <a:r>
              <a:rPr lang="tr-TR" sz="2800" i="1" dirty="0" smtClean="0">
                <a:effectLst/>
                <a:latin typeface="Book Antiqua" pitchFamily="18" charset="0"/>
              </a:rPr>
              <a:t> </a:t>
            </a:r>
            <a:r>
              <a:rPr lang="tr-TR" sz="2800" i="1" dirty="0" err="1" smtClean="0">
                <a:effectLst/>
                <a:latin typeface="Book Antiqua" pitchFamily="18" charset="0"/>
              </a:rPr>
              <a:t>Coca</a:t>
            </a:r>
            <a:r>
              <a:rPr lang="tr-TR" sz="2800" i="1" dirty="0" smtClean="0">
                <a:effectLst/>
                <a:latin typeface="Book Antiqua" pitchFamily="18" charset="0"/>
              </a:rPr>
              <a:t> </a:t>
            </a:r>
            <a:r>
              <a:rPr lang="tr-TR" sz="2800" i="1" dirty="0" err="1" smtClean="0">
                <a:effectLst/>
                <a:latin typeface="Book Antiqua" pitchFamily="18" charset="0"/>
              </a:rPr>
              <a:t>ColaDiyet</a:t>
            </a:r>
            <a:r>
              <a:rPr lang="tr-TR" sz="2800" i="1" dirty="0" smtClean="0">
                <a:effectLst/>
                <a:latin typeface="Book Antiqua" pitchFamily="18" charset="0"/>
              </a:rPr>
              <a:t> </a:t>
            </a:r>
            <a:r>
              <a:rPr lang="tr-TR" sz="2800" i="1" dirty="0" err="1" smtClean="0">
                <a:effectLst/>
                <a:latin typeface="Book Antiqua" pitchFamily="18" charset="0"/>
              </a:rPr>
              <a:t>Coca</a:t>
            </a:r>
            <a:r>
              <a:rPr lang="tr-TR" sz="2800" i="1" dirty="0" smtClean="0">
                <a:effectLst/>
                <a:latin typeface="Book Antiqua" pitchFamily="18" charset="0"/>
              </a:rPr>
              <a:t> </a:t>
            </a:r>
            <a:r>
              <a:rPr lang="tr-TR" sz="2800" i="1" dirty="0" err="1" smtClean="0">
                <a:effectLst/>
                <a:latin typeface="Book Antiqua" pitchFamily="18" charset="0"/>
              </a:rPr>
              <a:t>Cola</a:t>
            </a:r>
            <a:r>
              <a:rPr lang="tr-TR" sz="2800" i="1" dirty="0" smtClean="0">
                <a:effectLst/>
                <a:latin typeface="Book Antiqua" pitchFamily="18" charset="0"/>
              </a:rPr>
              <a:t>, </a:t>
            </a:r>
            <a:r>
              <a:rPr lang="tr-TR" sz="2800" i="1" dirty="0" err="1" smtClean="0">
                <a:effectLst/>
                <a:latin typeface="Book Antiqua" pitchFamily="18" charset="0"/>
              </a:rPr>
              <a:t>Coca</a:t>
            </a:r>
            <a:r>
              <a:rPr lang="tr-TR" sz="2800" i="1" dirty="0" smtClean="0">
                <a:effectLst/>
                <a:latin typeface="Book Antiqua" pitchFamily="18" charset="0"/>
              </a:rPr>
              <a:t> </a:t>
            </a:r>
            <a:r>
              <a:rPr lang="tr-TR" sz="2800" i="1" dirty="0" err="1" smtClean="0">
                <a:effectLst/>
                <a:latin typeface="Book Antiqua" pitchFamily="18" charset="0"/>
              </a:rPr>
              <a:t>Cola</a:t>
            </a:r>
            <a:r>
              <a:rPr lang="tr-TR" sz="2800" i="1" dirty="0" smtClean="0">
                <a:effectLst/>
                <a:latin typeface="Book Antiqua" pitchFamily="18" charset="0"/>
              </a:rPr>
              <a:t> </a:t>
            </a:r>
            <a:r>
              <a:rPr lang="tr-TR" sz="2800" i="1" dirty="0" err="1" smtClean="0">
                <a:effectLst/>
                <a:latin typeface="Book Antiqua" pitchFamily="18" charset="0"/>
              </a:rPr>
              <a:t>Zero</a:t>
            </a:r>
            <a:r>
              <a:rPr lang="tr-TR" sz="2800" i="1" dirty="0" smtClean="0">
                <a:effectLst/>
                <a:latin typeface="Book Antiqua" pitchFamily="18" charset="0"/>
              </a:rPr>
              <a:t>, </a:t>
            </a:r>
            <a:r>
              <a:rPr lang="tr-TR" sz="2800" i="1" dirty="0" err="1" smtClean="0">
                <a:effectLst/>
                <a:latin typeface="Book Antiqua" pitchFamily="18" charset="0"/>
              </a:rPr>
              <a:t>Sprite</a:t>
            </a:r>
            <a:r>
              <a:rPr lang="tr-TR" sz="2800" i="1" dirty="0" smtClean="0">
                <a:effectLst/>
                <a:latin typeface="Book Antiqua" pitchFamily="18" charset="0"/>
              </a:rPr>
              <a:t>, Fanta</a:t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i="1" dirty="0" smtClean="0">
                <a:effectLst/>
                <a:latin typeface="Book Antiqua" pitchFamily="18" charset="0"/>
              </a:rPr>
              <a:t>* Karışık Meyve Suyu</a:t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i="1" dirty="0" smtClean="0">
                <a:effectLst/>
                <a:latin typeface="Book Antiqua" pitchFamily="18" charset="0"/>
              </a:rPr>
              <a:t>* Taze Naneli Soğuk Limonata</a:t>
            </a:r>
            <a:br>
              <a:rPr lang="tr-TR" sz="2800" i="1" dirty="0" smtClean="0">
                <a:effectLst/>
                <a:latin typeface="Book Antiqua" pitchFamily="18" charset="0"/>
              </a:rPr>
            </a:br>
            <a:r>
              <a:rPr lang="tr-TR" sz="2800" i="1" dirty="0" smtClean="0">
                <a:effectLst/>
                <a:latin typeface="Book Antiqua" pitchFamily="18" charset="0"/>
              </a:rPr>
              <a:t>* Su, Soda</a:t>
            </a:r>
          </a:p>
          <a:p>
            <a:endParaRPr lang="tr-TR" dirty="0" smtClean="0">
              <a:effectLst/>
              <a:latin typeface="Book Antiqua" pitchFamily="18" charset="0"/>
            </a:endParaRPr>
          </a:p>
          <a:p>
            <a:endParaRPr lang="tr-TR" dirty="0"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2137</TotalTime>
  <Words>194</Words>
  <Application>Microsoft Office PowerPoint</Application>
  <PresentationFormat>Ekran Gösterisi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Book Antiqua</vt:lpstr>
      <vt:lpstr>Calibri</vt:lpstr>
      <vt:lpstr>Franklin Gothic Book</vt:lpstr>
      <vt:lpstr>Perpetua</vt:lpstr>
      <vt:lpstr>Wingdings 2</vt:lpstr>
      <vt:lpstr>Hisse Senedi</vt:lpstr>
      <vt:lpstr>Ziyafet ve İkram Hizmetleri</vt:lpstr>
      <vt:lpstr>Ziyafet Menüsü Hazırlarken Dikkat Edilmesi Gereken Noktalar:</vt:lpstr>
      <vt:lpstr>Ziyafet Menüsü Hazırlarken Dikkat Edilmesi Gereken Noktalar:</vt:lpstr>
      <vt:lpstr>Ziyafet Menüsünün Fiyatlandırması</vt:lpstr>
      <vt:lpstr>   İçeceklerin Fiyatlandırılması </vt:lpstr>
      <vt:lpstr>Ziyafet Menüleri</vt:lpstr>
      <vt:lpstr>PowerPoint Sunusu</vt:lpstr>
      <vt:lpstr>Örnek Kokteyl Menüsü</vt:lpstr>
      <vt:lpstr>Örnek Kokteyl Menüsü</vt:lpstr>
      <vt:lpstr>PowerPoint Sunusu</vt:lpstr>
      <vt:lpstr>PowerPoint Sunusu</vt:lpstr>
      <vt:lpstr>Yemekli Banket  Menüleri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fransız mutfağı</dc:creator>
  <cp:lastModifiedBy>emir üner</cp:lastModifiedBy>
  <cp:revision>198</cp:revision>
  <dcterms:created xsi:type="dcterms:W3CDTF">2015-10-08T19:20:55Z</dcterms:created>
  <dcterms:modified xsi:type="dcterms:W3CDTF">2017-10-29T10:39:51Z</dcterms:modified>
</cp:coreProperties>
</file>