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6"/>
  </p:notesMasterIdLst>
  <p:sldIdLst>
    <p:sldId id="256" r:id="rId2"/>
    <p:sldId id="257" r:id="rId3"/>
    <p:sldId id="261" r:id="rId4"/>
    <p:sldId id="263" r:id="rId5"/>
    <p:sldId id="270" r:id="rId6"/>
    <p:sldId id="262" r:id="rId7"/>
    <p:sldId id="265" r:id="rId8"/>
    <p:sldId id="258" r:id="rId9"/>
    <p:sldId id="269" r:id="rId10"/>
    <p:sldId id="264" r:id="rId11"/>
    <p:sldId id="271" r:id="rId12"/>
    <p:sldId id="266" r:id="rId13"/>
    <p:sldId id="267" r:id="rId14"/>
    <p:sldId id="268"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4362"/>
    <a:srgbClr val="FF0000"/>
    <a:srgbClr val="CC9B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1" autoAdjust="0"/>
    <p:restoredTop sz="94660"/>
  </p:normalViewPr>
  <p:slideViewPr>
    <p:cSldViewPr snapToGrid="0">
      <p:cViewPr varScale="1">
        <p:scale>
          <a:sx n="79" d="100"/>
          <a:sy n="79" d="100"/>
        </p:scale>
        <p:origin x="83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CC08F8-9DA2-42E6-9782-BEAF70EDB808}" type="datetimeFigureOut">
              <a:rPr lang="tr-TR" smtClean="0"/>
              <a:t>21.02.2020</a:t>
            </a:fld>
            <a:endParaRPr lang="tr-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5AD5DC-3CDA-4CDD-84CC-EB17E1EB596F}" type="slidenum">
              <a:rPr lang="tr-TR" smtClean="0"/>
              <a:t>‹#›</a:t>
            </a:fld>
            <a:endParaRPr lang="tr-TR"/>
          </a:p>
        </p:txBody>
      </p:sp>
    </p:spTree>
    <p:extLst>
      <p:ext uri="{BB962C8B-B14F-4D97-AF65-F5344CB8AC3E}">
        <p14:creationId xmlns:p14="http://schemas.microsoft.com/office/powerpoint/2010/main" val="756853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285AD5DC-3CDA-4CDD-84CC-EB17E1EB596F}" type="slidenum">
              <a:rPr lang="tr-TR" smtClean="0"/>
              <a:t>4</a:t>
            </a:fld>
            <a:endParaRPr lang="tr-TR"/>
          </a:p>
        </p:txBody>
      </p:sp>
    </p:spTree>
    <p:extLst>
      <p:ext uri="{BB962C8B-B14F-4D97-AF65-F5344CB8AC3E}">
        <p14:creationId xmlns:p14="http://schemas.microsoft.com/office/powerpoint/2010/main" val="26829853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285AD5DC-3CDA-4CDD-84CC-EB17E1EB596F}" type="slidenum">
              <a:rPr lang="tr-TR" smtClean="0"/>
              <a:t>7</a:t>
            </a:fld>
            <a:endParaRPr lang="tr-TR"/>
          </a:p>
        </p:txBody>
      </p:sp>
    </p:spTree>
    <p:extLst>
      <p:ext uri="{BB962C8B-B14F-4D97-AF65-F5344CB8AC3E}">
        <p14:creationId xmlns:p14="http://schemas.microsoft.com/office/powerpoint/2010/main" val="35256212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285AD5DC-3CDA-4CDD-84CC-EB17E1EB596F}" type="slidenum">
              <a:rPr lang="tr-TR" smtClean="0"/>
              <a:t>8</a:t>
            </a:fld>
            <a:endParaRPr lang="tr-TR"/>
          </a:p>
        </p:txBody>
      </p:sp>
    </p:spTree>
    <p:extLst>
      <p:ext uri="{BB962C8B-B14F-4D97-AF65-F5344CB8AC3E}">
        <p14:creationId xmlns:p14="http://schemas.microsoft.com/office/powerpoint/2010/main" val="10468613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10"/>
          </p:nvPr>
        </p:nvSpPr>
        <p:spPr/>
        <p:txBody>
          <a:bodyPr/>
          <a:lstStyle/>
          <a:p>
            <a:fld id="{285AD5DC-3CDA-4CDD-84CC-EB17E1EB596F}" type="slidenum">
              <a:rPr lang="tr-TR" smtClean="0"/>
              <a:t>11</a:t>
            </a:fld>
            <a:endParaRPr lang="tr-TR"/>
          </a:p>
        </p:txBody>
      </p:sp>
    </p:spTree>
    <p:extLst>
      <p:ext uri="{BB962C8B-B14F-4D97-AF65-F5344CB8AC3E}">
        <p14:creationId xmlns:p14="http://schemas.microsoft.com/office/powerpoint/2010/main" val="3777456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7B1D7D8-2654-45B3-8264-86122122A910}" type="datetimeFigureOut">
              <a:rPr lang="tr-TR" smtClean="0"/>
              <a:t>21.02.2020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51C1062-C706-4DD8-8DF7-2AF9952607AD}"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95233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Date Placeholder 2"/>
          <p:cNvSpPr>
            <a:spLocks noGrp="1"/>
          </p:cNvSpPr>
          <p:nvPr>
            <p:ph type="dt" sz="half" idx="10"/>
          </p:nvPr>
        </p:nvSpPr>
        <p:spPr/>
        <p:txBody>
          <a:bodyPr/>
          <a:lstStyle/>
          <a:p>
            <a:fld id="{A7B1D7D8-2654-45B3-8264-86122122A910}" type="datetimeFigureOut">
              <a:rPr lang="tr-TR" smtClean="0"/>
              <a:t>21.02.2020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51C1062-C706-4DD8-8DF7-2AF9952607AD}" type="slidenum">
              <a:rPr lang="tr-TR" smtClean="0"/>
              <a:t>‹#›</a:t>
            </a:fld>
            <a:endParaRPr lang="tr-TR"/>
          </a:p>
        </p:txBody>
      </p:sp>
    </p:spTree>
    <p:extLst>
      <p:ext uri="{BB962C8B-B14F-4D97-AF65-F5344CB8AC3E}">
        <p14:creationId xmlns:p14="http://schemas.microsoft.com/office/powerpoint/2010/main" val="547109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7B1D7D8-2654-45B3-8264-86122122A910}" type="datetimeFigureOut">
              <a:rPr lang="tr-TR" smtClean="0"/>
              <a:t>21.02.2020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51C1062-C706-4DD8-8DF7-2AF9952607AD}" type="slidenum">
              <a:rPr lang="tr-TR" smtClean="0"/>
              <a:t>‹#›</a:t>
            </a:fld>
            <a:endParaRPr lang="tr-TR"/>
          </a:p>
        </p:txBody>
      </p:sp>
    </p:spTree>
    <p:extLst>
      <p:ext uri="{BB962C8B-B14F-4D97-AF65-F5344CB8AC3E}">
        <p14:creationId xmlns:p14="http://schemas.microsoft.com/office/powerpoint/2010/main" val="3660828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7B1D7D8-2654-45B3-8264-86122122A910}" type="datetimeFigureOut">
              <a:rPr lang="tr-TR" smtClean="0"/>
              <a:t>21.02.2020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51C1062-C706-4DD8-8DF7-2AF9952607AD}"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2084167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7B1D7D8-2654-45B3-8264-86122122A910}" type="datetimeFigureOut">
              <a:rPr lang="tr-TR" smtClean="0"/>
              <a:t>21.02.2020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51C1062-C706-4DD8-8DF7-2AF9952607AD}" type="slidenum">
              <a:rPr lang="tr-TR" smtClean="0"/>
              <a:t>‹#›</a:t>
            </a:fld>
            <a:endParaRPr lang="tr-TR"/>
          </a:p>
        </p:txBody>
      </p:sp>
    </p:spTree>
    <p:extLst>
      <p:ext uri="{BB962C8B-B14F-4D97-AF65-F5344CB8AC3E}">
        <p14:creationId xmlns:p14="http://schemas.microsoft.com/office/powerpoint/2010/main" val="5777908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7B1D7D8-2654-45B3-8264-86122122A910}" type="datetimeFigureOut">
              <a:rPr lang="tr-TR" smtClean="0"/>
              <a:t>21.02.2020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51C1062-C706-4DD8-8DF7-2AF9952607AD}"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1524072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7B1D7D8-2654-45B3-8264-86122122A910}" type="datetimeFigureOut">
              <a:rPr lang="tr-TR" smtClean="0"/>
              <a:t>21.02.2020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51C1062-C706-4DD8-8DF7-2AF9952607AD}" type="slidenum">
              <a:rPr lang="tr-TR" smtClean="0"/>
              <a:t>‹#›</a:t>
            </a:fld>
            <a:endParaRPr lang="tr-TR"/>
          </a:p>
        </p:txBody>
      </p:sp>
    </p:spTree>
    <p:extLst>
      <p:ext uri="{BB962C8B-B14F-4D97-AF65-F5344CB8AC3E}">
        <p14:creationId xmlns:p14="http://schemas.microsoft.com/office/powerpoint/2010/main" val="10474724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7B1D7D8-2654-45B3-8264-86122122A910}" type="datetimeFigureOut">
              <a:rPr lang="tr-TR" smtClean="0"/>
              <a:t>21.02.2020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51C1062-C706-4DD8-8DF7-2AF9952607AD}" type="slidenum">
              <a:rPr lang="tr-TR" smtClean="0"/>
              <a:t>‹#›</a:t>
            </a:fld>
            <a:endParaRPr lang="tr-TR"/>
          </a:p>
        </p:txBody>
      </p:sp>
    </p:spTree>
    <p:extLst>
      <p:ext uri="{BB962C8B-B14F-4D97-AF65-F5344CB8AC3E}">
        <p14:creationId xmlns:p14="http://schemas.microsoft.com/office/powerpoint/2010/main" val="2926498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7B1D7D8-2654-45B3-8264-86122122A910}" type="datetimeFigureOut">
              <a:rPr lang="tr-TR" smtClean="0"/>
              <a:t>21.02.2020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51C1062-C706-4DD8-8DF7-2AF9952607AD}" type="slidenum">
              <a:rPr lang="tr-TR" smtClean="0"/>
              <a:t>‹#›</a:t>
            </a:fld>
            <a:endParaRPr lang="tr-TR"/>
          </a:p>
        </p:txBody>
      </p:sp>
    </p:spTree>
    <p:extLst>
      <p:ext uri="{BB962C8B-B14F-4D97-AF65-F5344CB8AC3E}">
        <p14:creationId xmlns:p14="http://schemas.microsoft.com/office/powerpoint/2010/main" val="706546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7B1D7D8-2654-45B3-8264-86122122A910}" type="datetimeFigureOut">
              <a:rPr lang="tr-TR" smtClean="0"/>
              <a:t>21.02.2020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51C1062-C706-4DD8-8DF7-2AF9952607AD}" type="slidenum">
              <a:rPr lang="tr-TR" smtClean="0"/>
              <a:t>‹#›</a:t>
            </a:fld>
            <a:endParaRPr lang="tr-TR"/>
          </a:p>
        </p:txBody>
      </p:sp>
    </p:spTree>
    <p:extLst>
      <p:ext uri="{BB962C8B-B14F-4D97-AF65-F5344CB8AC3E}">
        <p14:creationId xmlns:p14="http://schemas.microsoft.com/office/powerpoint/2010/main" val="73254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7B1D7D8-2654-45B3-8264-86122122A910}" type="datetimeFigureOut">
              <a:rPr lang="tr-TR" smtClean="0"/>
              <a:t>21.02.2020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51C1062-C706-4DD8-8DF7-2AF9952607AD}" type="slidenum">
              <a:rPr lang="tr-TR" smtClean="0"/>
              <a:t>‹#›</a:t>
            </a:fld>
            <a:endParaRPr lang="tr-TR"/>
          </a:p>
        </p:txBody>
      </p:sp>
    </p:spTree>
    <p:extLst>
      <p:ext uri="{BB962C8B-B14F-4D97-AF65-F5344CB8AC3E}">
        <p14:creationId xmlns:p14="http://schemas.microsoft.com/office/powerpoint/2010/main" val="3706285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7B1D7D8-2654-45B3-8264-86122122A910}" type="datetimeFigureOut">
              <a:rPr lang="tr-TR" smtClean="0"/>
              <a:t>21.02.2020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51C1062-C706-4DD8-8DF7-2AF9952607AD}" type="slidenum">
              <a:rPr lang="tr-TR" smtClean="0"/>
              <a:t>‹#›</a:t>
            </a:fld>
            <a:endParaRPr lang="tr-TR"/>
          </a:p>
        </p:txBody>
      </p:sp>
    </p:spTree>
    <p:extLst>
      <p:ext uri="{BB962C8B-B14F-4D97-AF65-F5344CB8AC3E}">
        <p14:creationId xmlns:p14="http://schemas.microsoft.com/office/powerpoint/2010/main" val="463816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7B1D7D8-2654-45B3-8264-86122122A910}" type="datetimeFigureOut">
              <a:rPr lang="tr-TR" smtClean="0"/>
              <a:t>21.02.2020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51C1062-C706-4DD8-8DF7-2AF9952607AD}" type="slidenum">
              <a:rPr lang="tr-TR" smtClean="0"/>
              <a:t>‹#›</a:t>
            </a:fld>
            <a:endParaRPr lang="tr-TR"/>
          </a:p>
        </p:txBody>
      </p:sp>
    </p:spTree>
    <p:extLst>
      <p:ext uri="{BB962C8B-B14F-4D97-AF65-F5344CB8AC3E}">
        <p14:creationId xmlns:p14="http://schemas.microsoft.com/office/powerpoint/2010/main" val="33608587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7B1D7D8-2654-45B3-8264-86122122A910}" type="datetimeFigureOut">
              <a:rPr lang="tr-TR" smtClean="0"/>
              <a:t>21.02.2020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51C1062-C706-4DD8-8DF7-2AF9952607AD}" type="slidenum">
              <a:rPr lang="tr-TR" smtClean="0"/>
              <a:t>‹#›</a:t>
            </a:fld>
            <a:endParaRPr lang="tr-TR"/>
          </a:p>
        </p:txBody>
      </p:sp>
    </p:spTree>
    <p:extLst>
      <p:ext uri="{BB962C8B-B14F-4D97-AF65-F5344CB8AC3E}">
        <p14:creationId xmlns:p14="http://schemas.microsoft.com/office/powerpoint/2010/main" val="91799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B1D7D8-2654-45B3-8264-86122122A910}" type="datetimeFigureOut">
              <a:rPr lang="tr-TR" smtClean="0"/>
              <a:t>21.02.2020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51C1062-C706-4DD8-8DF7-2AF9952607AD}" type="slidenum">
              <a:rPr lang="tr-TR" smtClean="0"/>
              <a:t>‹#›</a:t>
            </a:fld>
            <a:endParaRPr lang="tr-TR"/>
          </a:p>
        </p:txBody>
      </p:sp>
    </p:spTree>
    <p:extLst>
      <p:ext uri="{BB962C8B-B14F-4D97-AF65-F5344CB8AC3E}">
        <p14:creationId xmlns:p14="http://schemas.microsoft.com/office/powerpoint/2010/main" val="11768103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7B1D7D8-2654-45B3-8264-86122122A910}" type="datetimeFigureOut">
              <a:rPr lang="tr-TR" smtClean="0"/>
              <a:t>21.02.2020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51C1062-C706-4DD8-8DF7-2AF9952607AD}" type="slidenum">
              <a:rPr lang="tr-TR" smtClean="0"/>
              <a:t>‹#›</a:t>
            </a:fld>
            <a:endParaRPr lang="tr-TR"/>
          </a:p>
        </p:txBody>
      </p:sp>
    </p:spTree>
    <p:extLst>
      <p:ext uri="{BB962C8B-B14F-4D97-AF65-F5344CB8AC3E}">
        <p14:creationId xmlns:p14="http://schemas.microsoft.com/office/powerpoint/2010/main" val="2439814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7B1D7D8-2654-45B3-8264-86122122A910}" type="datetimeFigureOut">
              <a:rPr lang="tr-TR" smtClean="0"/>
              <a:t>21.02.2020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51C1062-C706-4DD8-8DF7-2AF9952607AD}" type="slidenum">
              <a:rPr lang="tr-TR" smtClean="0"/>
              <a:t>‹#›</a:t>
            </a:fld>
            <a:endParaRPr lang="tr-TR"/>
          </a:p>
        </p:txBody>
      </p:sp>
    </p:spTree>
    <p:extLst>
      <p:ext uri="{BB962C8B-B14F-4D97-AF65-F5344CB8AC3E}">
        <p14:creationId xmlns:p14="http://schemas.microsoft.com/office/powerpoint/2010/main" val="741486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chemeClr val="bg2"/>
            </a:gs>
            <a:gs pos="0">
              <a:schemeClr val="accent1">
                <a:lumMod val="27000"/>
                <a:lumOff val="73000"/>
              </a:schemeClr>
            </a:gs>
            <a:gs pos="35000">
              <a:schemeClr val="accent1">
                <a:lumMod val="0"/>
                <a:lumOff val="100000"/>
              </a:schemeClr>
            </a:gs>
            <a:gs pos="100000">
              <a:schemeClr val="accent1">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A7B1D7D8-2654-45B3-8264-86122122A910}" type="datetimeFigureOut">
              <a:rPr lang="tr-TR" smtClean="0"/>
              <a:t>21.02.2020</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351C1062-C706-4DD8-8DF7-2AF9952607AD}" type="slidenum">
              <a:rPr lang="tr-TR" smtClean="0"/>
              <a:t>‹#›</a:t>
            </a:fld>
            <a:endParaRPr lang="tr-TR"/>
          </a:p>
        </p:txBody>
      </p:sp>
    </p:spTree>
    <p:extLst>
      <p:ext uri="{BB962C8B-B14F-4D97-AF65-F5344CB8AC3E}">
        <p14:creationId xmlns:p14="http://schemas.microsoft.com/office/powerpoint/2010/main" val="2735096610"/>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python.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youtube.com/watch?v=2GKESu5atVQ" TargetMode="External"/><Relationship Id="rId2" Type="http://schemas.openxmlformats.org/officeDocument/2006/relationships/slideLayout" Target="../slideLayouts/slideLayout2.xml"/><Relationship Id="rId1" Type="http://schemas.openxmlformats.org/officeDocument/2006/relationships/video" Target="https://www.youtube.com/embed/2GKESu5atVQ" TargetMode="Externa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6544" y="817123"/>
            <a:ext cx="10815782" cy="2502957"/>
          </a:xfrm>
        </p:spPr>
        <p:txBody>
          <a:bodyPr/>
          <a:lstStyle/>
          <a:p>
            <a:pPr algn="ctr"/>
            <a:r>
              <a:rPr lang="en-US" sz="2400" b="1" i="1" dirty="0">
                <a:solidFill>
                  <a:schemeClr val="bg1"/>
                </a:solidFill>
                <a:latin typeface="Californian FB" panose="0207040306080B030204" pitchFamily="18" charset="0"/>
                <a:ea typeface="Cambria Math" panose="02040503050406030204" pitchFamily="18" charset="0"/>
              </a:rPr>
              <a:t>ANKARA UNIVERSITY</a:t>
            </a:r>
            <a:br>
              <a:rPr lang="en-US" sz="2400" b="1" i="1" dirty="0">
                <a:solidFill>
                  <a:schemeClr val="bg1"/>
                </a:solidFill>
                <a:latin typeface="Californian FB" panose="0207040306080B030204" pitchFamily="18" charset="0"/>
                <a:ea typeface="Cambria Math" panose="02040503050406030204" pitchFamily="18" charset="0"/>
              </a:rPr>
            </a:br>
            <a:r>
              <a:rPr lang="en-US" sz="2400" b="1" i="1" dirty="0">
                <a:solidFill>
                  <a:schemeClr val="bg1"/>
                </a:solidFill>
                <a:latin typeface="Californian FB" panose="0207040306080B030204" pitchFamily="18" charset="0"/>
                <a:ea typeface="Cambria Math" panose="02040503050406030204" pitchFamily="18" charset="0"/>
              </a:rPr>
              <a:t>DEPARTMENT OF ENERGY ENGINEERING</a:t>
            </a:r>
            <a:br>
              <a:rPr lang="en-US" sz="2400" b="1" i="1" dirty="0">
                <a:solidFill>
                  <a:schemeClr val="bg1"/>
                </a:solidFill>
                <a:latin typeface="Californian FB" panose="0207040306080B030204" pitchFamily="18" charset="0"/>
                <a:ea typeface="Cambria Math" panose="02040503050406030204" pitchFamily="18" charset="0"/>
              </a:rPr>
            </a:br>
            <a:r>
              <a:rPr lang="en-US" sz="2400" b="1" i="1" dirty="0">
                <a:solidFill>
                  <a:schemeClr val="bg1"/>
                </a:solidFill>
                <a:latin typeface="Californian FB" panose="0207040306080B030204" pitchFamily="18" charset="0"/>
                <a:ea typeface="Cambria Math" panose="02040503050406030204" pitchFamily="18" charset="0"/>
              </a:rPr>
              <a:t>NUMERICAL METHODS</a:t>
            </a:r>
            <a:r>
              <a:rPr lang="tr-TR" sz="2400" b="1" i="1" dirty="0">
                <a:solidFill>
                  <a:schemeClr val="bg1"/>
                </a:solidFill>
                <a:latin typeface="Californian FB" panose="0207040306080B030204" pitchFamily="18" charset="0"/>
                <a:ea typeface="Cambria Math" panose="02040503050406030204" pitchFamily="18" charset="0"/>
              </a:rPr>
              <a:t/>
            </a:r>
            <a:br>
              <a:rPr lang="tr-TR" sz="2400" b="1" i="1" dirty="0">
                <a:solidFill>
                  <a:schemeClr val="bg1"/>
                </a:solidFill>
                <a:latin typeface="Californian FB" panose="0207040306080B030204" pitchFamily="18" charset="0"/>
                <a:ea typeface="Cambria Math" panose="02040503050406030204" pitchFamily="18" charset="0"/>
              </a:rPr>
            </a:br>
            <a:r>
              <a:rPr lang="en-US" sz="2400" dirty="0">
                <a:latin typeface="Perpetua Titling MT" panose="02020502060505020804" pitchFamily="18" charset="0"/>
              </a:rPr>
              <a:t/>
            </a:r>
            <a:br>
              <a:rPr lang="en-US" sz="2400" dirty="0">
                <a:latin typeface="Perpetua Titling MT" panose="02020502060505020804" pitchFamily="18" charset="0"/>
              </a:rPr>
            </a:br>
            <a:r>
              <a:rPr lang="en-US" sz="2400" dirty="0">
                <a:latin typeface="Perpetua Titling MT" panose="02020502060505020804" pitchFamily="18" charset="0"/>
              </a:rPr>
              <a:t/>
            </a:r>
            <a:br>
              <a:rPr lang="en-US" sz="2400" dirty="0">
                <a:latin typeface="Perpetua Titling MT" panose="02020502060505020804" pitchFamily="18" charset="0"/>
              </a:rPr>
            </a:br>
            <a:endParaRPr lang="tr-TR" sz="2400" dirty="0">
              <a:latin typeface="Perpetua Titling MT" panose="02020502060505020804" pitchFamily="18" charset="0"/>
            </a:endParaRPr>
          </a:p>
        </p:txBody>
      </p:sp>
      <p:sp>
        <p:nvSpPr>
          <p:cNvPr id="3" name="Subtitle 2"/>
          <p:cNvSpPr>
            <a:spLocks noGrp="1"/>
          </p:cNvSpPr>
          <p:nvPr>
            <p:ph type="subTitle" idx="1"/>
          </p:nvPr>
        </p:nvSpPr>
        <p:spPr>
          <a:xfrm>
            <a:off x="8044873" y="4777379"/>
            <a:ext cx="3574472" cy="1651129"/>
          </a:xfrm>
        </p:spPr>
        <p:txBody>
          <a:bodyPr>
            <a:normAutofit lnSpcReduction="10000"/>
          </a:bodyPr>
          <a:lstStyle/>
          <a:p>
            <a:r>
              <a:rPr lang="tr-TR" dirty="0">
                <a:solidFill>
                  <a:schemeClr val="bg1"/>
                </a:solidFill>
                <a:latin typeface="Cambria Math" panose="02040503050406030204" pitchFamily="18" charset="0"/>
                <a:ea typeface="Cambria Math" panose="02040503050406030204" pitchFamily="18" charset="0"/>
              </a:rPr>
              <a:t>INSTRUCTOR</a:t>
            </a:r>
          </a:p>
          <a:p>
            <a:r>
              <a:rPr lang="tr-TR" dirty="0">
                <a:solidFill>
                  <a:schemeClr val="bg1"/>
                </a:solidFill>
                <a:latin typeface="Cambria Math" panose="02040503050406030204" pitchFamily="18" charset="0"/>
                <a:ea typeface="Cambria Math" panose="02040503050406030204" pitchFamily="18" charset="0"/>
              </a:rPr>
              <a:t>DR. ÖZGÜR </a:t>
            </a:r>
            <a:r>
              <a:rPr lang="tr-TR" dirty="0" smtClean="0">
                <a:solidFill>
                  <a:schemeClr val="bg1"/>
                </a:solidFill>
                <a:latin typeface="Cambria Math" panose="02040503050406030204" pitchFamily="18" charset="0"/>
                <a:ea typeface="Cambria Math" panose="02040503050406030204" pitchFamily="18" charset="0"/>
              </a:rPr>
              <a:t>SELİMOĞLU</a:t>
            </a:r>
            <a:endParaRPr lang="tr-TR" dirty="0">
              <a:solidFill>
                <a:schemeClr val="bg1"/>
              </a:solidFill>
              <a:latin typeface="Cambria Math" panose="02040503050406030204" pitchFamily="18" charset="0"/>
              <a:ea typeface="Cambria Math" panose="02040503050406030204" pitchFamily="18" charset="0"/>
            </a:endParaRPr>
          </a:p>
          <a:p>
            <a:r>
              <a:rPr lang="tr-TR" dirty="0"/>
              <a:t/>
            </a:r>
            <a:br>
              <a:rPr lang="tr-TR" dirty="0"/>
            </a:br>
            <a:endParaRPr lang="tr-TR" dirty="0"/>
          </a:p>
        </p:txBody>
      </p:sp>
      <p:pic>
        <p:nvPicPr>
          <p:cNvPr id="1026" name="Picture 2" descr="https://lh6.googleusercontent.com/3HI9CH_uIXqR2y7hTNCdRX5J3bv7NKX8ciNBoEm1NNHXnrgICZlrLkOACs9r7bmtM3vECBJ67eKfMZ7gQnOhi8NnM21uG0FJf_fVCjSojiuTdE5z1MbwYC_Wrk8GxJSCYrytydc21w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25091" y="2687783"/>
            <a:ext cx="1858689" cy="18586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66103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TextBox 3"/>
              <p:cNvSpPr txBox="1"/>
              <p:nvPr/>
            </p:nvSpPr>
            <p:spPr>
              <a:xfrm>
                <a:off x="437745" y="554477"/>
                <a:ext cx="11381361" cy="6648230"/>
              </a:xfrm>
              <a:prstGeom prst="rect">
                <a:avLst/>
              </a:prstGeom>
              <a:noFill/>
            </p:spPr>
            <p:txBody>
              <a:bodyPr wrap="square" rtlCol="0">
                <a:spAutoFit/>
              </a:bodyPr>
              <a:lstStyle/>
              <a:p>
                <a:r>
                  <a:rPr lang="tr-TR" sz="1600" u="sng" dirty="0" smtClean="0">
                    <a:solidFill>
                      <a:srgbClr val="FF0000"/>
                    </a:solidFill>
                    <a:latin typeface="Cambria Math" panose="02040503050406030204" pitchFamily="18" charset="0"/>
                    <a:ea typeface="Cambria Math" panose="02040503050406030204" pitchFamily="18" charset="0"/>
                  </a:rPr>
                  <a:t>Example:</a:t>
                </a:r>
                <a:r>
                  <a:rPr lang="tr-TR" sz="1600" dirty="0" smtClean="0">
                    <a:solidFill>
                      <a:srgbClr val="FF0000"/>
                    </a:solidFill>
                    <a:latin typeface="Cambria Math" panose="02040503050406030204" pitchFamily="18" charset="0"/>
                    <a:ea typeface="Cambria Math" panose="02040503050406030204" pitchFamily="18" charset="0"/>
                  </a:rPr>
                  <a:t>  </a:t>
                </a:r>
                <a:r>
                  <a:rPr lang="en-US" sz="1600" dirty="0" smtClean="0">
                    <a:solidFill>
                      <a:schemeClr val="bg1"/>
                    </a:solidFill>
                    <a:latin typeface="Cambria Math" panose="02040503050406030204" pitchFamily="18" charset="0"/>
                    <a:ea typeface="Cambria Math" panose="02040503050406030204" pitchFamily="18" charset="0"/>
                  </a:rPr>
                  <a:t>Find the unknowns of the equation with the </a:t>
                </a:r>
                <a:r>
                  <a:rPr lang="tr-TR" sz="1600" dirty="0" smtClean="0">
                    <a:solidFill>
                      <a:schemeClr val="bg1"/>
                    </a:solidFill>
                    <a:latin typeface="Cambria Math" panose="02040503050406030204" pitchFamily="18" charset="0"/>
                    <a:ea typeface="Cambria Math" panose="02040503050406030204" pitchFamily="18" charset="0"/>
                  </a:rPr>
                  <a:t>G</a:t>
                </a:r>
                <a:r>
                  <a:rPr lang="en-US" sz="1600" dirty="0" err="1" smtClean="0">
                    <a:solidFill>
                      <a:schemeClr val="bg1"/>
                    </a:solidFill>
                    <a:latin typeface="Cambria Math" panose="02040503050406030204" pitchFamily="18" charset="0"/>
                    <a:ea typeface="Cambria Math" panose="02040503050406030204" pitchFamily="18" charset="0"/>
                  </a:rPr>
                  <a:t>auss</a:t>
                </a:r>
                <a:r>
                  <a:rPr lang="tr-TR" sz="1600" dirty="0" smtClean="0">
                    <a:solidFill>
                      <a:schemeClr val="bg1"/>
                    </a:solidFill>
                    <a:latin typeface="Cambria Math" panose="02040503050406030204" pitchFamily="18" charset="0"/>
                    <a:ea typeface="Cambria Math" panose="02040503050406030204" pitchFamily="18" charset="0"/>
                  </a:rPr>
                  <a:t> Elimination</a:t>
                </a:r>
                <a:r>
                  <a:rPr lang="en-US" sz="1600" dirty="0" smtClean="0">
                    <a:solidFill>
                      <a:schemeClr val="bg1"/>
                    </a:solidFill>
                    <a:latin typeface="Cambria Math" panose="02040503050406030204" pitchFamily="18" charset="0"/>
                    <a:ea typeface="Cambria Math" panose="02040503050406030204" pitchFamily="18" charset="0"/>
                  </a:rPr>
                  <a:t> method</a:t>
                </a:r>
                <a:r>
                  <a:rPr lang="tr-TR" sz="1600" dirty="0" smtClean="0">
                    <a:solidFill>
                      <a:schemeClr val="bg1"/>
                    </a:solidFill>
                    <a:latin typeface="Cambria Math" panose="02040503050406030204" pitchFamily="18" charset="0"/>
                    <a:ea typeface="Cambria Math" panose="02040503050406030204" pitchFamily="18" charset="0"/>
                  </a:rPr>
                  <a:t>.</a:t>
                </a:r>
              </a:p>
              <a:p>
                <a:pPr algn="ctr"/>
                <a:endParaRPr lang="tr-TR" sz="1600" dirty="0">
                  <a:solidFill>
                    <a:schemeClr val="bg1"/>
                  </a:solidFill>
                  <a:latin typeface="Cambria Math" panose="02040503050406030204" pitchFamily="18" charset="0"/>
                  <a:ea typeface="Cambria Math" panose="02040503050406030204" pitchFamily="18" charset="0"/>
                </a:endParaRPr>
              </a:p>
              <a:p>
                <a:pPr algn="ctr"/>
                <a:r>
                  <a:rPr lang="pt-BR" sz="1600" dirty="0" smtClean="0">
                    <a:solidFill>
                      <a:schemeClr val="bg1"/>
                    </a:solidFill>
                    <a:latin typeface="Cambria Math" panose="02040503050406030204" pitchFamily="18" charset="0"/>
                    <a:ea typeface="Cambria Math" panose="02040503050406030204" pitchFamily="18" charset="0"/>
                  </a:rPr>
                  <a:t>4x</a:t>
                </a:r>
                <a:r>
                  <a:rPr lang="pt-BR" sz="1600" baseline="-25000" dirty="0" smtClean="0">
                    <a:solidFill>
                      <a:schemeClr val="bg1"/>
                    </a:solidFill>
                    <a:latin typeface="Cambria Math" panose="02040503050406030204" pitchFamily="18" charset="0"/>
                    <a:ea typeface="Cambria Math" panose="02040503050406030204" pitchFamily="18" charset="0"/>
                  </a:rPr>
                  <a:t>1</a:t>
                </a:r>
                <a:r>
                  <a:rPr lang="pt-BR" sz="1600" dirty="0" smtClean="0">
                    <a:solidFill>
                      <a:schemeClr val="bg1"/>
                    </a:solidFill>
                    <a:latin typeface="Cambria Math" panose="02040503050406030204" pitchFamily="18" charset="0"/>
                    <a:ea typeface="Cambria Math" panose="02040503050406030204" pitchFamily="18" charset="0"/>
                  </a:rPr>
                  <a:t> − 2x</a:t>
                </a:r>
                <a:r>
                  <a:rPr lang="pt-BR" sz="1600" baseline="-25000" dirty="0" smtClean="0">
                    <a:solidFill>
                      <a:schemeClr val="bg1"/>
                    </a:solidFill>
                    <a:latin typeface="Cambria Math" panose="02040503050406030204" pitchFamily="18" charset="0"/>
                    <a:ea typeface="Cambria Math" panose="02040503050406030204" pitchFamily="18" charset="0"/>
                  </a:rPr>
                  <a:t>2</a:t>
                </a:r>
                <a:r>
                  <a:rPr lang="pt-BR" sz="1600" dirty="0" smtClean="0">
                    <a:solidFill>
                      <a:schemeClr val="bg1"/>
                    </a:solidFill>
                    <a:latin typeface="Cambria Math" panose="02040503050406030204" pitchFamily="18" charset="0"/>
                    <a:ea typeface="Cambria Math" panose="02040503050406030204" pitchFamily="18" charset="0"/>
                  </a:rPr>
                  <a:t> + x</a:t>
                </a:r>
                <a:r>
                  <a:rPr lang="pt-BR" sz="1600" baseline="-25000" dirty="0" smtClean="0">
                    <a:solidFill>
                      <a:schemeClr val="bg1"/>
                    </a:solidFill>
                    <a:latin typeface="Cambria Math" panose="02040503050406030204" pitchFamily="18" charset="0"/>
                    <a:ea typeface="Cambria Math" panose="02040503050406030204" pitchFamily="18" charset="0"/>
                  </a:rPr>
                  <a:t>3</a:t>
                </a:r>
                <a:r>
                  <a:rPr lang="pt-BR" sz="1600" dirty="0" smtClean="0">
                    <a:solidFill>
                      <a:schemeClr val="bg1"/>
                    </a:solidFill>
                    <a:latin typeface="Cambria Math" panose="02040503050406030204" pitchFamily="18" charset="0"/>
                    <a:ea typeface="Cambria Math" panose="02040503050406030204" pitchFamily="18" charset="0"/>
                  </a:rPr>
                  <a:t> = 11</a:t>
                </a:r>
                <a:endParaRPr lang="tr-TR" sz="1600" dirty="0" smtClean="0">
                  <a:solidFill>
                    <a:schemeClr val="bg1"/>
                  </a:solidFill>
                  <a:latin typeface="Cambria Math" panose="02040503050406030204" pitchFamily="18" charset="0"/>
                  <a:ea typeface="Cambria Math" panose="02040503050406030204" pitchFamily="18" charset="0"/>
                </a:endParaRPr>
              </a:p>
              <a:p>
                <a:pPr algn="ctr"/>
                <a:r>
                  <a:rPr lang="pl-PL" sz="1600" dirty="0" smtClean="0">
                    <a:solidFill>
                      <a:schemeClr val="bg1"/>
                    </a:solidFill>
                    <a:latin typeface="Cambria Math" panose="02040503050406030204" pitchFamily="18" charset="0"/>
                    <a:ea typeface="Cambria Math" panose="02040503050406030204" pitchFamily="18" charset="0"/>
                  </a:rPr>
                  <a:t>−</a:t>
                </a:r>
                <a:r>
                  <a:rPr lang="tr-TR" sz="1600" dirty="0" smtClean="0">
                    <a:solidFill>
                      <a:schemeClr val="bg1"/>
                    </a:solidFill>
                    <a:latin typeface="Cambria Math" panose="02040503050406030204" pitchFamily="18" charset="0"/>
                    <a:ea typeface="Cambria Math" panose="02040503050406030204" pitchFamily="18" charset="0"/>
                  </a:rPr>
                  <a:t> </a:t>
                </a:r>
                <a:r>
                  <a:rPr lang="pl-PL" sz="1600" dirty="0" smtClean="0">
                    <a:solidFill>
                      <a:schemeClr val="bg1"/>
                    </a:solidFill>
                    <a:latin typeface="Cambria Math" panose="02040503050406030204" pitchFamily="18" charset="0"/>
                    <a:ea typeface="Cambria Math" panose="02040503050406030204" pitchFamily="18" charset="0"/>
                  </a:rPr>
                  <a:t>2x</a:t>
                </a:r>
                <a:r>
                  <a:rPr lang="pl-PL" sz="1600" baseline="-25000" dirty="0" smtClean="0">
                    <a:solidFill>
                      <a:schemeClr val="bg1"/>
                    </a:solidFill>
                    <a:latin typeface="Cambria Math" panose="02040503050406030204" pitchFamily="18" charset="0"/>
                    <a:ea typeface="Cambria Math" panose="02040503050406030204" pitchFamily="18" charset="0"/>
                  </a:rPr>
                  <a:t>1</a:t>
                </a:r>
                <a:r>
                  <a:rPr lang="pl-PL" sz="1600" dirty="0" smtClean="0">
                    <a:solidFill>
                      <a:schemeClr val="bg1"/>
                    </a:solidFill>
                    <a:latin typeface="Cambria Math" panose="02040503050406030204" pitchFamily="18" charset="0"/>
                    <a:ea typeface="Cambria Math" panose="02040503050406030204" pitchFamily="18" charset="0"/>
                  </a:rPr>
                  <a:t> + 4x</a:t>
                </a:r>
                <a:r>
                  <a:rPr lang="pl-PL" sz="1600" baseline="-25000" dirty="0" smtClean="0">
                    <a:solidFill>
                      <a:schemeClr val="bg1"/>
                    </a:solidFill>
                    <a:latin typeface="Cambria Math" panose="02040503050406030204" pitchFamily="18" charset="0"/>
                    <a:ea typeface="Cambria Math" panose="02040503050406030204" pitchFamily="18" charset="0"/>
                  </a:rPr>
                  <a:t>2</a:t>
                </a:r>
                <a:r>
                  <a:rPr lang="pl-PL" sz="1600" dirty="0" smtClean="0">
                    <a:solidFill>
                      <a:schemeClr val="bg1"/>
                    </a:solidFill>
                    <a:latin typeface="Cambria Math" panose="02040503050406030204" pitchFamily="18" charset="0"/>
                    <a:ea typeface="Cambria Math" panose="02040503050406030204" pitchFamily="18" charset="0"/>
                  </a:rPr>
                  <a:t> − 2x</a:t>
                </a:r>
                <a:r>
                  <a:rPr lang="pl-PL" sz="1600" baseline="-25000" dirty="0" smtClean="0">
                    <a:solidFill>
                      <a:schemeClr val="bg1"/>
                    </a:solidFill>
                    <a:latin typeface="Cambria Math" panose="02040503050406030204" pitchFamily="18" charset="0"/>
                    <a:ea typeface="Cambria Math" panose="02040503050406030204" pitchFamily="18" charset="0"/>
                  </a:rPr>
                  <a:t>3</a:t>
                </a:r>
                <a:r>
                  <a:rPr lang="pl-PL" sz="1600" dirty="0" smtClean="0">
                    <a:solidFill>
                      <a:schemeClr val="bg1"/>
                    </a:solidFill>
                    <a:latin typeface="Cambria Math" panose="02040503050406030204" pitchFamily="18" charset="0"/>
                    <a:ea typeface="Cambria Math" panose="02040503050406030204" pitchFamily="18" charset="0"/>
                  </a:rPr>
                  <a:t> = −16 </a:t>
                </a:r>
                <a:endParaRPr lang="tr-TR" sz="1600" dirty="0" smtClean="0">
                  <a:solidFill>
                    <a:schemeClr val="bg1"/>
                  </a:solidFill>
                  <a:latin typeface="Cambria Math" panose="02040503050406030204" pitchFamily="18" charset="0"/>
                  <a:ea typeface="Cambria Math" panose="02040503050406030204" pitchFamily="18" charset="0"/>
                </a:endParaRPr>
              </a:p>
              <a:p>
                <a:pPr algn="ctr"/>
                <a:r>
                  <a:rPr lang="tr-TR" sz="1600" dirty="0" smtClean="0">
                    <a:solidFill>
                      <a:schemeClr val="bg1"/>
                    </a:solidFill>
                    <a:latin typeface="Cambria Math" panose="02040503050406030204" pitchFamily="18" charset="0"/>
                    <a:ea typeface="Cambria Math" panose="02040503050406030204" pitchFamily="18" charset="0"/>
                  </a:rPr>
                  <a:t>   x</a:t>
                </a:r>
                <a:r>
                  <a:rPr lang="tr-TR" sz="1600" baseline="-25000" dirty="0" smtClean="0">
                    <a:solidFill>
                      <a:schemeClr val="bg1"/>
                    </a:solidFill>
                    <a:latin typeface="Cambria Math" panose="02040503050406030204" pitchFamily="18" charset="0"/>
                    <a:ea typeface="Cambria Math" panose="02040503050406030204" pitchFamily="18" charset="0"/>
                  </a:rPr>
                  <a:t>1</a:t>
                </a:r>
                <a:r>
                  <a:rPr lang="tr-TR" sz="1600" dirty="0" smtClean="0">
                    <a:solidFill>
                      <a:schemeClr val="bg1"/>
                    </a:solidFill>
                    <a:latin typeface="Cambria Math" panose="02040503050406030204" pitchFamily="18" charset="0"/>
                    <a:ea typeface="Cambria Math" panose="02040503050406030204" pitchFamily="18" charset="0"/>
                  </a:rPr>
                  <a:t> − 2x</a:t>
                </a:r>
                <a:r>
                  <a:rPr lang="tr-TR" sz="1600" baseline="-25000" dirty="0" smtClean="0">
                    <a:solidFill>
                      <a:schemeClr val="bg1"/>
                    </a:solidFill>
                    <a:latin typeface="Cambria Math" panose="02040503050406030204" pitchFamily="18" charset="0"/>
                    <a:ea typeface="Cambria Math" panose="02040503050406030204" pitchFamily="18" charset="0"/>
                  </a:rPr>
                  <a:t>2</a:t>
                </a:r>
                <a:r>
                  <a:rPr lang="tr-TR" sz="1600" dirty="0" smtClean="0">
                    <a:solidFill>
                      <a:schemeClr val="bg1"/>
                    </a:solidFill>
                    <a:latin typeface="Cambria Math" panose="02040503050406030204" pitchFamily="18" charset="0"/>
                    <a:ea typeface="Cambria Math" panose="02040503050406030204" pitchFamily="18" charset="0"/>
                  </a:rPr>
                  <a:t> + 4x</a:t>
                </a:r>
                <a:r>
                  <a:rPr lang="tr-TR" sz="1600" baseline="-25000" dirty="0" smtClean="0">
                    <a:solidFill>
                      <a:schemeClr val="bg1"/>
                    </a:solidFill>
                    <a:latin typeface="Cambria Math" panose="02040503050406030204" pitchFamily="18" charset="0"/>
                    <a:ea typeface="Cambria Math" panose="02040503050406030204" pitchFamily="18" charset="0"/>
                  </a:rPr>
                  <a:t>3</a:t>
                </a:r>
                <a:r>
                  <a:rPr lang="tr-TR" sz="1600" dirty="0" smtClean="0">
                    <a:solidFill>
                      <a:schemeClr val="bg1"/>
                    </a:solidFill>
                    <a:latin typeface="Cambria Math" panose="02040503050406030204" pitchFamily="18" charset="0"/>
                    <a:ea typeface="Cambria Math" panose="02040503050406030204" pitchFamily="18" charset="0"/>
                  </a:rPr>
                  <a:t> = 17</a:t>
                </a:r>
              </a:p>
              <a:p>
                <a:endParaRPr lang="tr-TR" sz="1600" dirty="0" smtClean="0">
                  <a:solidFill>
                    <a:schemeClr val="bg1"/>
                  </a:solidFill>
                  <a:latin typeface="Cambria Math" panose="02040503050406030204" pitchFamily="18" charset="0"/>
                  <a:ea typeface="Cambria Math" panose="02040503050406030204" pitchFamily="18" charset="0"/>
                  <a:cs typeface="Nirmala UI" panose="020B0502040204020203" pitchFamily="34" charset="0"/>
                </a:endParaRPr>
              </a:p>
              <a:p>
                <a:r>
                  <a:rPr lang="tr-TR" sz="1600" dirty="0" smtClean="0">
                    <a:solidFill>
                      <a:schemeClr val="accent4">
                        <a:lumMod val="75000"/>
                      </a:schemeClr>
                    </a:solidFill>
                    <a:latin typeface="Cambria Math" panose="02040503050406030204" pitchFamily="18" charset="0"/>
                    <a:ea typeface="Cambria Math" panose="02040503050406030204" pitchFamily="18" charset="0"/>
                    <a:cs typeface="Nirmala UI" panose="020B0502040204020203" pitchFamily="34" charset="0"/>
                  </a:rPr>
                  <a:t>Solution:  </a:t>
                </a:r>
                <a:r>
                  <a:rPr lang="en-US" sz="1600" dirty="0"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a:t>Find the unknowns of the equation with the gauss method</a:t>
                </a:r>
                <a:r>
                  <a:rPr lang="tr-TR" sz="1600" dirty="0"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a:t>;</a:t>
                </a:r>
              </a:p>
              <a:p>
                <a:endParaRPr lang="tr-TR" sz="1600" dirty="0" smtClean="0">
                  <a:solidFill>
                    <a:schemeClr val="bg1"/>
                  </a:solidFill>
                  <a:latin typeface="Cambria Math" panose="02040503050406030204" pitchFamily="18" charset="0"/>
                  <a:ea typeface="Cambria Math" panose="02040503050406030204" pitchFamily="18" charset="0"/>
                  <a:cs typeface="Nirmala UI" panose="020B0502040204020203" pitchFamily="34" charset="0"/>
                </a:endParaRPr>
              </a:p>
              <a:p>
                <a:r>
                  <a:rPr lang="tr-TR" sz="1600" dirty="0" smtClean="0">
                    <a:solidFill>
                      <a:schemeClr val="bg1"/>
                    </a:solidFill>
                    <a:latin typeface="Cambria Math" panose="02040503050406030204" pitchFamily="18" charset="0"/>
                    <a:ea typeface="Cambria Math" panose="02040503050406030204" pitchFamily="18" charset="0"/>
                  </a:rPr>
                  <a:t>           </a:t>
                </a:r>
                <a14:m>
                  <m:oMath xmlns:m="http://schemas.openxmlformats.org/officeDocument/2006/math">
                    <m:m>
                      <m:mPr>
                        <m:mcs>
                          <m:mc>
                            <m:mcPr>
                              <m:count m:val="1"/>
                              <m:mcJc m:val="center"/>
                            </m:mcPr>
                          </m:mc>
                        </m:mcs>
                        <m:ctrlPr>
                          <a:rPr lang="tr-TR" sz="1600" i="1" dirty="0" smtClean="0">
                            <a:solidFill>
                              <a:schemeClr val="bg1"/>
                            </a:solidFill>
                            <a:latin typeface="Cambria Math" panose="02040503050406030204" pitchFamily="18" charset="0"/>
                            <a:ea typeface="Cambria Math" panose="02040503050406030204" pitchFamily="18" charset="0"/>
                          </a:rPr>
                        </m:ctrlPr>
                      </m:mPr>
                      <m:mr>
                        <m:e>
                          <m:r>
                            <m:rPr>
                              <m:brk m:alnAt="7"/>
                            </m:rPr>
                            <a:rPr lang="tr-TR" sz="1600" b="0" i="1" dirty="0" smtClean="0">
                              <a:solidFill>
                                <a:schemeClr val="bg1"/>
                              </a:solidFill>
                              <a:latin typeface="Cambria Math" panose="02040503050406030204" pitchFamily="18" charset="0"/>
                              <a:ea typeface="Cambria Math" panose="02040503050406030204" pitchFamily="18" charset="0"/>
                            </a:rPr>
                            <m:t>𝑎</m:t>
                          </m:r>
                          <m:r>
                            <a:rPr lang="tr-TR" sz="1600" b="0" i="1" dirty="0" smtClean="0">
                              <a:solidFill>
                                <a:schemeClr val="bg1"/>
                              </a:solidFill>
                              <a:latin typeface="Cambria Math" panose="02040503050406030204" pitchFamily="18" charset="0"/>
                              <a:ea typeface="Cambria Math" panose="02040503050406030204" pitchFamily="18" charset="0"/>
                            </a:rPr>
                            <m:t>   </m:t>
                          </m:r>
                          <m:r>
                            <a:rPr lang="tr-TR" sz="1600" b="0" i="1" dirty="0" smtClean="0">
                              <a:solidFill>
                                <a:schemeClr val="bg1"/>
                              </a:solidFill>
                              <a:latin typeface="Cambria Math" panose="02040503050406030204" pitchFamily="18" charset="0"/>
                              <a:ea typeface="Cambria Math" panose="02040503050406030204" pitchFamily="18" charset="0"/>
                            </a:rPr>
                            <m:t>𝑟𝑜𝑤</m:t>
                          </m:r>
                        </m:e>
                      </m:mr>
                      <m:mr>
                        <m:e>
                          <m:r>
                            <a:rPr lang="tr-TR" sz="1600" b="0" i="1" dirty="0" smtClean="0">
                              <a:solidFill>
                                <a:schemeClr val="bg1"/>
                              </a:solidFill>
                              <a:latin typeface="Cambria Math" panose="02040503050406030204" pitchFamily="18" charset="0"/>
                              <a:ea typeface="Cambria Math" panose="02040503050406030204" pitchFamily="18" charset="0"/>
                            </a:rPr>
                            <m:t>𝑏</m:t>
                          </m:r>
                          <m:r>
                            <a:rPr lang="tr-TR" sz="1600" b="0" i="1" dirty="0" smtClean="0">
                              <a:solidFill>
                                <a:schemeClr val="bg1"/>
                              </a:solidFill>
                              <a:latin typeface="Cambria Math" panose="02040503050406030204" pitchFamily="18" charset="0"/>
                              <a:ea typeface="Cambria Math" panose="02040503050406030204" pitchFamily="18" charset="0"/>
                            </a:rPr>
                            <m:t>   </m:t>
                          </m:r>
                          <m:r>
                            <a:rPr lang="tr-TR" sz="1600" b="0" i="1" dirty="0" smtClean="0">
                              <a:solidFill>
                                <a:schemeClr val="bg1"/>
                              </a:solidFill>
                              <a:latin typeface="Cambria Math" panose="02040503050406030204" pitchFamily="18" charset="0"/>
                              <a:ea typeface="Cambria Math" panose="02040503050406030204" pitchFamily="18" charset="0"/>
                            </a:rPr>
                            <m:t>𝑟𝑜𝑤</m:t>
                          </m:r>
                        </m:e>
                      </m:mr>
                      <m:mr>
                        <m:e>
                          <m:r>
                            <a:rPr lang="tr-TR" sz="1600" b="0" i="1" dirty="0" smtClean="0">
                              <a:solidFill>
                                <a:schemeClr val="bg1"/>
                              </a:solidFill>
                              <a:latin typeface="Cambria Math" panose="02040503050406030204" pitchFamily="18" charset="0"/>
                              <a:ea typeface="Cambria Math" panose="02040503050406030204" pitchFamily="18" charset="0"/>
                            </a:rPr>
                            <m:t>𝑐</m:t>
                          </m:r>
                          <m:r>
                            <a:rPr lang="tr-TR" sz="1600" b="0" i="1" dirty="0" smtClean="0">
                              <a:solidFill>
                                <a:schemeClr val="bg1"/>
                              </a:solidFill>
                              <a:latin typeface="Cambria Math" panose="02040503050406030204" pitchFamily="18" charset="0"/>
                              <a:ea typeface="Cambria Math" panose="02040503050406030204" pitchFamily="18" charset="0"/>
                            </a:rPr>
                            <m:t>   </m:t>
                          </m:r>
                          <m:r>
                            <a:rPr lang="tr-TR" sz="1600" b="0" i="1" dirty="0" smtClean="0">
                              <a:solidFill>
                                <a:schemeClr val="bg1"/>
                              </a:solidFill>
                              <a:latin typeface="Cambria Math" panose="02040503050406030204" pitchFamily="18" charset="0"/>
                              <a:ea typeface="Cambria Math" panose="02040503050406030204" pitchFamily="18" charset="0"/>
                            </a:rPr>
                            <m:t>𝑟𝑜𝑤</m:t>
                          </m:r>
                        </m:e>
                      </m:mr>
                    </m:m>
                  </m:oMath>
                </a14:m>
                <a:r>
                  <a:rPr lang="tr-TR" sz="1600" dirty="0" smtClean="0">
                    <a:solidFill>
                      <a:schemeClr val="bg1"/>
                    </a:solidFill>
                    <a:latin typeface="Cambria Math" panose="02040503050406030204" pitchFamily="18" charset="0"/>
                    <a:ea typeface="Cambria Math" panose="02040503050406030204" pitchFamily="18" charset="0"/>
                  </a:rPr>
                  <a:t>          </a:t>
                </a:r>
                <a14:m>
                  <m:oMath xmlns:m="http://schemas.openxmlformats.org/officeDocument/2006/math">
                    <m:d>
                      <m:dPr>
                        <m:begChr m:val="["/>
                        <m:endChr m:val="]"/>
                        <m:ctrlPr>
                          <a:rPr lang="tr-TR" sz="1600" i="1" smtClean="0">
                            <a:solidFill>
                              <a:schemeClr val="bg1"/>
                            </a:solidFill>
                            <a:latin typeface="Cambria Math" panose="02040503050406030204" pitchFamily="18" charset="0"/>
                            <a:ea typeface="Cambria Math" panose="02040503050406030204" pitchFamily="18" charset="0"/>
                          </a:rPr>
                        </m:ctrlPr>
                      </m:dPr>
                      <m:e>
                        <m:d>
                          <m:dPr>
                            <m:begChr m:val=""/>
                            <m:endChr m:val="|"/>
                            <m:ctrlPr>
                              <a:rPr lang="tr-TR" sz="1600" i="1" smtClean="0">
                                <a:solidFill>
                                  <a:schemeClr val="bg1"/>
                                </a:solidFill>
                                <a:latin typeface="Cambria Math" panose="02040503050406030204" pitchFamily="18" charset="0"/>
                                <a:ea typeface="Cambria Math" panose="02040503050406030204" pitchFamily="18" charset="0"/>
                              </a:rPr>
                            </m:ctrlPr>
                          </m:dPr>
                          <m:e>
                            <m:m>
                              <m:mPr>
                                <m:mcs>
                                  <m:mc>
                                    <m:mcPr>
                                      <m:count m:val="3"/>
                                      <m:mcJc m:val="center"/>
                                    </m:mcPr>
                                  </m:mc>
                                </m:mcs>
                                <m:ctrlPr>
                                  <a:rPr lang="tr-TR" sz="1600" i="1" smtClean="0">
                                    <a:solidFill>
                                      <a:schemeClr val="bg1"/>
                                    </a:solidFill>
                                    <a:latin typeface="Cambria Math" panose="02040503050406030204" pitchFamily="18" charset="0"/>
                                    <a:ea typeface="Cambria Math" panose="02040503050406030204" pitchFamily="18" charset="0"/>
                                  </a:rPr>
                                </m:ctrlPr>
                              </m:mPr>
                              <m:mr>
                                <m:e>
                                  <m:r>
                                    <m:rPr>
                                      <m:brk m:alnAt="7"/>
                                    </m:rPr>
                                    <a:rPr lang="tr-TR" sz="1600" b="0" i="1" smtClean="0">
                                      <a:solidFill>
                                        <a:schemeClr val="bg1"/>
                                      </a:solidFill>
                                      <a:latin typeface="Cambria Math" panose="02040503050406030204" pitchFamily="18" charset="0"/>
                                      <a:ea typeface="Cambria Math" panose="02040503050406030204" pitchFamily="18" charset="0"/>
                                    </a:rPr>
                                    <m:t> </m:t>
                                  </m:r>
                                  <m:r>
                                    <a:rPr lang="tr-TR" sz="1600" b="0" i="1" smtClean="0">
                                      <a:solidFill>
                                        <a:schemeClr val="bg1"/>
                                      </a:solidFill>
                                      <a:latin typeface="Cambria Math" panose="02040503050406030204" pitchFamily="18" charset="0"/>
                                      <a:ea typeface="Cambria Math" panose="02040503050406030204" pitchFamily="18" charset="0"/>
                                    </a:rPr>
                                    <m:t>   4</m:t>
                                  </m:r>
                                </m:e>
                                <m:e>
                                  <m:r>
                                    <a:rPr lang="tr-TR" sz="1600" b="0" i="1" smtClean="0">
                                      <a:solidFill>
                                        <a:schemeClr val="bg1"/>
                                      </a:solidFill>
                                      <a:latin typeface="Cambria Math" panose="02040503050406030204" pitchFamily="18" charset="0"/>
                                      <a:ea typeface="Cambria Math" panose="02040503050406030204" pitchFamily="18" charset="0"/>
                                    </a:rPr>
                                    <m:t>−2</m:t>
                                  </m:r>
                                </m:e>
                                <m:e>
                                  <m:r>
                                    <a:rPr lang="tr-TR" sz="1600" b="0" i="1" smtClean="0">
                                      <a:solidFill>
                                        <a:schemeClr val="bg1"/>
                                      </a:solidFill>
                                      <a:latin typeface="Cambria Math" panose="02040503050406030204" pitchFamily="18" charset="0"/>
                                      <a:ea typeface="Cambria Math" panose="02040503050406030204" pitchFamily="18" charset="0"/>
                                    </a:rPr>
                                    <m:t>  1</m:t>
                                  </m:r>
                                </m:e>
                              </m:mr>
                              <m:mr>
                                <m:e>
                                  <m:r>
                                    <a:rPr lang="tr-TR" sz="1600" b="0" i="1" smtClean="0">
                                      <a:solidFill>
                                        <a:schemeClr val="bg1"/>
                                      </a:solidFill>
                                      <a:latin typeface="Cambria Math" panose="02040503050406030204" pitchFamily="18" charset="0"/>
                                      <a:ea typeface="Cambria Math" panose="02040503050406030204" pitchFamily="18" charset="0"/>
                                    </a:rPr>
                                    <m:t>−2</m:t>
                                  </m:r>
                                </m:e>
                                <m:e>
                                  <m:r>
                                    <a:rPr lang="tr-TR" sz="1600" b="0" i="1" smtClean="0">
                                      <a:solidFill>
                                        <a:schemeClr val="bg1"/>
                                      </a:solidFill>
                                      <a:latin typeface="Cambria Math" panose="02040503050406030204" pitchFamily="18" charset="0"/>
                                      <a:ea typeface="Cambria Math" panose="02040503050406030204" pitchFamily="18" charset="0"/>
                                    </a:rPr>
                                    <m:t>  4</m:t>
                                  </m:r>
                                </m:e>
                                <m:e>
                                  <m:r>
                                    <a:rPr lang="tr-TR" sz="1600" b="0" i="1" smtClean="0">
                                      <a:solidFill>
                                        <a:schemeClr val="bg1"/>
                                      </a:solidFill>
                                      <a:latin typeface="Cambria Math" panose="02040503050406030204" pitchFamily="18" charset="0"/>
                                      <a:ea typeface="Cambria Math" panose="02040503050406030204" pitchFamily="18" charset="0"/>
                                    </a:rPr>
                                    <m:t>−2</m:t>
                                  </m:r>
                                </m:e>
                              </m:mr>
                              <m:mr>
                                <m:e>
                                  <m:r>
                                    <a:rPr lang="tr-TR" sz="1600" b="0" i="1" smtClean="0">
                                      <a:solidFill>
                                        <a:schemeClr val="bg1"/>
                                      </a:solidFill>
                                      <a:latin typeface="Cambria Math" panose="02040503050406030204" pitchFamily="18" charset="0"/>
                                      <a:ea typeface="Cambria Math" panose="02040503050406030204" pitchFamily="18" charset="0"/>
                                    </a:rPr>
                                    <m:t>   1</m:t>
                                  </m:r>
                                </m:e>
                                <m:e>
                                  <m:r>
                                    <a:rPr lang="tr-TR" sz="1600" b="0" i="1" smtClean="0">
                                      <a:solidFill>
                                        <a:schemeClr val="bg1"/>
                                      </a:solidFill>
                                      <a:latin typeface="Cambria Math" panose="02040503050406030204" pitchFamily="18" charset="0"/>
                                      <a:ea typeface="Cambria Math" panose="02040503050406030204" pitchFamily="18" charset="0"/>
                                    </a:rPr>
                                    <m:t>−2</m:t>
                                  </m:r>
                                </m:e>
                                <m:e>
                                  <m:r>
                                    <a:rPr lang="tr-TR" sz="1600" b="0" i="1" smtClean="0">
                                      <a:solidFill>
                                        <a:schemeClr val="bg1"/>
                                      </a:solidFill>
                                      <a:latin typeface="Cambria Math" panose="02040503050406030204" pitchFamily="18" charset="0"/>
                                      <a:ea typeface="Cambria Math" panose="02040503050406030204" pitchFamily="18" charset="0"/>
                                    </a:rPr>
                                    <m:t>   4</m:t>
                                  </m:r>
                                </m:e>
                              </m:mr>
                            </m:m>
                          </m:e>
                        </m:d>
                        <m:m>
                          <m:mPr>
                            <m:mcs>
                              <m:mc>
                                <m:mcPr>
                                  <m:count m:val="1"/>
                                  <m:mcJc m:val="center"/>
                                </m:mcPr>
                              </m:mc>
                            </m:mcs>
                            <m:ctrlPr>
                              <a:rPr lang="tr-TR" sz="1600" i="1" smtClean="0">
                                <a:solidFill>
                                  <a:schemeClr val="bg1"/>
                                </a:solidFill>
                                <a:latin typeface="Cambria Math" panose="02040503050406030204" pitchFamily="18" charset="0"/>
                                <a:ea typeface="Cambria Math" panose="02040503050406030204" pitchFamily="18" charset="0"/>
                              </a:rPr>
                            </m:ctrlPr>
                          </m:mPr>
                          <m:mr>
                            <m:e>
                              <m:r>
                                <m:rPr>
                                  <m:brk m:alnAt="7"/>
                                </m:rPr>
                                <a:rPr lang="tr-TR" sz="1600" b="0" i="1" smtClean="0">
                                  <a:solidFill>
                                    <a:schemeClr val="bg1"/>
                                  </a:solidFill>
                                  <a:latin typeface="Cambria Math" panose="02040503050406030204" pitchFamily="18" charset="0"/>
                                  <a:ea typeface="Cambria Math" panose="02040503050406030204" pitchFamily="18" charset="0"/>
                                </a:rPr>
                                <m:t> </m:t>
                              </m:r>
                              <m:r>
                                <a:rPr lang="tr-TR" sz="1600" b="0" i="1" smtClean="0">
                                  <a:solidFill>
                                    <a:schemeClr val="bg1"/>
                                  </a:solidFill>
                                  <a:latin typeface="Cambria Math" panose="02040503050406030204" pitchFamily="18" charset="0"/>
                                  <a:ea typeface="Cambria Math" panose="02040503050406030204" pitchFamily="18" charset="0"/>
                                </a:rPr>
                                <m:t> 11</m:t>
                              </m:r>
                            </m:e>
                          </m:mr>
                          <m:mr>
                            <m:e>
                              <m:r>
                                <a:rPr lang="tr-TR" sz="1600" b="0" i="1" smtClean="0">
                                  <a:solidFill>
                                    <a:schemeClr val="bg1"/>
                                  </a:solidFill>
                                  <a:latin typeface="Cambria Math" panose="02040503050406030204" pitchFamily="18" charset="0"/>
                                  <a:ea typeface="Cambria Math" panose="02040503050406030204" pitchFamily="18" charset="0"/>
                                </a:rPr>
                                <m:t>−16</m:t>
                              </m:r>
                            </m:e>
                          </m:mr>
                          <m:mr>
                            <m:e>
                              <m:r>
                                <a:rPr lang="tr-TR" sz="1600" b="0" i="1" smtClean="0">
                                  <a:solidFill>
                                    <a:schemeClr val="bg1"/>
                                  </a:solidFill>
                                  <a:latin typeface="Cambria Math" panose="02040503050406030204" pitchFamily="18" charset="0"/>
                                  <a:ea typeface="Cambria Math" panose="02040503050406030204" pitchFamily="18" charset="0"/>
                                </a:rPr>
                                <m:t>  17</m:t>
                              </m:r>
                            </m:e>
                          </m:mr>
                        </m:m>
                      </m:e>
                    </m:d>
                  </m:oMath>
                </a14:m>
                <a:r>
                  <a:rPr lang="tr-TR" sz="1600" dirty="0" smtClean="0">
                    <a:solidFill>
                      <a:schemeClr val="bg1"/>
                    </a:solidFill>
                    <a:latin typeface="Cambria Math" panose="02040503050406030204" pitchFamily="18" charset="0"/>
                    <a:ea typeface="Cambria Math" panose="02040503050406030204" pitchFamily="18" charset="0"/>
                  </a:rPr>
                  <a:t>                                                                                             </a:t>
                </a:r>
                <a14:m>
                  <m:oMath xmlns:m="http://schemas.openxmlformats.org/officeDocument/2006/math">
                    <m:d>
                      <m:dPr>
                        <m:begChr m:val="["/>
                        <m:endChr m:val="]"/>
                        <m:ctrlPr>
                          <a:rPr lang="tr-TR" sz="1600" i="1" dirty="0" smtClean="0">
                            <a:solidFill>
                              <a:schemeClr val="bg1"/>
                            </a:solidFill>
                            <a:latin typeface="Cambria Math" panose="02040503050406030204" pitchFamily="18" charset="0"/>
                            <a:ea typeface="Cambria Math" panose="02040503050406030204" pitchFamily="18" charset="0"/>
                          </a:rPr>
                        </m:ctrlPr>
                      </m:dPr>
                      <m:e>
                        <m:d>
                          <m:dPr>
                            <m:begChr m:val=""/>
                            <m:endChr m:val="|"/>
                            <m:ctrlPr>
                              <a:rPr lang="tr-TR" sz="1600" i="1" smtClean="0">
                                <a:solidFill>
                                  <a:schemeClr val="bg1"/>
                                </a:solidFill>
                                <a:latin typeface="Cambria Math" panose="02040503050406030204" pitchFamily="18" charset="0"/>
                                <a:ea typeface="Cambria Math" panose="02040503050406030204" pitchFamily="18" charset="0"/>
                              </a:rPr>
                            </m:ctrlPr>
                          </m:dPr>
                          <m:e>
                            <m:m>
                              <m:mPr>
                                <m:mcs>
                                  <m:mc>
                                    <m:mcPr>
                                      <m:count m:val="3"/>
                                      <m:mcJc m:val="center"/>
                                    </m:mcPr>
                                  </m:mc>
                                </m:mcs>
                                <m:ctrlPr>
                                  <a:rPr lang="tr-TR" sz="1600" i="1" smtClean="0">
                                    <a:solidFill>
                                      <a:schemeClr val="bg1"/>
                                    </a:solidFill>
                                    <a:latin typeface="Cambria Math" panose="02040503050406030204" pitchFamily="18" charset="0"/>
                                    <a:ea typeface="Cambria Math" panose="02040503050406030204" pitchFamily="18" charset="0"/>
                                  </a:rPr>
                                </m:ctrlPr>
                              </m:mPr>
                              <m:mr>
                                <m:e>
                                  <m:r>
                                    <a:rPr lang="tr-TR" sz="1600" b="0" i="1" smtClean="0">
                                      <a:solidFill>
                                        <a:schemeClr val="bg1"/>
                                      </a:solidFill>
                                      <a:latin typeface="Cambria Math" panose="02040503050406030204" pitchFamily="18" charset="0"/>
                                      <a:ea typeface="Cambria Math" panose="02040503050406030204" pitchFamily="18" charset="0"/>
                                    </a:rPr>
                                    <m:t> 4</m:t>
                                  </m:r>
                                </m:e>
                                <m:e>
                                  <m:r>
                                    <a:rPr lang="tr-TR" sz="1600" b="0" i="1" smtClean="0">
                                      <a:solidFill>
                                        <a:schemeClr val="bg1"/>
                                      </a:solidFill>
                                      <a:latin typeface="Cambria Math" panose="02040503050406030204" pitchFamily="18" charset="0"/>
                                      <a:ea typeface="Cambria Math" panose="02040503050406030204" pitchFamily="18" charset="0"/>
                                    </a:rPr>
                                    <m:t>   −2</m:t>
                                  </m:r>
                                </m:e>
                                <m:e>
                                  <m:r>
                                    <a:rPr lang="tr-TR" sz="1600" b="0" i="1" smtClean="0">
                                      <a:solidFill>
                                        <a:schemeClr val="bg1"/>
                                      </a:solidFill>
                                      <a:latin typeface="Cambria Math" panose="02040503050406030204" pitchFamily="18" charset="0"/>
                                      <a:ea typeface="Cambria Math" panose="02040503050406030204" pitchFamily="18" charset="0"/>
                                    </a:rPr>
                                    <m:t>      1</m:t>
                                  </m:r>
                                </m:e>
                              </m:mr>
                              <m:mr>
                                <m:e>
                                  <m:r>
                                    <a:rPr lang="tr-TR" sz="1600" b="0" i="1" smtClean="0">
                                      <a:solidFill>
                                        <a:schemeClr val="bg1"/>
                                      </a:solidFill>
                                      <a:latin typeface="Cambria Math" panose="02040503050406030204" pitchFamily="18" charset="0"/>
                                      <a:ea typeface="Cambria Math" panose="02040503050406030204" pitchFamily="18" charset="0"/>
                                    </a:rPr>
                                    <m:t> 0</m:t>
                                  </m:r>
                                </m:e>
                                <m:e>
                                  <m:r>
                                    <a:rPr lang="tr-TR" sz="1600" b="0" i="1" smtClean="0">
                                      <a:solidFill>
                                        <a:schemeClr val="bg1"/>
                                      </a:solidFill>
                                      <a:latin typeface="Cambria Math" panose="02040503050406030204" pitchFamily="18" charset="0"/>
                                      <a:ea typeface="Cambria Math" panose="02040503050406030204" pitchFamily="18" charset="0"/>
                                    </a:rPr>
                                    <m:t>      3</m:t>
                                  </m:r>
                                </m:e>
                                <m:e>
                                  <m:r>
                                    <a:rPr lang="tr-TR" sz="1600" b="0" i="1" smtClean="0">
                                      <a:solidFill>
                                        <a:schemeClr val="bg1"/>
                                      </a:solidFill>
                                      <a:latin typeface="Cambria Math" panose="02040503050406030204" pitchFamily="18" charset="0"/>
                                      <a:ea typeface="Cambria Math" panose="02040503050406030204" pitchFamily="18" charset="0"/>
                                    </a:rPr>
                                    <m:t>−1,5</m:t>
                                  </m:r>
                                </m:e>
                              </m:mr>
                              <m:mr>
                                <m:e>
                                  <m:r>
                                    <a:rPr lang="tr-TR" sz="1600" b="0" i="1" smtClean="0">
                                      <a:solidFill>
                                        <a:schemeClr val="bg1"/>
                                      </a:solidFill>
                                      <a:latin typeface="Cambria Math" panose="02040503050406030204" pitchFamily="18" charset="0"/>
                                      <a:ea typeface="Cambria Math" panose="02040503050406030204" pitchFamily="18" charset="0"/>
                                    </a:rPr>
                                    <m:t> 0</m:t>
                                  </m:r>
                                </m:e>
                                <m:e>
                                  <m:r>
                                    <a:rPr lang="tr-TR" sz="1600" b="0" i="1" smtClean="0">
                                      <a:solidFill>
                                        <a:schemeClr val="bg1"/>
                                      </a:solidFill>
                                      <a:latin typeface="Cambria Math" panose="02040503050406030204" pitchFamily="18" charset="0"/>
                                      <a:ea typeface="Cambria Math" panose="02040503050406030204" pitchFamily="18" charset="0"/>
                                    </a:rPr>
                                    <m:t>−1,5</m:t>
                                  </m:r>
                                </m:e>
                                <m:e>
                                  <m:r>
                                    <a:rPr lang="tr-TR" sz="1600" b="0" i="1" smtClean="0">
                                      <a:solidFill>
                                        <a:schemeClr val="bg1"/>
                                      </a:solidFill>
                                      <a:latin typeface="Cambria Math" panose="02040503050406030204" pitchFamily="18" charset="0"/>
                                      <a:ea typeface="Cambria Math" panose="02040503050406030204" pitchFamily="18" charset="0"/>
                                    </a:rPr>
                                    <m:t> 3,75</m:t>
                                  </m:r>
                                </m:e>
                              </m:mr>
                            </m:m>
                          </m:e>
                        </m:d>
                        <m:m>
                          <m:mPr>
                            <m:mcs>
                              <m:mc>
                                <m:mcPr>
                                  <m:count m:val="1"/>
                                  <m:mcJc m:val="center"/>
                                </m:mcPr>
                              </m:mc>
                            </m:mcs>
                            <m:ctrlPr>
                              <a:rPr lang="tr-TR" sz="1600" i="1" smtClean="0">
                                <a:solidFill>
                                  <a:schemeClr val="bg1"/>
                                </a:solidFill>
                                <a:latin typeface="Cambria Math" panose="02040503050406030204" pitchFamily="18" charset="0"/>
                                <a:ea typeface="Cambria Math" panose="02040503050406030204" pitchFamily="18" charset="0"/>
                              </a:rPr>
                            </m:ctrlPr>
                          </m:mPr>
                          <m:mr>
                            <m:e>
                              <m:r>
                                <m:rPr>
                                  <m:brk m:alnAt="7"/>
                                </m:rPr>
                                <a:rPr lang="tr-TR" sz="1600" b="0" i="1" smtClean="0">
                                  <a:solidFill>
                                    <a:schemeClr val="bg1"/>
                                  </a:solidFill>
                                  <a:latin typeface="Cambria Math" panose="02040503050406030204" pitchFamily="18" charset="0"/>
                                  <a:ea typeface="Cambria Math" panose="02040503050406030204" pitchFamily="18" charset="0"/>
                                </a:rPr>
                                <m:t> </m:t>
                              </m:r>
                              <m:r>
                                <a:rPr lang="tr-TR" sz="1600" b="0" i="1" smtClean="0">
                                  <a:solidFill>
                                    <a:schemeClr val="bg1"/>
                                  </a:solidFill>
                                  <a:latin typeface="Cambria Math" panose="02040503050406030204" pitchFamily="18" charset="0"/>
                                  <a:ea typeface="Cambria Math" panose="02040503050406030204" pitchFamily="18" charset="0"/>
                                </a:rPr>
                                <m:t>      11</m:t>
                              </m:r>
                            </m:e>
                          </m:mr>
                          <m:mr>
                            <m:e>
                              <m:r>
                                <a:rPr lang="tr-TR" sz="1600" b="0" i="1" smtClean="0">
                                  <a:solidFill>
                                    <a:schemeClr val="bg1"/>
                                  </a:solidFill>
                                  <a:latin typeface="Cambria Math" panose="02040503050406030204" pitchFamily="18" charset="0"/>
                                  <a:ea typeface="Cambria Math" panose="02040503050406030204" pitchFamily="18" charset="0"/>
                                </a:rPr>
                                <m:t>−10,5</m:t>
                              </m:r>
                            </m:e>
                          </m:mr>
                          <m:mr>
                            <m:e>
                              <m:r>
                                <a:rPr lang="tr-TR" sz="1600" b="0" i="1" smtClean="0">
                                  <a:solidFill>
                                    <a:schemeClr val="bg1"/>
                                  </a:solidFill>
                                  <a:latin typeface="Cambria Math" panose="02040503050406030204" pitchFamily="18" charset="0"/>
                                  <a:ea typeface="Cambria Math" panose="02040503050406030204" pitchFamily="18" charset="0"/>
                                </a:rPr>
                                <m:t>  14,25</m:t>
                              </m:r>
                            </m:e>
                          </m:mr>
                        </m:m>
                      </m:e>
                    </m:d>
                  </m:oMath>
                </a14:m>
                <a:endParaRPr lang="tr-TR" sz="1600" dirty="0" smtClean="0">
                  <a:solidFill>
                    <a:schemeClr val="bg1"/>
                  </a:solidFill>
                  <a:latin typeface="Cambria Math" panose="02040503050406030204" pitchFamily="18" charset="0"/>
                  <a:ea typeface="Cambria Math" panose="02040503050406030204" pitchFamily="18" charset="0"/>
                </a:endParaRPr>
              </a:p>
              <a:p>
                <a:r>
                  <a:rPr lang="tr-TR" sz="1600" dirty="0" smtClean="0">
                    <a:solidFill>
                      <a:schemeClr val="bg1"/>
                    </a:solidFill>
                    <a:latin typeface="Cambria Math" panose="02040503050406030204" pitchFamily="18" charset="0"/>
                    <a:ea typeface="Cambria Math" panose="02040503050406030204" pitchFamily="18" charset="0"/>
                  </a:rPr>
                  <a:t>                          </a:t>
                </a:r>
              </a:p>
              <a:p>
                <a:r>
                  <a:rPr lang="tr-TR" sz="1600" dirty="0" smtClean="0">
                    <a:solidFill>
                      <a:schemeClr val="bg1"/>
                    </a:solidFill>
                    <a:latin typeface="Cambria Math" panose="02040503050406030204" pitchFamily="18" charset="0"/>
                    <a:ea typeface="Cambria Math" panose="02040503050406030204" pitchFamily="18" charset="0"/>
                  </a:rPr>
                  <a:t>                           (Must be zero)</a:t>
                </a:r>
              </a:p>
              <a:p>
                <a:endParaRPr lang="tr-TR" sz="1600" dirty="0">
                  <a:solidFill>
                    <a:schemeClr val="bg1"/>
                  </a:solidFill>
                  <a:latin typeface="Cambria Math" panose="02040503050406030204" pitchFamily="18" charset="0"/>
                  <a:ea typeface="Cambria Math" panose="02040503050406030204" pitchFamily="18" charset="0"/>
                </a:endParaRPr>
              </a:p>
              <a:p>
                <a:r>
                  <a:rPr lang="tr-TR" sz="1600" dirty="0">
                    <a:solidFill>
                      <a:schemeClr val="bg1"/>
                    </a:solidFill>
                    <a:latin typeface="Cambria Math" panose="02040503050406030204" pitchFamily="18" charset="0"/>
                    <a:ea typeface="Cambria Math" panose="02040503050406030204" pitchFamily="18" charset="0"/>
                  </a:rPr>
                  <a:t> </a:t>
                </a:r>
                <a:r>
                  <a:rPr lang="tr-TR" sz="1600" dirty="0" smtClean="0">
                    <a:solidFill>
                      <a:schemeClr val="bg1"/>
                    </a:solidFill>
                    <a:latin typeface="Cambria Math" panose="02040503050406030204" pitchFamily="18" charset="0"/>
                    <a:ea typeface="Cambria Math" panose="02040503050406030204" pitchFamily="18" charset="0"/>
                  </a:rPr>
                  <a:t>          </a:t>
                </a:r>
                <a14:m>
                  <m:oMath xmlns:m="http://schemas.openxmlformats.org/officeDocument/2006/math">
                    <m:m>
                      <m:mPr>
                        <m:mcs>
                          <m:mc>
                            <m:mcPr>
                              <m:count m:val="1"/>
                              <m:mcJc m:val="center"/>
                            </m:mcPr>
                          </m:mc>
                        </m:mcs>
                        <m:ctrlPr>
                          <a:rPr lang="tr-TR" sz="1600" i="1" dirty="0" smtClean="0">
                            <a:solidFill>
                              <a:schemeClr val="bg1"/>
                            </a:solidFill>
                            <a:latin typeface="Cambria Math" panose="02040503050406030204" pitchFamily="18" charset="0"/>
                            <a:ea typeface="Cambria Math" panose="02040503050406030204" pitchFamily="18" charset="0"/>
                          </a:rPr>
                        </m:ctrlPr>
                      </m:mPr>
                      <m:mr>
                        <m:e>
                          <m:r>
                            <m:rPr>
                              <m:brk m:alnAt="7"/>
                            </m:rPr>
                            <a:rPr lang="tr-TR" sz="1600" b="0" i="1" dirty="0" smtClean="0">
                              <a:solidFill>
                                <a:schemeClr val="bg1"/>
                              </a:solidFill>
                              <a:latin typeface="Cambria Math" panose="02040503050406030204" pitchFamily="18" charset="0"/>
                              <a:ea typeface="Cambria Math" panose="02040503050406030204" pitchFamily="18" charset="0"/>
                            </a:rPr>
                            <m:t>𝑎</m:t>
                          </m:r>
                          <m:r>
                            <a:rPr lang="tr-TR" sz="1600" b="0" i="1" dirty="0" smtClean="0">
                              <a:solidFill>
                                <a:schemeClr val="bg1"/>
                              </a:solidFill>
                              <a:latin typeface="Cambria Math" panose="02040503050406030204" pitchFamily="18" charset="0"/>
                              <a:ea typeface="Cambria Math" panose="02040503050406030204" pitchFamily="18" charset="0"/>
                            </a:rPr>
                            <m:t>   </m:t>
                          </m:r>
                          <m:r>
                            <a:rPr lang="tr-TR" sz="1600" b="0" i="1" dirty="0" smtClean="0">
                              <a:solidFill>
                                <a:schemeClr val="bg1"/>
                              </a:solidFill>
                              <a:latin typeface="Cambria Math" panose="02040503050406030204" pitchFamily="18" charset="0"/>
                              <a:ea typeface="Cambria Math" panose="02040503050406030204" pitchFamily="18" charset="0"/>
                            </a:rPr>
                            <m:t>𝑟𝑜𝑤</m:t>
                          </m:r>
                        </m:e>
                      </m:mr>
                      <m:mr>
                        <m:e>
                          <m:r>
                            <a:rPr lang="tr-TR" sz="1600" b="0" i="1" dirty="0" smtClean="0">
                              <a:solidFill>
                                <a:schemeClr val="bg1"/>
                              </a:solidFill>
                              <a:latin typeface="Cambria Math" panose="02040503050406030204" pitchFamily="18" charset="0"/>
                              <a:ea typeface="Cambria Math" panose="02040503050406030204" pitchFamily="18" charset="0"/>
                            </a:rPr>
                            <m:t>𝑏</m:t>
                          </m:r>
                          <m:r>
                            <a:rPr lang="tr-TR" sz="1600" b="0" i="1" dirty="0" smtClean="0">
                              <a:solidFill>
                                <a:schemeClr val="bg1"/>
                              </a:solidFill>
                              <a:latin typeface="Cambria Math" panose="02040503050406030204" pitchFamily="18" charset="0"/>
                              <a:ea typeface="Cambria Math" panose="02040503050406030204" pitchFamily="18" charset="0"/>
                            </a:rPr>
                            <m:t>   </m:t>
                          </m:r>
                          <m:r>
                            <a:rPr lang="tr-TR" sz="1600" b="0" i="1" dirty="0" smtClean="0">
                              <a:solidFill>
                                <a:schemeClr val="bg1"/>
                              </a:solidFill>
                              <a:latin typeface="Cambria Math" panose="02040503050406030204" pitchFamily="18" charset="0"/>
                              <a:ea typeface="Cambria Math" panose="02040503050406030204" pitchFamily="18" charset="0"/>
                            </a:rPr>
                            <m:t>𝑟𝑜𝑤</m:t>
                          </m:r>
                        </m:e>
                      </m:mr>
                      <m:mr>
                        <m:e>
                          <m:r>
                            <a:rPr lang="tr-TR" sz="1600" b="0" i="1" dirty="0" smtClean="0">
                              <a:solidFill>
                                <a:schemeClr val="bg1"/>
                              </a:solidFill>
                              <a:latin typeface="Cambria Math" panose="02040503050406030204" pitchFamily="18" charset="0"/>
                              <a:ea typeface="Cambria Math" panose="02040503050406030204" pitchFamily="18" charset="0"/>
                            </a:rPr>
                            <m:t>𝑐</m:t>
                          </m:r>
                          <m:r>
                            <a:rPr lang="tr-TR" sz="1600" b="0" i="1" dirty="0" smtClean="0">
                              <a:solidFill>
                                <a:schemeClr val="bg1"/>
                              </a:solidFill>
                              <a:latin typeface="Cambria Math" panose="02040503050406030204" pitchFamily="18" charset="0"/>
                              <a:ea typeface="Cambria Math" panose="02040503050406030204" pitchFamily="18" charset="0"/>
                            </a:rPr>
                            <m:t>   </m:t>
                          </m:r>
                          <m:r>
                            <a:rPr lang="tr-TR" sz="1600" b="0" i="1" dirty="0" smtClean="0">
                              <a:solidFill>
                                <a:schemeClr val="bg1"/>
                              </a:solidFill>
                              <a:latin typeface="Cambria Math" panose="02040503050406030204" pitchFamily="18" charset="0"/>
                              <a:ea typeface="Cambria Math" panose="02040503050406030204" pitchFamily="18" charset="0"/>
                            </a:rPr>
                            <m:t>𝑟𝑜𝑤</m:t>
                          </m:r>
                        </m:e>
                      </m:mr>
                    </m:m>
                  </m:oMath>
                </a14:m>
                <a:r>
                  <a:rPr lang="tr-TR" sz="1600" dirty="0" smtClean="0">
                    <a:solidFill>
                      <a:schemeClr val="bg1"/>
                    </a:solidFill>
                    <a:latin typeface="Cambria Math" panose="02040503050406030204" pitchFamily="18" charset="0"/>
                    <a:ea typeface="Cambria Math" panose="02040503050406030204" pitchFamily="18" charset="0"/>
                  </a:rPr>
                  <a:t>        </a:t>
                </a:r>
                <a14:m>
                  <m:oMath xmlns:m="http://schemas.openxmlformats.org/officeDocument/2006/math">
                    <m:d>
                      <m:dPr>
                        <m:begChr m:val="["/>
                        <m:endChr m:val="]"/>
                        <m:ctrlPr>
                          <a:rPr lang="tr-TR" sz="1600" i="1" smtClean="0">
                            <a:solidFill>
                              <a:schemeClr val="bg1"/>
                            </a:solidFill>
                            <a:latin typeface="Cambria Math" panose="02040503050406030204" pitchFamily="18" charset="0"/>
                            <a:ea typeface="Cambria Math" panose="02040503050406030204" pitchFamily="18" charset="0"/>
                          </a:rPr>
                        </m:ctrlPr>
                      </m:dPr>
                      <m:e>
                        <m:d>
                          <m:dPr>
                            <m:begChr m:val=""/>
                            <m:endChr m:val="|"/>
                            <m:ctrlPr>
                              <a:rPr lang="tr-TR" sz="1600" i="1" smtClean="0">
                                <a:solidFill>
                                  <a:schemeClr val="bg1"/>
                                </a:solidFill>
                                <a:latin typeface="Cambria Math" panose="02040503050406030204" pitchFamily="18" charset="0"/>
                                <a:ea typeface="Cambria Math" panose="02040503050406030204" pitchFamily="18" charset="0"/>
                              </a:rPr>
                            </m:ctrlPr>
                          </m:dPr>
                          <m:e>
                            <m:m>
                              <m:mPr>
                                <m:mcs>
                                  <m:mc>
                                    <m:mcPr>
                                      <m:count m:val="3"/>
                                      <m:mcJc m:val="center"/>
                                    </m:mcPr>
                                  </m:mc>
                                </m:mcs>
                                <m:ctrlPr>
                                  <a:rPr lang="tr-TR" sz="1600" i="1" smtClean="0">
                                    <a:solidFill>
                                      <a:schemeClr val="bg1"/>
                                    </a:solidFill>
                                    <a:latin typeface="Cambria Math" panose="02040503050406030204" pitchFamily="18" charset="0"/>
                                    <a:ea typeface="Cambria Math" panose="02040503050406030204" pitchFamily="18" charset="0"/>
                                  </a:rPr>
                                </m:ctrlPr>
                              </m:mPr>
                              <m:mr>
                                <m:e>
                                  <m:r>
                                    <a:rPr lang="tr-TR" sz="1600" b="0" i="1" smtClean="0">
                                      <a:solidFill>
                                        <a:schemeClr val="bg1"/>
                                      </a:solidFill>
                                      <a:latin typeface="Cambria Math" panose="02040503050406030204" pitchFamily="18" charset="0"/>
                                      <a:ea typeface="Cambria Math" panose="02040503050406030204" pitchFamily="18" charset="0"/>
                                    </a:rPr>
                                    <m:t> 4</m:t>
                                  </m:r>
                                </m:e>
                                <m:e>
                                  <m:r>
                                    <a:rPr lang="tr-TR" sz="1600" b="0" i="1" smtClean="0">
                                      <a:solidFill>
                                        <a:schemeClr val="bg1"/>
                                      </a:solidFill>
                                      <a:latin typeface="Cambria Math" panose="02040503050406030204" pitchFamily="18" charset="0"/>
                                      <a:ea typeface="Cambria Math" panose="02040503050406030204" pitchFamily="18" charset="0"/>
                                    </a:rPr>
                                    <m:t>   −2</m:t>
                                  </m:r>
                                </m:e>
                                <m:e>
                                  <m:r>
                                    <a:rPr lang="tr-TR" sz="1600" b="0" i="1" smtClean="0">
                                      <a:solidFill>
                                        <a:schemeClr val="bg1"/>
                                      </a:solidFill>
                                      <a:latin typeface="Cambria Math" panose="02040503050406030204" pitchFamily="18" charset="0"/>
                                      <a:ea typeface="Cambria Math" panose="02040503050406030204" pitchFamily="18" charset="0"/>
                                    </a:rPr>
                                    <m:t>      1</m:t>
                                  </m:r>
                                </m:e>
                              </m:mr>
                              <m:mr>
                                <m:e>
                                  <m:r>
                                    <a:rPr lang="tr-TR" sz="1600" b="0" i="1" smtClean="0">
                                      <a:solidFill>
                                        <a:schemeClr val="bg1"/>
                                      </a:solidFill>
                                      <a:latin typeface="Cambria Math" panose="02040503050406030204" pitchFamily="18" charset="0"/>
                                      <a:ea typeface="Cambria Math" panose="02040503050406030204" pitchFamily="18" charset="0"/>
                                    </a:rPr>
                                    <m:t> 0</m:t>
                                  </m:r>
                                </m:e>
                                <m:e>
                                  <m:r>
                                    <a:rPr lang="tr-TR" sz="1600" b="0" i="1" smtClean="0">
                                      <a:solidFill>
                                        <a:schemeClr val="bg1"/>
                                      </a:solidFill>
                                      <a:latin typeface="Cambria Math" panose="02040503050406030204" pitchFamily="18" charset="0"/>
                                      <a:ea typeface="Cambria Math" panose="02040503050406030204" pitchFamily="18" charset="0"/>
                                    </a:rPr>
                                    <m:t>      3</m:t>
                                  </m:r>
                                </m:e>
                                <m:e>
                                  <m:r>
                                    <a:rPr lang="tr-TR" sz="1600" b="0" i="1" smtClean="0">
                                      <a:solidFill>
                                        <a:schemeClr val="bg1"/>
                                      </a:solidFill>
                                      <a:latin typeface="Cambria Math" panose="02040503050406030204" pitchFamily="18" charset="0"/>
                                      <a:ea typeface="Cambria Math" panose="02040503050406030204" pitchFamily="18" charset="0"/>
                                    </a:rPr>
                                    <m:t>−1,5</m:t>
                                  </m:r>
                                </m:e>
                              </m:mr>
                              <m:mr>
                                <m:e>
                                  <m:r>
                                    <a:rPr lang="tr-TR" sz="1600" b="0" i="1" smtClean="0">
                                      <a:solidFill>
                                        <a:schemeClr val="bg1"/>
                                      </a:solidFill>
                                      <a:latin typeface="Cambria Math" panose="02040503050406030204" pitchFamily="18" charset="0"/>
                                      <a:ea typeface="Cambria Math" panose="02040503050406030204" pitchFamily="18" charset="0"/>
                                    </a:rPr>
                                    <m:t> 0</m:t>
                                  </m:r>
                                </m:e>
                                <m:e>
                                  <m:r>
                                    <a:rPr lang="tr-TR" sz="1600" b="0" i="1" smtClean="0">
                                      <a:solidFill>
                                        <a:schemeClr val="bg1"/>
                                      </a:solidFill>
                                      <a:latin typeface="Cambria Math" panose="02040503050406030204" pitchFamily="18" charset="0"/>
                                      <a:ea typeface="Cambria Math" panose="02040503050406030204" pitchFamily="18" charset="0"/>
                                    </a:rPr>
                                    <m:t>−1,5</m:t>
                                  </m:r>
                                </m:e>
                                <m:e>
                                  <m:r>
                                    <a:rPr lang="tr-TR" sz="1600" b="0" i="1" smtClean="0">
                                      <a:solidFill>
                                        <a:schemeClr val="bg1"/>
                                      </a:solidFill>
                                      <a:latin typeface="Cambria Math" panose="02040503050406030204" pitchFamily="18" charset="0"/>
                                      <a:ea typeface="Cambria Math" panose="02040503050406030204" pitchFamily="18" charset="0"/>
                                    </a:rPr>
                                    <m:t> 3,75</m:t>
                                  </m:r>
                                </m:e>
                              </m:mr>
                            </m:m>
                          </m:e>
                        </m:d>
                        <m:m>
                          <m:mPr>
                            <m:mcs>
                              <m:mc>
                                <m:mcPr>
                                  <m:count m:val="1"/>
                                  <m:mcJc m:val="center"/>
                                </m:mcPr>
                              </m:mc>
                            </m:mcs>
                            <m:ctrlPr>
                              <a:rPr lang="tr-TR" sz="1600" i="1" smtClean="0">
                                <a:solidFill>
                                  <a:schemeClr val="bg1"/>
                                </a:solidFill>
                                <a:latin typeface="Cambria Math" panose="02040503050406030204" pitchFamily="18" charset="0"/>
                                <a:ea typeface="Cambria Math" panose="02040503050406030204" pitchFamily="18" charset="0"/>
                              </a:rPr>
                            </m:ctrlPr>
                          </m:mPr>
                          <m:mr>
                            <m:e>
                              <m:r>
                                <m:rPr>
                                  <m:brk m:alnAt="7"/>
                                </m:rPr>
                                <a:rPr lang="tr-TR" sz="1600" b="0" i="1" smtClean="0">
                                  <a:solidFill>
                                    <a:schemeClr val="bg1"/>
                                  </a:solidFill>
                                  <a:latin typeface="Cambria Math" panose="02040503050406030204" pitchFamily="18" charset="0"/>
                                  <a:ea typeface="Cambria Math" panose="02040503050406030204" pitchFamily="18" charset="0"/>
                                </a:rPr>
                                <m:t> </m:t>
                              </m:r>
                              <m:r>
                                <a:rPr lang="tr-TR" sz="1600" b="0" i="1" smtClean="0">
                                  <a:solidFill>
                                    <a:schemeClr val="bg1"/>
                                  </a:solidFill>
                                  <a:latin typeface="Cambria Math" panose="02040503050406030204" pitchFamily="18" charset="0"/>
                                  <a:ea typeface="Cambria Math" panose="02040503050406030204" pitchFamily="18" charset="0"/>
                                </a:rPr>
                                <m:t>      11</m:t>
                              </m:r>
                            </m:e>
                          </m:mr>
                          <m:mr>
                            <m:e>
                              <m:r>
                                <a:rPr lang="tr-TR" sz="1600" b="0" i="1" smtClean="0">
                                  <a:solidFill>
                                    <a:schemeClr val="bg1"/>
                                  </a:solidFill>
                                  <a:latin typeface="Cambria Math" panose="02040503050406030204" pitchFamily="18" charset="0"/>
                                  <a:ea typeface="Cambria Math" panose="02040503050406030204" pitchFamily="18" charset="0"/>
                                </a:rPr>
                                <m:t>−10,5</m:t>
                              </m:r>
                            </m:e>
                          </m:mr>
                          <m:mr>
                            <m:e>
                              <m:r>
                                <a:rPr lang="tr-TR" sz="1600" b="0" i="1" smtClean="0">
                                  <a:solidFill>
                                    <a:schemeClr val="bg1"/>
                                  </a:solidFill>
                                  <a:latin typeface="Cambria Math" panose="02040503050406030204" pitchFamily="18" charset="0"/>
                                  <a:ea typeface="Cambria Math" panose="02040503050406030204" pitchFamily="18" charset="0"/>
                                </a:rPr>
                                <m:t>  14,25</m:t>
                              </m:r>
                            </m:e>
                          </m:mr>
                        </m:m>
                      </m:e>
                    </m:d>
                  </m:oMath>
                </a14:m>
                <a:r>
                  <a:rPr lang="tr-TR" sz="1600" dirty="0" smtClean="0">
                    <a:solidFill>
                      <a:schemeClr val="bg1"/>
                    </a:solidFill>
                    <a:latin typeface="Cambria Math" panose="02040503050406030204" pitchFamily="18" charset="0"/>
                    <a:ea typeface="Cambria Math" panose="02040503050406030204" pitchFamily="18" charset="0"/>
                  </a:rPr>
                  <a:t>			                          </a:t>
                </a:r>
                <a14:m>
                  <m:oMath xmlns:m="http://schemas.openxmlformats.org/officeDocument/2006/math">
                    <m:d>
                      <m:dPr>
                        <m:begChr m:val="["/>
                        <m:endChr m:val="]"/>
                        <m:ctrlPr>
                          <a:rPr lang="tr-TR" sz="1600" b="0" i="1" smtClean="0">
                            <a:solidFill>
                              <a:schemeClr val="bg1"/>
                            </a:solidFill>
                            <a:latin typeface="Cambria Math" panose="02040503050406030204" pitchFamily="18" charset="0"/>
                            <a:ea typeface="Cambria Math" panose="02040503050406030204" pitchFamily="18" charset="0"/>
                          </a:rPr>
                        </m:ctrlPr>
                      </m:dPr>
                      <m:e>
                        <m:d>
                          <m:dPr>
                            <m:begChr m:val=""/>
                            <m:endChr m:val="|"/>
                            <m:ctrlPr>
                              <a:rPr lang="tr-TR" sz="1600" i="1" smtClean="0">
                                <a:solidFill>
                                  <a:schemeClr val="bg1"/>
                                </a:solidFill>
                                <a:latin typeface="Cambria Math" panose="02040503050406030204" pitchFamily="18" charset="0"/>
                                <a:ea typeface="Cambria Math" panose="02040503050406030204" pitchFamily="18" charset="0"/>
                              </a:rPr>
                            </m:ctrlPr>
                          </m:dPr>
                          <m:e>
                            <m:m>
                              <m:mPr>
                                <m:mcs>
                                  <m:mc>
                                    <m:mcPr>
                                      <m:count m:val="3"/>
                                      <m:mcJc m:val="center"/>
                                    </m:mcPr>
                                  </m:mc>
                                </m:mcs>
                                <m:ctrlPr>
                                  <a:rPr lang="tr-TR" sz="1600" i="1" smtClean="0">
                                    <a:solidFill>
                                      <a:schemeClr val="bg1"/>
                                    </a:solidFill>
                                    <a:latin typeface="Cambria Math" panose="02040503050406030204" pitchFamily="18" charset="0"/>
                                    <a:ea typeface="Cambria Math" panose="02040503050406030204" pitchFamily="18" charset="0"/>
                                  </a:rPr>
                                </m:ctrlPr>
                              </m:mPr>
                              <m:mr>
                                <m:e>
                                  <m:r>
                                    <a:rPr lang="tr-TR" sz="1600" b="0" i="1" smtClean="0">
                                      <a:solidFill>
                                        <a:schemeClr val="bg1"/>
                                      </a:solidFill>
                                      <a:latin typeface="Cambria Math" panose="02040503050406030204" pitchFamily="18" charset="0"/>
                                      <a:ea typeface="Cambria Math" panose="02040503050406030204" pitchFamily="18" charset="0"/>
                                    </a:rPr>
                                    <m:t> 4</m:t>
                                  </m:r>
                                </m:e>
                                <m:e>
                                  <m:r>
                                    <a:rPr lang="tr-TR" sz="1600" b="0" i="1" smtClean="0">
                                      <a:solidFill>
                                        <a:schemeClr val="bg1"/>
                                      </a:solidFill>
                                      <a:latin typeface="Cambria Math" panose="02040503050406030204" pitchFamily="18" charset="0"/>
                                      <a:ea typeface="Cambria Math" panose="02040503050406030204" pitchFamily="18" charset="0"/>
                                    </a:rPr>
                                    <m:t>   −2</m:t>
                                  </m:r>
                                </m:e>
                                <m:e>
                                  <m:r>
                                    <a:rPr lang="tr-TR" sz="1600" b="0" i="1" smtClean="0">
                                      <a:solidFill>
                                        <a:schemeClr val="bg1"/>
                                      </a:solidFill>
                                      <a:latin typeface="Cambria Math" panose="02040503050406030204" pitchFamily="18" charset="0"/>
                                      <a:ea typeface="Cambria Math" panose="02040503050406030204" pitchFamily="18" charset="0"/>
                                    </a:rPr>
                                    <m:t>      1</m:t>
                                  </m:r>
                                </m:e>
                              </m:mr>
                              <m:mr>
                                <m:e>
                                  <m:r>
                                    <a:rPr lang="tr-TR" sz="1600" b="0" i="1" smtClean="0">
                                      <a:solidFill>
                                        <a:schemeClr val="bg1"/>
                                      </a:solidFill>
                                      <a:latin typeface="Cambria Math" panose="02040503050406030204" pitchFamily="18" charset="0"/>
                                      <a:ea typeface="Cambria Math" panose="02040503050406030204" pitchFamily="18" charset="0"/>
                                    </a:rPr>
                                    <m:t> 0</m:t>
                                  </m:r>
                                </m:e>
                                <m:e>
                                  <m:r>
                                    <a:rPr lang="tr-TR" sz="1600" b="0" i="1" smtClean="0">
                                      <a:solidFill>
                                        <a:schemeClr val="bg1"/>
                                      </a:solidFill>
                                      <a:latin typeface="Cambria Math" panose="02040503050406030204" pitchFamily="18" charset="0"/>
                                      <a:ea typeface="Cambria Math" panose="02040503050406030204" pitchFamily="18" charset="0"/>
                                    </a:rPr>
                                    <m:t>      3</m:t>
                                  </m:r>
                                </m:e>
                                <m:e>
                                  <m:r>
                                    <a:rPr lang="tr-TR" sz="1600" b="0" i="1" smtClean="0">
                                      <a:solidFill>
                                        <a:schemeClr val="bg1"/>
                                      </a:solidFill>
                                      <a:latin typeface="Cambria Math" panose="02040503050406030204" pitchFamily="18" charset="0"/>
                                      <a:ea typeface="Cambria Math" panose="02040503050406030204" pitchFamily="18" charset="0"/>
                                    </a:rPr>
                                    <m:t>−1,5</m:t>
                                  </m:r>
                                </m:e>
                              </m:mr>
                              <m:mr>
                                <m:e>
                                  <m:r>
                                    <a:rPr lang="tr-TR" sz="1600" b="0" i="1" smtClean="0">
                                      <a:solidFill>
                                        <a:schemeClr val="bg1"/>
                                      </a:solidFill>
                                      <a:latin typeface="Cambria Math" panose="02040503050406030204" pitchFamily="18" charset="0"/>
                                      <a:ea typeface="Cambria Math" panose="02040503050406030204" pitchFamily="18" charset="0"/>
                                    </a:rPr>
                                    <m:t> 0</m:t>
                                  </m:r>
                                </m:e>
                                <m:e>
                                  <m:r>
                                    <a:rPr lang="tr-TR" sz="1600" b="0" i="1" smtClean="0">
                                      <a:solidFill>
                                        <a:schemeClr val="bg1"/>
                                      </a:solidFill>
                                      <a:latin typeface="Cambria Math" panose="02040503050406030204" pitchFamily="18" charset="0"/>
                                      <a:ea typeface="Cambria Math" panose="02040503050406030204" pitchFamily="18" charset="0"/>
                                    </a:rPr>
                                    <m:t>      0</m:t>
                                  </m:r>
                                </m:e>
                                <m:e>
                                  <m:r>
                                    <a:rPr lang="tr-TR" sz="1600" b="0" i="1" smtClean="0">
                                      <a:solidFill>
                                        <a:schemeClr val="bg1"/>
                                      </a:solidFill>
                                      <a:latin typeface="Cambria Math" panose="02040503050406030204" pitchFamily="18" charset="0"/>
                                      <a:ea typeface="Cambria Math" panose="02040503050406030204" pitchFamily="18" charset="0"/>
                                    </a:rPr>
                                    <m:t>     3</m:t>
                                  </m:r>
                                </m:e>
                              </m:mr>
                            </m:m>
                          </m:e>
                        </m:d>
                        <m:m>
                          <m:mPr>
                            <m:mcs>
                              <m:mc>
                                <m:mcPr>
                                  <m:count m:val="1"/>
                                  <m:mcJc m:val="center"/>
                                </m:mcPr>
                              </m:mc>
                            </m:mcs>
                            <m:ctrlPr>
                              <a:rPr lang="tr-TR" sz="1600" i="1" smtClean="0">
                                <a:solidFill>
                                  <a:schemeClr val="bg1"/>
                                </a:solidFill>
                                <a:latin typeface="Cambria Math" panose="02040503050406030204" pitchFamily="18" charset="0"/>
                                <a:ea typeface="Cambria Math" panose="02040503050406030204" pitchFamily="18" charset="0"/>
                              </a:rPr>
                            </m:ctrlPr>
                          </m:mPr>
                          <m:mr>
                            <m:e>
                              <m:r>
                                <m:rPr>
                                  <m:brk m:alnAt="7"/>
                                </m:rPr>
                                <a:rPr lang="tr-TR" sz="1600" b="0" i="1" smtClean="0">
                                  <a:solidFill>
                                    <a:schemeClr val="bg1"/>
                                  </a:solidFill>
                                  <a:latin typeface="Cambria Math" panose="02040503050406030204" pitchFamily="18" charset="0"/>
                                  <a:ea typeface="Cambria Math" panose="02040503050406030204" pitchFamily="18" charset="0"/>
                                </a:rPr>
                                <m:t> </m:t>
                              </m:r>
                              <m:r>
                                <a:rPr lang="tr-TR" sz="1600" b="0" i="1" smtClean="0">
                                  <a:solidFill>
                                    <a:schemeClr val="bg1"/>
                                  </a:solidFill>
                                  <a:latin typeface="Cambria Math" panose="02040503050406030204" pitchFamily="18" charset="0"/>
                                  <a:ea typeface="Cambria Math" panose="02040503050406030204" pitchFamily="18" charset="0"/>
                                </a:rPr>
                                <m:t>      11</m:t>
                              </m:r>
                            </m:e>
                          </m:mr>
                          <m:mr>
                            <m:e>
                              <m:r>
                                <a:rPr lang="tr-TR" sz="1600" b="0" i="1" smtClean="0">
                                  <a:solidFill>
                                    <a:schemeClr val="bg1"/>
                                  </a:solidFill>
                                  <a:latin typeface="Cambria Math" panose="02040503050406030204" pitchFamily="18" charset="0"/>
                                  <a:ea typeface="Cambria Math" panose="02040503050406030204" pitchFamily="18" charset="0"/>
                                </a:rPr>
                                <m:t>−10,5</m:t>
                              </m:r>
                            </m:e>
                          </m:mr>
                          <m:mr>
                            <m:e>
                              <m:r>
                                <a:rPr lang="tr-TR" sz="1600" b="0" i="1" smtClean="0">
                                  <a:solidFill>
                                    <a:schemeClr val="bg1"/>
                                  </a:solidFill>
                                  <a:latin typeface="Cambria Math" panose="02040503050406030204" pitchFamily="18" charset="0"/>
                                  <a:ea typeface="Cambria Math" panose="02040503050406030204" pitchFamily="18" charset="0"/>
                                </a:rPr>
                                <m:t>        9</m:t>
                              </m:r>
                            </m:e>
                          </m:mr>
                        </m:m>
                      </m:e>
                    </m:d>
                  </m:oMath>
                </a14:m>
                <a:endParaRPr lang="tr-TR" sz="1600" dirty="0" smtClean="0">
                  <a:solidFill>
                    <a:schemeClr val="bg1"/>
                  </a:solidFill>
                  <a:latin typeface="Cambria Math" panose="02040503050406030204" pitchFamily="18" charset="0"/>
                  <a:ea typeface="Cambria Math" panose="02040503050406030204" pitchFamily="18" charset="0"/>
                </a:endParaRPr>
              </a:p>
              <a:p>
                <a:endParaRPr lang="tr-TR" sz="1600" dirty="0">
                  <a:solidFill>
                    <a:schemeClr val="bg1"/>
                  </a:solidFill>
                  <a:latin typeface="Cambria Math" panose="02040503050406030204" pitchFamily="18" charset="0"/>
                  <a:ea typeface="Cambria Math" panose="02040503050406030204" pitchFamily="18" charset="0"/>
                </a:endParaRPr>
              </a:p>
              <a:p>
                <a:endParaRPr lang="tr-TR" sz="1600" dirty="0">
                  <a:solidFill>
                    <a:schemeClr val="bg1"/>
                  </a:solidFill>
                  <a:latin typeface="Cambria Math" panose="02040503050406030204" pitchFamily="18" charset="0"/>
                  <a:ea typeface="Cambria Math" panose="02040503050406030204" pitchFamily="18" charset="0"/>
                </a:endParaRPr>
              </a:p>
              <a:p>
                <a:r>
                  <a:rPr lang="tr-TR" sz="1600" dirty="0">
                    <a:solidFill>
                      <a:schemeClr val="bg1"/>
                    </a:solidFill>
                    <a:latin typeface="Cambria Math" panose="02040503050406030204" pitchFamily="18" charset="0"/>
                    <a:ea typeface="Cambria Math" panose="02040503050406030204" pitchFamily="18" charset="0"/>
                  </a:rPr>
                  <a:t>C</a:t>
                </a:r>
                <a:r>
                  <a:rPr lang="en-US" sz="1600" dirty="0" err="1" smtClean="0">
                    <a:solidFill>
                      <a:schemeClr val="bg1"/>
                    </a:solidFill>
                    <a:latin typeface="Cambria Math" panose="02040503050406030204" pitchFamily="18" charset="0"/>
                    <a:ea typeface="Cambria Math" panose="02040503050406030204" pitchFamily="18" charset="0"/>
                  </a:rPr>
                  <a:t>onverting</a:t>
                </a:r>
                <a:r>
                  <a:rPr lang="en-US" sz="1600" dirty="0" smtClean="0">
                    <a:solidFill>
                      <a:schemeClr val="bg1"/>
                    </a:solidFill>
                    <a:latin typeface="Cambria Math" panose="02040503050406030204" pitchFamily="18" charset="0"/>
                    <a:ea typeface="Cambria Math" panose="02040503050406030204" pitchFamily="18" charset="0"/>
                  </a:rPr>
                  <a:t> the matrix into equation form and calculating the unknown;</a:t>
                </a:r>
                <a:endParaRPr lang="tr-TR" sz="1600" dirty="0" smtClean="0">
                  <a:solidFill>
                    <a:schemeClr val="bg1"/>
                  </a:solidFill>
                  <a:latin typeface="Cambria Math" panose="02040503050406030204" pitchFamily="18" charset="0"/>
                  <a:ea typeface="Cambria Math" panose="02040503050406030204" pitchFamily="18" charset="0"/>
                </a:endParaRPr>
              </a:p>
              <a:p>
                <a:endParaRPr lang="tr-TR" sz="1600" dirty="0">
                  <a:latin typeface="Cambria Math" panose="02040503050406030204" pitchFamily="18" charset="0"/>
                  <a:ea typeface="Cambria Math" panose="02040503050406030204" pitchFamily="18" charset="0"/>
                </a:endParaRPr>
              </a:p>
              <a:p>
                <a:r>
                  <a:rPr lang="tr-TR" sz="1600" dirty="0" smtClean="0">
                    <a:latin typeface="Cambria Math" panose="02040503050406030204" pitchFamily="18" charset="0"/>
                    <a:ea typeface="Cambria Math" panose="02040503050406030204" pitchFamily="18" charset="0"/>
                  </a:rPr>
                  <a:t>		</a:t>
                </a:r>
                <a:r>
                  <a:rPr lang="tr-TR" sz="1600" dirty="0" smtClean="0">
                    <a:solidFill>
                      <a:schemeClr val="bg1"/>
                    </a:solidFill>
                    <a:latin typeface="Cambria Math" panose="02040503050406030204" pitchFamily="18" charset="0"/>
                    <a:ea typeface="Cambria Math" panose="02040503050406030204" pitchFamily="18" charset="0"/>
                  </a:rPr>
                  <a:t>    </a:t>
                </a:r>
                <a:r>
                  <a:rPr lang="pt-BR" sz="1600" dirty="0" smtClean="0">
                    <a:solidFill>
                      <a:schemeClr val="bg1"/>
                    </a:solidFill>
                    <a:latin typeface="Cambria Math" panose="02040503050406030204" pitchFamily="18" charset="0"/>
                    <a:ea typeface="Cambria Math" panose="02040503050406030204" pitchFamily="18" charset="0"/>
                  </a:rPr>
                  <a:t>4</a:t>
                </a:r>
                <a:r>
                  <a:rPr lang="tr-TR" sz="1600" dirty="0" smtClean="0">
                    <a:solidFill>
                      <a:schemeClr val="bg1"/>
                    </a:solidFill>
                    <a:latin typeface="Cambria Math" panose="02040503050406030204" pitchFamily="18" charset="0"/>
                    <a:ea typeface="Cambria Math" panose="02040503050406030204" pitchFamily="18" charset="0"/>
                  </a:rPr>
                  <a:t> </a:t>
                </a:r>
                <a:r>
                  <a:rPr lang="pt-BR" sz="1600" dirty="0" smtClean="0">
                    <a:solidFill>
                      <a:schemeClr val="bg1"/>
                    </a:solidFill>
                    <a:latin typeface="Cambria Math" panose="02040503050406030204" pitchFamily="18" charset="0"/>
                    <a:ea typeface="Cambria Math" panose="02040503050406030204" pitchFamily="18" charset="0"/>
                  </a:rPr>
                  <a:t>x</a:t>
                </a:r>
                <a:r>
                  <a:rPr lang="pt-BR" sz="1600" baseline="-25000" dirty="0" smtClean="0">
                    <a:solidFill>
                      <a:schemeClr val="bg1"/>
                    </a:solidFill>
                    <a:latin typeface="Cambria Math" panose="02040503050406030204" pitchFamily="18" charset="0"/>
                    <a:ea typeface="Cambria Math" panose="02040503050406030204" pitchFamily="18" charset="0"/>
                  </a:rPr>
                  <a:t>1</a:t>
                </a:r>
                <a:r>
                  <a:rPr lang="pt-BR" sz="1600" dirty="0" smtClean="0">
                    <a:solidFill>
                      <a:schemeClr val="bg1"/>
                    </a:solidFill>
                    <a:latin typeface="Cambria Math" panose="02040503050406030204" pitchFamily="18" charset="0"/>
                    <a:ea typeface="Cambria Math" panose="02040503050406030204" pitchFamily="18" charset="0"/>
                  </a:rPr>
                  <a:t> − 2</a:t>
                </a:r>
                <a:r>
                  <a:rPr lang="tr-TR" sz="1600" dirty="0" smtClean="0">
                    <a:solidFill>
                      <a:schemeClr val="bg1"/>
                    </a:solidFill>
                    <a:latin typeface="Cambria Math" panose="02040503050406030204" pitchFamily="18" charset="0"/>
                    <a:ea typeface="Cambria Math" panose="02040503050406030204" pitchFamily="18" charset="0"/>
                  </a:rPr>
                  <a:t> </a:t>
                </a:r>
                <a:r>
                  <a:rPr lang="pt-BR" sz="1600" dirty="0" smtClean="0">
                    <a:solidFill>
                      <a:schemeClr val="bg1"/>
                    </a:solidFill>
                    <a:latin typeface="Cambria Math" panose="02040503050406030204" pitchFamily="18" charset="0"/>
                    <a:ea typeface="Cambria Math" panose="02040503050406030204" pitchFamily="18" charset="0"/>
                  </a:rPr>
                  <a:t>x</a:t>
                </a:r>
                <a:r>
                  <a:rPr lang="pt-BR" sz="1600" baseline="-25000" dirty="0" smtClean="0">
                    <a:solidFill>
                      <a:schemeClr val="bg1"/>
                    </a:solidFill>
                    <a:latin typeface="Cambria Math" panose="02040503050406030204" pitchFamily="18" charset="0"/>
                    <a:ea typeface="Cambria Math" panose="02040503050406030204" pitchFamily="18" charset="0"/>
                  </a:rPr>
                  <a:t>2</a:t>
                </a:r>
                <a:r>
                  <a:rPr lang="pt-BR" sz="1600" dirty="0" smtClean="0">
                    <a:solidFill>
                      <a:schemeClr val="bg1"/>
                    </a:solidFill>
                    <a:latin typeface="Cambria Math" panose="02040503050406030204" pitchFamily="18" charset="0"/>
                    <a:ea typeface="Cambria Math" panose="02040503050406030204" pitchFamily="18" charset="0"/>
                  </a:rPr>
                  <a:t> + x</a:t>
                </a:r>
                <a:r>
                  <a:rPr lang="pt-BR" sz="1600" baseline="-25000" dirty="0" smtClean="0">
                    <a:solidFill>
                      <a:schemeClr val="bg1"/>
                    </a:solidFill>
                    <a:latin typeface="Cambria Math" panose="02040503050406030204" pitchFamily="18" charset="0"/>
                    <a:ea typeface="Cambria Math" panose="02040503050406030204" pitchFamily="18" charset="0"/>
                  </a:rPr>
                  <a:t>3</a:t>
                </a:r>
                <a:r>
                  <a:rPr lang="pt-BR" sz="1600" dirty="0" smtClean="0">
                    <a:solidFill>
                      <a:schemeClr val="bg1"/>
                    </a:solidFill>
                    <a:latin typeface="Cambria Math" panose="02040503050406030204" pitchFamily="18" charset="0"/>
                    <a:ea typeface="Cambria Math" panose="02040503050406030204" pitchFamily="18" charset="0"/>
                  </a:rPr>
                  <a:t> = 11 </a:t>
                </a:r>
                <a:r>
                  <a:rPr lang="tr-TR" sz="1600" dirty="0" smtClean="0">
                    <a:solidFill>
                      <a:schemeClr val="bg1"/>
                    </a:solidFill>
                    <a:latin typeface="Cambria Math" panose="02040503050406030204" pitchFamily="18" charset="0"/>
                    <a:ea typeface="Cambria Math" panose="02040503050406030204" pitchFamily="18" charset="0"/>
                  </a:rPr>
                  <a:t>                                     x</a:t>
                </a:r>
                <a:r>
                  <a:rPr lang="tr-TR" sz="1600" baseline="-25000" dirty="0" smtClean="0">
                    <a:solidFill>
                      <a:schemeClr val="bg1"/>
                    </a:solidFill>
                    <a:latin typeface="Cambria Math" panose="02040503050406030204" pitchFamily="18" charset="0"/>
                    <a:ea typeface="Cambria Math" panose="02040503050406030204" pitchFamily="18" charset="0"/>
                  </a:rPr>
                  <a:t>3</a:t>
                </a:r>
                <a:r>
                  <a:rPr lang="tr-TR" sz="1600" dirty="0" smtClean="0">
                    <a:solidFill>
                      <a:schemeClr val="bg1"/>
                    </a:solidFill>
                    <a:latin typeface="Cambria Math" panose="02040503050406030204" pitchFamily="18" charset="0"/>
                    <a:ea typeface="Cambria Math" panose="02040503050406030204" pitchFamily="18" charset="0"/>
                  </a:rPr>
                  <a:t>= 9/3 =3                       </a:t>
                </a:r>
              </a:p>
              <a:p>
                <a:r>
                  <a:rPr lang="tr-TR" sz="1600" dirty="0" smtClean="0">
                    <a:solidFill>
                      <a:schemeClr val="bg1"/>
                    </a:solidFill>
                    <a:latin typeface="Cambria Math" panose="02040503050406030204" pitchFamily="18" charset="0"/>
                    <a:ea typeface="Cambria Math" panose="02040503050406030204" pitchFamily="18" charset="0"/>
                  </a:rPr>
                  <a:t>   	  	  3 x</a:t>
                </a:r>
                <a:r>
                  <a:rPr lang="tr-TR" sz="1600" baseline="-25000" dirty="0" smtClean="0">
                    <a:solidFill>
                      <a:schemeClr val="bg1"/>
                    </a:solidFill>
                    <a:latin typeface="Cambria Math" panose="02040503050406030204" pitchFamily="18" charset="0"/>
                    <a:ea typeface="Cambria Math" panose="02040503050406030204" pitchFamily="18" charset="0"/>
                  </a:rPr>
                  <a:t>2</a:t>
                </a:r>
                <a:r>
                  <a:rPr lang="tr-TR" sz="1600" dirty="0" smtClean="0">
                    <a:solidFill>
                      <a:schemeClr val="bg1"/>
                    </a:solidFill>
                    <a:latin typeface="Cambria Math" panose="02040503050406030204" pitchFamily="18" charset="0"/>
                    <a:ea typeface="Cambria Math" panose="02040503050406030204" pitchFamily="18" charset="0"/>
                  </a:rPr>
                  <a:t> − 1.5 x</a:t>
                </a:r>
                <a:r>
                  <a:rPr lang="tr-TR" sz="1600" baseline="-25000" dirty="0" smtClean="0">
                    <a:solidFill>
                      <a:schemeClr val="bg1"/>
                    </a:solidFill>
                    <a:latin typeface="Cambria Math" panose="02040503050406030204" pitchFamily="18" charset="0"/>
                    <a:ea typeface="Cambria Math" panose="02040503050406030204" pitchFamily="18" charset="0"/>
                  </a:rPr>
                  <a:t>3</a:t>
                </a:r>
                <a:r>
                  <a:rPr lang="tr-TR" sz="1600" dirty="0" smtClean="0">
                    <a:solidFill>
                      <a:schemeClr val="bg1"/>
                    </a:solidFill>
                    <a:latin typeface="Cambria Math" panose="02040503050406030204" pitchFamily="18" charset="0"/>
                    <a:ea typeface="Cambria Math" panose="02040503050406030204" pitchFamily="18" charset="0"/>
                  </a:rPr>
                  <a:t> = −10.5                                       x</a:t>
                </a:r>
                <a:r>
                  <a:rPr lang="tr-TR" sz="1600" baseline="-25000" dirty="0" smtClean="0">
                    <a:solidFill>
                      <a:schemeClr val="bg1"/>
                    </a:solidFill>
                    <a:latin typeface="Cambria Math" panose="02040503050406030204" pitchFamily="18" charset="0"/>
                    <a:ea typeface="Cambria Math" panose="02040503050406030204" pitchFamily="18" charset="0"/>
                  </a:rPr>
                  <a:t>2</a:t>
                </a:r>
                <a:r>
                  <a:rPr lang="tr-TR" sz="1600" dirty="0" smtClean="0">
                    <a:solidFill>
                      <a:schemeClr val="bg1"/>
                    </a:solidFill>
                    <a:latin typeface="Cambria Math" panose="02040503050406030204" pitchFamily="18" charset="0"/>
                    <a:ea typeface="Cambria Math" panose="02040503050406030204" pitchFamily="18" charset="0"/>
                  </a:rPr>
                  <a:t>= (-10,5+1,5 x3)/3= [-10,5+(3)]/3 = -2</a:t>
                </a:r>
              </a:p>
              <a:p>
                <a:r>
                  <a:rPr lang="tr-TR" sz="1600" dirty="0" smtClean="0">
                    <a:solidFill>
                      <a:schemeClr val="bg1"/>
                    </a:solidFill>
                    <a:latin typeface="Cambria Math" panose="02040503050406030204" pitchFamily="18" charset="0"/>
                    <a:ea typeface="Cambria Math" panose="02040503050406030204" pitchFamily="18" charset="0"/>
                  </a:rPr>
                  <a:t>                         	   	        3 x</a:t>
                </a:r>
                <a:r>
                  <a:rPr lang="tr-TR" sz="1600" baseline="-25000" dirty="0" smtClean="0">
                    <a:solidFill>
                      <a:schemeClr val="bg1"/>
                    </a:solidFill>
                    <a:latin typeface="Cambria Math" panose="02040503050406030204" pitchFamily="18" charset="0"/>
                    <a:ea typeface="Cambria Math" panose="02040503050406030204" pitchFamily="18" charset="0"/>
                  </a:rPr>
                  <a:t>3</a:t>
                </a:r>
                <a:r>
                  <a:rPr lang="tr-TR" sz="1600" dirty="0" smtClean="0">
                    <a:solidFill>
                      <a:schemeClr val="bg1"/>
                    </a:solidFill>
                    <a:latin typeface="Cambria Math" panose="02040503050406030204" pitchFamily="18" charset="0"/>
                    <a:ea typeface="Cambria Math" panose="02040503050406030204" pitchFamily="18" charset="0"/>
                  </a:rPr>
                  <a:t> =9                                       x</a:t>
                </a:r>
                <a:r>
                  <a:rPr lang="tr-TR" sz="1600" baseline="-25000" dirty="0" smtClean="0">
                    <a:solidFill>
                      <a:schemeClr val="bg1"/>
                    </a:solidFill>
                    <a:latin typeface="Cambria Math" panose="02040503050406030204" pitchFamily="18" charset="0"/>
                    <a:ea typeface="Cambria Math" panose="02040503050406030204" pitchFamily="18" charset="0"/>
                  </a:rPr>
                  <a:t>1</a:t>
                </a:r>
                <a:r>
                  <a:rPr lang="tr-TR" sz="1600" dirty="0" smtClean="0">
                    <a:solidFill>
                      <a:schemeClr val="bg1"/>
                    </a:solidFill>
                    <a:latin typeface="Cambria Math" panose="02040503050406030204" pitchFamily="18" charset="0"/>
                    <a:ea typeface="Cambria Math" panose="02040503050406030204" pitchFamily="18" charset="0"/>
                  </a:rPr>
                  <a:t>= (11 + 2x2 – x3) /4 = [11 + 2(-2) -3]/4= 1</a:t>
                </a:r>
              </a:p>
              <a:p>
                <a:endParaRPr lang="tr-TR" sz="1600" dirty="0" smtClean="0">
                  <a:latin typeface="Cambria Math" panose="02040503050406030204" pitchFamily="18" charset="0"/>
                  <a:ea typeface="Cambria Math" panose="02040503050406030204" pitchFamily="18" charset="0"/>
                </a:endParaRPr>
              </a:p>
              <a:p>
                <a:endParaRPr lang="tr-TR" sz="1600" dirty="0">
                  <a:latin typeface="Cambria Math" panose="02040503050406030204" pitchFamily="18" charset="0"/>
                  <a:ea typeface="Cambria Math" panose="02040503050406030204" pitchFamily="18" charset="0"/>
                </a:endParaRPr>
              </a:p>
              <a:p>
                <a:endParaRPr lang="tr-TR" dirty="0"/>
              </a:p>
            </p:txBody>
          </p:sp>
        </mc:Choice>
        <mc:Fallback xmlns="">
          <p:sp>
            <p:nvSpPr>
              <p:cNvPr id="4" name="TextBox 3"/>
              <p:cNvSpPr txBox="1">
                <a:spLocks noRot="1" noChangeAspect="1" noMove="1" noResize="1" noEditPoints="1" noAdjustHandles="1" noChangeArrowheads="1" noChangeShapeType="1" noTextEdit="1"/>
              </p:cNvSpPr>
              <p:nvPr/>
            </p:nvSpPr>
            <p:spPr>
              <a:xfrm>
                <a:off x="437745" y="554477"/>
                <a:ext cx="11381361" cy="6648230"/>
              </a:xfrm>
              <a:prstGeom prst="rect">
                <a:avLst/>
              </a:prstGeom>
              <a:blipFill>
                <a:blip r:embed="rId2"/>
                <a:stretch>
                  <a:fillRect l="-321" t="-367"/>
                </a:stretch>
              </a:blipFill>
            </p:spPr>
            <p:txBody>
              <a:bodyPr/>
              <a:lstStyle/>
              <a:p>
                <a:r>
                  <a:rPr lang="tr-TR">
                    <a:noFill/>
                  </a:rPr>
                  <a:t> </a:t>
                </a:r>
              </a:p>
            </p:txBody>
          </p:sp>
        </mc:Fallback>
      </mc:AlternateContent>
      <p:sp>
        <p:nvSpPr>
          <p:cNvPr id="7" name="Right Arrow 6"/>
          <p:cNvSpPr/>
          <p:nvPr/>
        </p:nvSpPr>
        <p:spPr>
          <a:xfrm>
            <a:off x="1767326" y="2600632"/>
            <a:ext cx="196105" cy="9836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Right Arrow 7"/>
          <p:cNvSpPr/>
          <p:nvPr/>
        </p:nvSpPr>
        <p:spPr>
          <a:xfrm>
            <a:off x="1794572" y="2860359"/>
            <a:ext cx="196105" cy="9836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Right Arrow 8"/>
          <p:cNvSpPr/>
          <p:nvPr/>
        </p:nvSpPr>
        <p:spPr>
          <a:xfrm>
            <a:off x="1767326" y="3108765"/>
            <a:ext cx="196105" cy="9836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Right Arrow 9"/>
          <p:cNvSpPr/>
          <p:nvPr/>
        </p:nvSpPr>
        <p:spPr>
          <a:xfrm>
            <a:off x="4487928" y="2488658"/>
            <a:ext cx="3109373" cy="991679"/>
          </a:xfrm>
          <a:prstGeom prst="right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smtClean="0">
                <a:solidFill>
                  <a:schemeClr val="bg1"/>
                </a:solidFill>
              </a:rPr>
              <a:t> b - (-0,5)a      b</a:t>
            </a:r>
          </a:p>
          <a:p>
            <a:pPr algn="ctr"/>
            <a:r>
              <a:rPr lang="tr-TR" sz="1400" dirty="0" smtClean="0">
                <a:solidFill>
                  <a:schemeClr val="bg1"/>
                </a:solidFill>
              </a:rPr>
              <a:t>  c - 0,25a     c </a:t>
            </a:r>
            <a:endParaRPr lang="tr-TR" sz="1400" dirty="0">
              <a:solidFill>
                <a:schemeClr val="bg1"/>
              </a:solidFill>
            </a:endParaRPr>
          </a:p>
        </p:txBody>
      </p:sp>
      <p:cxnSp>
        <p:nvCxnSpPr>
          <p:cNvPr id="14" name="Straight Arrow Connector 13"/>
          <p:cNvCxnSpPr/>
          <p:nvPr/>
        </p:nvCxnSpPr>
        <p:spPr>
          <a:xfrm>
            <a:off x="6201168" y="2860359"/>
            <a:ext cx="164595" cy="0"/>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6186954" y="3108765"/>
            <a:ext cx="164595" cy="0"/>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8" name="Oval 17"/>
          <p:cNvSpPr/>
          <p:nvPr/>
        </p:nvSpPr>
        <p:spPr>
          <a:xfrm rot="1401154">
            <a:off x="2066685" y="2860902"/>
            <a:ext cx="923037" cy="465720"/>
          </a:xfrm>
          <a:prstGeom prst="ellipse">
            <a:avLst/>
          </a:prstGeom>
          <a:noFill/>
          <a:ln w="9525" cap="flat" cmpd="sng" algn="ctr">
            <a:solidFill>
              <a:schemeClr val="bg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tr-TR"/>
          </a:p>
        </p:txBody>
      </p:sp>
      <p:sp>
        <p:nvSpPr>
          <p:cNvPr id="19" name="Right Arrow 18"/>
          <p:cNvSpPr/>
          <p:nvPr/>
        </p:nvSpPr>
        <p:spPr>
          <a:xfrm>
            <a:off x="1708593" y="4532271"/>
            <a:ext cx="196105" cy="9836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0" name="Right Arrow 19"/>
          <p:cNvSpPr/>
          <p:nvPr/>
        </p:nvSpPr>
        <p:spPr>
          <a:xfrm>
            <a:off x="1724146" y="4278374"/>
            <a:ext cx="196105" cy="9836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1" name="Right Arrow 20"/>
          <p:cNvSpPr/>
          <p:nvPr/>
        </p:nvSpPr>
        <p:spPr>
          <a:xfrm>
            <a:off x="1724146" y="4024138"/>
            <a:ext cx="196105" cy="9836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2" name="Oval 21"/>
          <p:cNvSpPr/>
          <p:nvPr/>
        </p:nvSpPr>
        <p:spPr>
          <a:xfrm rot="1401154">
            <a:off x="2452070" y="4392828"/>
            <a:ext cx="464644" cy="377248"/>
          </a:xfrm>
          <a:prstGeom prst="ellipse">
            <a:avLst/>
          </a:prstGeom>
          <a:noFill/>
          <a:ln w="9525" cap="flat" cmpd="sng" algn="ctr">
            <a:solidFill>
              <a:schemeClr val="bg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3"/>
          </a:fontRef>
        </p:style>
        <p:txBody>
          <a:bodyPr rtlCol="0" anchor="ctr"/>
          <a:lstStyle/>
          <a:p>
            <a:pPr algn="ctr"/>
            <a:endParaRPr lang="tr-TR"/>
          </a:p>
        </p:txBody>
      </p:sp>
      <p:sp>
        <p:nvSpPr>
          <p:cNvPr id="23" name="Right Arrow 22"/>
          <p:cNvSpPr/>
          <p:nvPr/>
        </p:nvSpPr>
        <p:spPr>
          <a:xfrm>
            <a:off x="4497656" y="3879355"/>
            <a:ext cx="3109373" cy="798038"/>
          </a:xfrm>
          <a:prstGeom prst="right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smtClean="0">
                <a:solidFill>
                  <a:schemeClr val="bg1"/>
                </a:solidFill>
              </a:rPr>
              <a:t>c - (-0,5c)     c </a:t>
            </a:r>
            <a:endParaRPr lang="tr-TR" sz="1400" dirty="0">
              <a:solidFill>
                <a:schemeClr val="bg1"/>
              </a:solidFill>
            </a:endParaRPr>
          </a:p>
        </p:txBody>
      </p:sp>
      <p:cxnSp>
        <p:nvCxnSpPr>
          <p:cNvPr id="24" name="Straight Arrow Connector 23"/>
          <p:cNvCxnSpPr/>
          <p:nvPr/>
        </p:nvCxnSpPr>
        <p:spPr>
          <a:xfrm>
            <a:off x="6201168" y="4276578"/>
            <a:ext cx="164595" cy="0"/>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26" name="Rounded Rectangle 25"/>
          <p:cNvSpPr/>
          <p:nvPr/>
        </p:nvSpPr>
        <p:spPr>
          <a:xfrm>
            <a:off x="2185565" y="5593404"/>
            <a:ext cx="2159453" cy="865762"/>
          </a:xfrm>
          <a:prstGeom prst="roundRect">
            <a:avLst/>
          </a:prstGeom>
          <a:noFill/>
          <a:ln w="9525" cap="flat" cmpd="sng" algn="ctr">
            <a:solidFill>
              <a:schemeClr val="bg1"/>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algn="ctr"/>
            <a:endParaRPr lang="tr-TR"/>
          </a:p>
        </p:txBody>
      </p:sp>
      <p:sp>
        <p:nvSpPr>
          <p:cNvPr id="27" name="Rounded Rectangle 26"/>
          <p:cNvSpPr/>
          <p:nvPr/>
        </p:nvSpPr>
        <p:spPr>
          <a:xfrm>
            <a:off x="5881990" y="5593404"/>
            <a:ext cx="4400145" cy="865762"/>
          </a:xfrm>
          <a:prstGeom prst="roundRect">
            <a:avLst/>
          </a:prstGeom>
          <a:noFill/>
          <a:ln w="9525" cap="flat" cmpd="sng" algn="ctr">
            <a:solidFill>
              <a:schemeClr val="bg1">
                <a:lumMod val="95000"/>
                <a:lumOff val="5000"/>
              </a:schemeClr>
            </a:solidFill>
            <a:prstDash val="solid"/>
            <a:round/>
            <a:headEnd type="none" w="med" len="med"/>
            <a:tailEnd type="none" w="med" len="med"/>
          </a:ln>
        </p:spPr>
        <p:style>
          <a:lnRef idx="0">
            <a:scrgbClr r="0" g="0" b="0"/>
          </a:lnRef>
          <a:fillRef idx="0">
            <a:scrgbClr r="0" g="0" b="0"/>
          </a:fillRef>
          <a:effectRef idx="0">
            <a:scrgbClr r="0" g="0" b="0"/>
          </a:effectRef>
          <a:fontRef idx="minor">
            <a:schemeClr val="accent4"/>
          </a:fontRef>
        </p:style>
        <p:txBody>
          <a:bodyPr rtlCol="0" anchor="ctr"/>
          <a:lstStyle/>
          <a:p>
            <a:pPr algn="ctr"/>
            <a:endParaRPr lang="tr-TR"/>
          </a:p>
        </p:txBody>
      </p:sp>
    </p:spTree>
    <p:extLst>
      <p:ext uri="{BB962C8B-B14F-4D97-AF65-F5344CB8AC3E}">
        <p14:creationId xmlns:p14="http://schemas.microsoft.com/office/powerpoint/2010/main" val="16858902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TextBox 3"/>
              <p:cNvSpPr txBox="1"/>
              <p:nvPr/>
            </p:nvSpPr>
            <p:spPr>
              <a:xfrm>
                <a:off x="382555" y="335902"/>
                <a:ext cx="11355355" cy="6249531"/>
              </a:xfrm>
              <a:prstGeom prst="rect">
                <a:avLst/>
              </a:prstGeom>
              <a:noFill/>
            </p:spPr>
            <p:txBody>
              <a:bodyPr wrap="square" rtlCol="0">
                <a:spAutoFit/>
              </a:bodyPr>
              <a:lstStyle/>
              <a:p>
                <a:pPr marL="285750" indent="-285750">
                  <a:buFont typeface="Wingdings" panose="05000000000000000000" pitchFamily="2" charset="2"/>
                  <a:buChar char="Ø"/>
                </a:pPr>
                <a:r>
                  <a:rPr lang="tr-TR" b="1" dirty="0">
                    <a:solidFill>
                      <a:schemeClr val="bg1"/>
                    </a:solidFill>
                    <a:latin typeface="Cambria Math" panose="02040503050406030204" pitchFamily="18" charset="0"/>
                    <a:ea typeface="Cambria Math" panose="02040503050406030204" pitchFamily="18" charset="0"/>
                  </a:rPr>
                  <a:t>Multiple sets of equations</a:t>
                </a:r>
              </a:p>
              <a:p>
                <a:pPr marL="285750" indent="-285750">
                  <a:buFont typeface="Wingdings" panose="05000000000000000000" pitchFamily="2" charset="2"/>
                  <a:buChar char="Ø"/>
                </a:pPr>
                <a:endParaRPr lang="tr-TR" b="1" dirty="0">
                  <a:solidFill>
                    <a:schemeClr val="bg1"/>
                  </a:solidFill>
                  <a:latin typeface="Cambria Math" panose="02040503050406030204" pitchFamily="18" charset="0"/>
                  <a:ea typeface="Cambria Math" panose="02040503050406030204" pitchFamily="18" charset="0"/>
                </a:endParaRPr>
              </a:p>
              <a:p>
                <a:pPr algn="just"/>
                <a:r>
                  <a:rPr lang="tr-TR" sz="1600" dirty="0">
                    <a:solidFill>
                      <a:schemeClr val="bg1"/>
                    </a:solidFill>
                    <a:latin typeface="Cambria Math" panose="02040503050406030204" pitchFamily="18" charset="0"/>
                    <a:ea typeface="Cambria Math" panose="02040503050406030204" pitchFamily="18" charset="0"/>
                  </a:rPr>
                  <a:t>There </a:t>
                </a:r>
                <a:r>
                  <a:rPr lang="en-US" sz="1600" dirty="0">
                    <a:solidFill>
                      <a:schemeClr val="bg1"/>
                    </a:solidFill>
                    <a:latin typeface="Cambria Math" panose="02040503050406030204" pitchFamily="18" charset="0"/>
                    <a:ea typeface="Cambria Math" panose="02040503050406030204" pitchFamily="18" charset="0"/>
                  </a:rPr>
                  <a:t>be</a:t>
                </a:r>
                <a:r>
                  <a:rPr lang="tr-TR" sz="1600" dirty="0">
                    <a:solidFill>
                      <a:schemeClr val="bg1"/>
                    </a:solidFill>
                    <a:latin typeface="Cambria Math" panose="02040503050406030204" pitchFamily="18" charset="0"/>
                    <a:ea typeface="Cambria Math" panose="02040503050406030204" pitchFamily="18" charset="0"/>
                  </a:rPr>
                  <a:t> </a:t>
                </a:r>
                <a:r>
                  <a:rPr lang="en-US" sz="1600" dirty="0">
                    <a:solidFill>
                      <a:schemeClr val="bg1"/>
                    </a:solidFill>
                    <a:latin typeface="Cambria Math" panose="02040503050406030204" pitchFamily="18" charset="0"/>
                    <a:ea typeface="Cambria Math" panose="02040503050406030204" pitchFamily="18" charset="0"/>
                  </a:rPr>
                  <a:t>m</a:t>
                </a:r>
                <a:r>
                  <a:rPr lang="tr-TR" sz="1600" dirty="0">
                    <a:solidFill>
                      <a:schemeClr val="bg1"/>
                    </a:solidFill>
                    <a:latin typeface="Cambria Math" panose="02040503050406030204" pitchFamily="18" charset="0"/>
                    <a:ea typeface="Cambria Math" panose="02040503050406030204" pitchFamily="18" charset="0"/>
                  </a:rPr>
                  <a:t> </a:t>
                </a:r>
                <a:r>
                  <a:rPr lang="en-US" sz="1600" dirty="0">
                    <a:solidFill>
                      <a:schemeClr val="bg1"/>
                    </a:solidFill>
                    <a:latin typeface="Cambria Math" panose="02040503050406030204" pitchFamily="18" charset="0"/>
                    <a:ea typeface="Cambria Math" panose="02040503050406030204" pitchFamily="18" charset="0"/>
                  </a:rPr>
                  <a:t>such constant vectors, denoted by </a:t>
                </a:r>
                <a:r>
                  <a:rPr lang="en-US" sz="1600" b="1" dirty="0">
                    <a:solidFill>
                      <a:schemeClr val="bg1"/>
                    </a:solidFill>
                    <a:latin typeface="Cambria Math" panose="02040503050406030204" pitchFamily="18" charset="0"/>
                    <a:ea typeface="Cambria Math" panose="02040503050406030204" pitchFamily="18" charset="0"/>
                  </a:rPr>
                  <a:t>b</a:t>
                </a:r>
                <a:r>
                  <a:rPr lang="tr-TR" sz="1600" b="1" dirty="0">
                    <a:solidFill>
                      <a:schemeClr val="bg1"/>
                    </a:solidFill>
                    <a:latin typeface="Cambria Math" panose="02040503050406030204" pitchFamily="18" charset="0"/>
                    <a:ea typeface="Cambria Math" panose="02040503050406030204" pitchFamily="18" charset="0"/>
                  </a:rPr>
                  <a:t> </a:t>
                </a:r>
                <a:r>
                  <a:rPr lang="en-US" sz="1600" baseline="-25000" dirty="0">
                    <a:solidFill>
                      <a:schemeClr val="bg1"/>
                    </a:solidFill>
                    <a:latin typeface="Cambria Math" panose="02040503050406030204" pitchFamily="18" charset="0"/>
                    <a:ea typeface="Cambria Math" panose="02040503050406030204" pitchFamily="18" charset="0"/>
                  </a:rPr>
                  <a:t>1</a:t>
                </a:r>
                <a:r>
                  <a:rPr lang="en-US" sz="1600" dirty="0">
                    <a:solidFill>
                      <a:schemeClr val="bg1"/>
                    </a:solidFill>
                    <a:latin typeface="Cambria Math" panose="02040503050406030204" pitchFamily="18" charset="0"/>
                    <a:ea typeface="Cambria Math" panose="02040503050406030204" pitchFamily="18" charset="0"/>
                  </a:rPr>
                  <a:t>, </a:t>
                </a:r>
                <a:r>
                  <a:rPr lang="en-US" sz="1600" b="1" dirty="0">
                    <a:solidFill>
                      <a:schemeClr val="bg1"/>
                    </a:solidFill>
                    <a:latin typeface="Cambria Math" panose="02040503050406030204" pitchFamily="18" charset="0"/>
                    <a:ea typeface="Cambria Math" panose="02040503050406030204" pitchFamily="18" charset="0"/>
                  </a:rPr>
                  <a:t>b</a:t>
                </a:r>
                <a:r>
                  <a:rPr lang="tr-TR" sz="1600" b="1" dirty="0">
                    <a:solidFill>
                      <a:schemeClr val="bg1"/>
                    </a:solidFill>
                    <a:latin typeface="Cambria Math" panose="02040503050406030204" pitchFamily="18" charset="0"/>
                    <a:ea typeface="Cambria Math" panose="02040503050406030204" pitchFamily="18" charset="0"/>
                  </a:rPr>
                  <a:t> </a:t>
                </a:r>
                <a:r>
                  <a:rPr lang="en-US" sz="1600" baseline="-25000" dirty="0">
                    <a:solidFill>
                      <a:schemeClr val="bg1"/>
                    </a:solidFill>
                    <a:latin typeface="Cambria Math" panose="02040503050406030204" pitchFamily="18" charset="0"/>
                    <a:ea typeface="Cambria Math" panose="02040503050406030204" pitchFamily="18" charset="0"/>
                  </a:rPr>
                  <a:t>2</a:t>
                </a:r>
                <a:r>
                  <a:rPr lang="en-US" sz="1600" dirty="0">
                    <a:solidFill>
                      <a:schemeClr val="bg1"/>
                    </a:solidFill>
                    <a:latin typeface="Cambria Math" panose="02040503050406030204" pitchFamily="18" charset="0"/>
                    <a:ea typeface="Cambria Math" panose="02040503050406030204" pitchFamily="18" charset="0"/>
                  </a:rPr>
                  <a:t>, . . . , </a:t>
                </a:r>
                <a:r>
                  <a:rPr lang="en-US" sz="1600" b="1" dirty="0">
                    <a:solidFill>
                      <a:schemeClr val="bg1"/>
                    </a:solidFill>
                    <a:latin typeface="Cambria Math" panose="02040503050406030204" pitchFamily="18" charset="0"/>
                    <a:ea typeface="Cambria Math" panose="02040503050406030204" pitchFamily="18" charset="0"/>
                  </a:rPr>
                  <a:t>b</a:t>
                </a:r>
                <a:r>
                  <a:rPr lang="tr-TR" sz="1600" b="1" dirty="0">
                    <a:solidFill>
                      <a:schemeClr val="bg1"/>
                    </a:solidFill>
                    <a:latin typeface="Cambria Math" panose="02040503050406030204" pitchFamily="18" charset="0"/>
                    <a:ea typeface="Cambria Math" panose="02040503050406030204" pitchFamily="18" charset="0"/>
                  </a:rPr>
                  <a:t> </a:t>
                </a:r>
                <a:r>
                  <a:rPr lang="en-US" sz="1600" baseline="-25000" dirty="0">
                    <a:solidFill>
                      <a:schemeClr val="bg1"/>
                    </a:solidFill>
                    <a:latin typeface="Cambria Math" panose="02040503050406030204" pitchFamily="18" charset="0"/>
                    <a:ea typeface="Cambria Math" panose="02040503050406030204" pitchFamily="18" charset="0"/>
                  </a:rPr>
                  <a:t>m</a:t>
                </a:r>
                <a:r>
                  <a:rPr lang="en-US" sz="1600" dirty="0">
                    <a:solidFill>
                      <a:schemeClr val="bg1"/>
                    </a:solidFill>
                    <a:latin typeface="Cambria Math" panose="02040503050406030204" pitchFamily="18" charset="0"/>
                    <a:ea typeface="Cambria Math" panose="02040503050406030204" pitchFamily="18" charset="0"/>
                  </a:rPr>
                  <a:t>,</a:t>
                </a:r>
                <a:r>
                  <a:rPr lang="tr-TR" sz="1600" dirty="0">
                    <a:solidFill>
                      <a:schemeClr val="bg1"/>
                    </a:solidFill>
                    <a:latin typeface="Cambria Math" panose="02040503050406030204" pitchFamily="18" charset="0"/>
                    <a:ea typeface="Cambria Math" panose="02040503050406030204" pitchFamily="18" charset="0"/>
                  </a:rPr>
                  <a:t> </a:t>
                </a:r>
                <a:r>
                  <a:rPr lang="en-US" sz="1600" dirty="0">
                    <a:solidFill>
                      <a:schemeClr val="bg1"/>
                    </a:solidFill>
                    <a:latin typeface="Cambria Math" panose="02040503050406030204" pitchFamily="18" charset="0"/>
                    <a:ea typeface="Cambria Math" panose="02040503050406030204" pitchFamily="18" charset="0"/>
                  </a:rPr>
                  <a:t>and let the corresponding solution vectors be </a:t>
                </a:r>
                <a:r>
                  <a:rPr lang="en-US" sz="1600" b="1" dirty="0">
                    <a:solidFill>
                      <a:schemeClr val="bg1"/>
                    </a:solidFill>
                    <a:latin typeface="Cambria Math" panose="02040503050406030204" pitchFamily="18" charset="0"/>
                    <a:ea typeface="Cambria Math" panose="02040503050406030204" pitchFamily="18" charset="0"/>
                  </a:rPr>
                  <a:t>x</a:t>
                </a:r>
                <a:r>
                  <a:rPr lang="en-US" sz="1600" baseline="-25000" dirty="0">
                    <a:solidFill>
                      <a:schemeClr val="bg1"/>
                    </a:solidFill>
                    <a:latin typeface="Cambria Math" panose="02040503050406030204" pitchFamily="18" charset="0"/>
                    <a:ea typeface="Cambria Math" panose="02040503050406030204" pitchFamily="18" charset="0"/>
                  </a:rPr>
                  <a:t>1</a:t>
                </a:r>
                <a:r>
                  <a:rPr lang="en-US" sz="1600" dirty="0">
                    <a:solidFill>
                      <a:schemeClr val="bg1"/>
                    </a:solidFill>
                    <a:latin typeface="Cambria Math" panose="02040503050406030204" pitchFamily="18" charset="0"/>
                    <a:ea typeface="Cambria Math" panose="02040503050406030204" pitchFamily="18" charset="0"/>
                  </a:rPr>
                  <a:t>, </a:t>
                </a:r>
                <a:r>
                  <a:rPr lang="en-US" sz="1600" b="1" dirty="0">
                    <a:solidFill>
                      <a:schemeClr val="bg1"/>
                    </a:solidFill>
                    <a:latin typeface="Cambria Math" panose="02040503050406030204" pitchFamily="18" charset="0"/>
                    <a:ea typeface="Cambria Math" panose="02040503050406030204" pitchFamily="18" charset="0"/>
                  </a:rPr>
                  <a:t>x</a:t>
                </a:r>
                <a:r>
                  <a:rPr lang="tr-TR" sz="1600" b="1" dirty="0">
                    <a:solidFill>
                      <a:schemeClr val="bg1"/>
                    </a:solidFill>
                    <a:latin typeface="Cambria Math" panose="02040503050406030204" pitchFamily="18" charset="0"/>
                    <a:ea typeface="Cambria Math" panose="02040503050406030204" pitchFamily="18" charset="0"/>
                  </a:rPr>
                  <a:t> </a:t>
                </a:r>
                <a:r>
                  <a:rPr lang="en-US" sz="1600" baseline="-25000" dirty="0">
                    <a:solidFill>
                      <a:schemeClr val="bg1"/>
                    </a:solidFill>
                    <a:latin typeface="Cambria Math" panose="02040503050406030204" pitchFamily="18" charset="0"/>
                    <a:ea typeface="Cambria Math" panose="02040503050406030204" pitchFamily="18" charset="0"/>
                  </a:rPr>
                  <a:t>2</a:t>
                </a:r>
                <a:r>
                  <a:rPr lang="en-US" sz="1600" dirty="0">
                    <a:solidFill>
                      <a:schemeClr val="bg1"/>
                    </a:solidFill>
                    <a:latin typeface="Cambria Math" panose="02040503050406030204" pitchFamily="18" charset="0"/>
                    <a:ea typeface="Cambria Math" panose="02040503050406030204" pitchFamily="18" charset="0"/>
                  </a:rPr>
                  <a:t>, . . . , </a:t>
                </a:r>
                <a:r>
                  <a:rPr lang="en-US" sz="1600" b="1" dirty="0">
                    <a:solidFill>
                      <a:schemeClr val="bg1"/>
                    </a:solidFill>
                    <a:latin typeface="Cambria Math" panose="02040503050406030204" pitchFamily="18" charset="0"/>
                    <a:ea typeface="Cambria Math" panose="02040503050406030204" pitchFamily="18" charset="0"/>
                  </a:rPr>
                  <a:t>x</a:t>
                </a:r>
                <a:r>
                  <a:rPr lang="tr-TR" sz="1600" b="1" dirty="0">
                    <a:solidFill>
                      <a:schemeClr val="bg1"/>
                    </a:solidFill>
                    <a:latin typeface="Cambria Math" panose="02040503050406030204" pitchFamily="18" charset="0"/>
                    <a:ea typeface="Cambria Math" panose="02040503050406030204" pitchFamily="18" charset="0"/>
                  </a:rPr>
                  <a:t> </a:t>
                </a:r>
                <a:r>
                  <a:rPr lang="en-US" sz="1600" baseline="-25000" dirty="0">
                    <a:solidFill>
                      <a:schemeClr val="bg1"/>
                    </a:solidFill>
                    <a:latin typeface="Cambria Math" panose="02040503050406030204" pitchFamily="18" charset="0"/>
                    <a:ea typeface="Cambria Math" panose="02040503050406030204" pitchFamily="18" charset="0"/>
                  </a:rPr>
                  <a:t>m</a:t>
                </a:r>
                <a:r>
                  <a:rPr lang="en-US" sz="1600" dirty="0">
                    <a:solidFill>
                      <a:schemeClr val="bg1"/>
                    </a:solidFill>
                    <a:latin typeface="Cambria Math" panose="02040503050406030204" pitchFamily="18" charset="0"/>
                    <a:ea typeface="Cambria Math" panose="02040503050406030204" pitchFamily="18" charset="0"/>
                  </a:rPr>
                  <a:t>.</a:t>
                </a:r>
                <a:r>
                  <a:rPr lang="tr-TR" sz="1600" dirty="0">
                    <a:solidFill>
                      <a:schemeClr val="bg1"/>
                    </a:solidFill>
                    <a:latin typeface="Cambria Math" panose="02040503050406030204" pitchFamily="18" charset="0"/>
                    <a:ea typeface="Cambria Math" panose="02040503050406030204" pitchFamily="18" charset="0"/>
                  </a:rPr>
                  <a:t> </a:t>
                </a:r>
                <a:r>
                  <a:rPr lang="en-US" sz="1600" dirty="0">
                    <a:solidFill>
                      <a:schemeClr val="bg1"/>
                    </a:solidFill>
                    <a:latin typeface="Cambria Math" panose="02040503050406030204" pitchFamily="18" charset="0"/>
                    <a:ea typeface="Cambria Math" panose="02040503050406030204" pitchFamily="18" charset="0"/>
                  </a:rPr>
                  <a:t>We denote multiple sets</a:t>
                </a:r>
                <a:r>
                  <a:rPr lang="tr-TR" sz="1600" dirty="0">
                    <a:solidFill>
                      <a:schemeClr val="bg1"/>
                    </a:solidFill>
                    <a:latin typeface="Cambria Math" panose="02040503050406030204" pitchFamily="18" charset="0"/>
                    <a:ea typeface="Cambria Math" panose="02040503050406030204" pitchFamily="18" charset="0"/>
                  </a:rPr>
                  <a:t> </a:t>
                </a:r>
                <a:r>
                  <a:rPr lang="en-US" sz="1600" dirty="0">
                    <a:solidFill>
                      <a:schemeClr val="bg1"/>
                    </a:solidFill>
                    <a:latin typeface="Cambria Math" panose="02040503050406030204" pitchFamily="18" charset="0"/>
                    <a:ea typeface="Cambria Math" panose="02040503050406030204" pitchFamily="18" charset="0"/>
                  </a:rPr>
                  <a:t>of equations by </a:t>
                </a:r>
                <a:r>
                  <a:rPr lang="en-US" sz="1600" b="1" dirty="0">
                    <a:solidFill>
                      <a:schemeClr val="bg1"/>
                    </a:solidFill>
                    <a:latin typeface="Cambria Math" panose="02040503050406030204" pitchFamily="18" charset="0"/>
                    <a:ea typeface="Cambria Math" panose="02040503050406030204" pitchFamily="18" charset="0"/>
                  </a:rPr>
                  <a:t>AX </a:t>
                </a:r>
                <a:r>
                  <a:rPr lang="en-US" sz="1600" dirty="0">
                    <a:solidFill>
                      <a:schemeClr val="bg1"/>
                    </a:solidFill>
                    <a:latin typeface="Cambria Math" panose="02040503050406030204" pitchFamily="18" charset="0"/>
                    <a:ea typeface="Cambria Math" panose="02040503050406030204" pitchFamily="18" charset="0"/>
                  </a:rPr>
                  <a:t>= </a:t>
                </a:r>
                <a:r>
                  <a:rPr lang="en-US" sz="1600" b="1" dirty="0">
                    <a:solidFill>
                      <a:schemeClr val="bg1"/>
                    </a:solidFill>
                    <a:latin typeface="Cambria Math" panose="02040503050406030204" pitchFamily="18" charset="0"/>
                    <a:ea typeface="Cambria Math" panose="02040503050406030204" pitchFamily="18" charset="0"/>
                  </a:rPr>
                  <a:t>B</a:t>
                </a:r>
                <a:r>
                  <a:rPr lang="en-US" sz="1600" dirty="0">
                    <a:solidFill>
                      <a:schemeClr val="bg1"/>
                    </a:solidFill>
                    <a:latin typeface="Cambria Math" panose="02040503050406030204" pitchFamily="18" charset="0"/>
                    <a:ea typeface="Cambria Math" panose="02040503050406030204" pitchFamily="18" charset="0"/>
                  </a:rPr>
                  <a:t>, where</a:t>
                </a:r>
                <a:endParaRPr lang="tr-TR" sz="1600" dirty="0">
                  <a:solidFill>
                    <a:schemeClr val="bg1"/>
                  </a:solidFill>
                  <a:latin typeface="Cambria Math" panose="02040503050406030204" pitchFamily="18" charset="0"/>
                  <a:ea typeface="Cambria Math" panose="02040503050406030204" pitchFamily="18" charset="0"/>
                </a:endParaRPr>
              </a:p>
              <a:p>
                <a:pPr algn="just"/>
                <a:endParaRPr lang="tr-TR" sz="1600" dirty="0">
                  <a:solidFill>
                    <a:schemeClr val="bg1"/>
                  </a:solidFill>
                  <a:latin typeface="Cambria Math" panose="02040503050406030204" pitchFamily="18" charset="0"/>
                  <a:ea typeface="Cambria Math" panose="02040503050406030204" pitchFamily="18" charset="0"/>
                </a:endParaRPr>
              </a:p>
              <a:p>
                <a:r>
                  <a:rPr lang="tr-TR" sz="1600" b="1" dirty="0">
                    <a:solidFill>
                      <a:schemeClr val="bg1"/>
                    </a:solidFill>
                    <a:latin typeface="Cambria Math" panose="02040503050406030204" pitchFamily="18" charset="0"/>
                    <a:ea typeface="Cambria Math" panose="02040503050406030204" pitchFamily="18" charset="0"/>
                  </a:rPr>
                  <a:t>                                                    X </a:t>
                </a:r>
                <a:r>
                  <a:rPr lang="tr-TR" sz="1600" dirty="0">
                    <a:solidFill>
                      <a:schemeClr val="bg1"/>
                    </a:solidFill>
                    <a:latin typeface="Cambria Math" panose="02040503050406030204" pitchFamily="18" charset="0"/>
                    <a:ea typeface="Cambria Math" panose="02040503050406030204" pitchFamily="18" charset="0"/>
                  </a:rPr>
                  <a:t>= [ </a:t>
                </a:r>
                <a:r>
                  <a:rPr lang="tr-TR" sz="1600" b="1" dirty="0">
                    <a:solidFill>
                      <a:schemeClr val="bg1"/>
                    </a:solidFill>
                    <a:latin typeface="Cambria Math" panose="02040503050406030204" pitchFamily="18" charset="0"/>
                    <a:ea typeface="Cambria Math" panose="02040503050406030204" pitchFamily="18" charset="0"/>
                  </a:rPr>
                  <a:t>x</a:t>
                </a:r>
                <a:r>
                  <a:rPr lang="tr-TR" sz="1600" baseline="-25000" dirty="0">
                    <a:solidFill>
                      <a:schemeClr val="bg1"/>
                    </a:solidFill>
                    <a:latin typeface="Cambria Math" panose="02040503050406030204" pitchFamily="18" charset="0"/>
                    <a:ea typeface="Cambria Math" panose="02040503050406030204" pitchFamily="18" charset="0"/>
                  </a:rPr>
                  <a:t>1</a:t>
                </a:r>
                <a:r>
                  <a:rPr lang="tr-TR" sz="1600" dirty="0">
                    <a:solidFill>
                      <a:schemeClr val="bg1"/>
                    </a:solidFill>
                    <a:latin typeface="Cambria Math" panose="02040503050406030204" pitchFamily="18" charset="0"/>
                    <a:ea typeface="Cambria Math" panose="02040503050406030204" pitchFamily="18" charset="0"/>
                  </a:rPr>
                  <a:t> </a:t>
                </a:r>
                <a:r>
                  <a:rPr lang="tr-TR" sz="1600" b="1" dirty="0">
                    <a:solidFill>
                      <a:schemeClr val="bg1"/>
                    </a:solidFill>
                    <a:latin typeface="Cambria Math" panose="02040503050406030204" pitchFamily="18" charset="0"/>
                    <a:ea typeface="Cambria Math" panose="02040503050406030204" pitchFamily="18" charset="0"/>
                  </a:rPr>
                  <a:t>x</a:t>
                </a:r>
                <a:r>
                  <a:rPr lang="tr-TR" sz="1600" baseline="-25000" dirty="0">
                    <a:solidFill>
                      <a:schemeClr val="bg1"/>
                    </a:solidFill>
                    <a:latin typeface="Cambria Math" panose="02040503050406030204" pitchFamily="18" charset="0"/>
                    <a:ea typeface="Cambria Math" panose="02040503050406030204" pitchFamily="18" charset="0"/>
                  </a:rPr>
                  <a:t>2</a:t>
                </a:r>
                <a:r>
                  <a:rPr lang="tr-TR" sz="1600" dirty="0">
                    <a:solidFill>
                      <a:schemeClr val="bg1"/>
                    </a:solidFill>
                    <a:latin typeface="Cambria Math" panose="02040503050406030204" pitchFamily="18" charset="0"/>
                    <a:ea typeface="Cambria Math" panose="02040503050406030204" pitchFamily="18" charset="0"/>
                  </a:rPr>
                  <a:t> · · · </a:t>
                </a:r>
                <a:r>
                  <a:rPr lang="tr-TR" sz="1600" b="1" dirty="0">
                    <a:solidFill>
                      <a:schemeClr val="bg1"/>
                    </a:solidFill>
                    <a:latin typeface="Cambria Math" panose="02040503050406030204" pitchFamily="18" charset="0"/>
                    <a:ea typeface="Cambria Math" panose="02040503050406030204" pitchFamily="18" charset="0"/>
                  </a:rPr>
                  <a:t>x</a:t>
                </a:r>
                <a:r>
                  <a:rPr lang="tr-TR" sz="1600" baseline="-25000" dirty="0">
                    <a:solidFill>
                      <a:schemeClr val="bg1"/>
                    </a:solidFill>
                    <a:latin typeface="Cambria Math" panose="02040503050406030204" pitchFamily="18" charset="0"/>
                    <a:ea typeface="Cambria Math" panose="02040503050406030204" pitchFamily="18" charset="0"/>
                  </a:rPr>
                  <a:t>m</a:t>
                </a:r>
                <a:r>
                  <a:rPr lang="tr-TR" sz="1600" dirty="0">
                    <a:solidFill>
                      <a:schemeClr val="bg1"/>
                    </a:solidFill>
                    <a:latin typeface="Cambria Math" panose="02040503050406030204" pitchFamily="18" charset="0"/>
                    <a:ea typeface="Cambria Math" panose="02040503050406030204" pitchFamily="18" charset="0"/>
                  </a:rPr>
                  <a:t>  ]                              </a:t>
                </a:r>
                <a:r>
                  <a:rPr lang="tr-TR" sz="1600" b="1" dirty="0">
                    <a:solidFill>
                      <a:schemeClr val="bg1"/>
                    </a:solidFill>
                    <a:latin typeface="Cambria Math" panose="02040503050406030204" pitchFamily="18" charset="0"/>
                    <a:ea typeface="Cambria Math" panose="02040503050406030204" pitchFamily="18" charset="0"/>
                  </a:rPr>
                  <a:t>B </a:t>
                </a:r>
                <a:r>
                  <a:rPr lang="tr-TR" sz="1600" dirty="0">
                    <a:solidFill>
                      <a:schemeClr val="bg1"/>
                    </a:solidFill>
                    <a:latin typeface="Cambria Math" panose="02040503050406030204" pitchFamily="18" charset="0"/>
                    <a:ea typeface="Cambria Math" panose="02040503050406030204" pitchFamily="18" charset="0"/>
                  </a:rPr>
                  <a:t>= [ </a:t>
                </a:r>
                <a:r>
                  <a:rPr lang="tr-TR" sz="1600" b="1" dirty="0">
                    <a:solidFill>
                      <a:schemeClr val="bg1"/>
                    </a:solidFill>
                    <a:latin typeface="Cambria Math" panose="02040503050406030204" pitchFamily="18" charset="0"/>
                    <a:ea typeface="Cambria Math" panose="02040503050406030204" pitchFamily="18" charset="0"/>
                  </a:rPr>
                  <a:t>b</a:t>
                </a:r>
                <a:r>
                  <a:rPr lang="tr-TR" sz="1600" baseline="-25000" dirty="0">
                    <a:solidFill>
                      <a:schemeClr val="bg1"/>
                    </a:solidFill>
                    <a:latin typeface="Cambria Math" panose="02040503050406030204" pitchFamily="18" charset="0"/>
                    <a:ea typeface="Cambria Math" panose="02040503050406030204" pitchFamily="18" charset="0"/>
                  </a:rPr>
                  <a:t>1</a:t>
                </a:r>
                <a:r>
                  <a:rPr lang="tr-TR" sz="1600" dirty="0">
                    <a:solidFill>
                      <a:schemeClr val="bg1"/>
                    </a:solidFill>
                    <a:latin typeface="Cambria Math" panose="02040503050406030204" pitchFamily="18" charset="0"/>
                    <a:ea typeface="Cambria Math" panose="02040503050406030204" pitchFamily="18" charset="0"/>
                  </a:rPr>
                  <a:t> </a:t>
                </a:r>
                <a:r>
                  <a:rPr lang="tr-TR" sz="1600" b="1" dirty="0">
                    <a:solidFill>
                      <a:schemeClr val="bg1"/>
                    </a:solidFill>
                    <a:latin typeface="Cambria Math" panose="02040503050406030204" pitchFamily="18" charset="0"/>
                    <a:ea typeface="Cambria Math" panose="02040503050406030204" pitchFamily="18" charset="0"/>
                  </a:rPr>
                  <a:t>b</a:t>
                </a:r>
                <a:r>
                  <a:rPr lang="tr-TR" sz="1600" baseline="-25000" dirty="0">
                    <a:solidFill>
                      <a:schemeClr val="bg1"/>
                    </a:solidFill>
                    <a:latin typeface="Cambria Math" panose="02040503050406030204" pitchFamily="18" charset="0"/>
                    <a:ea typeface="Cambria Math" panose="02040503050406030204" pitchFamily="18" charset="0"/>
                  </a:rPr>
                  <a:t>2</a:t>
                </a:r>
                <a:r>
                  <a:rPr lang="tr-TR" sz="1600" dirty="0">
                    <a:solidFill>
                      <a:schemeClr val="bg1"/>
                    </a:solidFill>
                    <a:latin typeface="Cambria Math" panose="02040503050406030204" pitchFamily="18" charset="0"/>
                    <a:ea typeface="Cambria Math" panose="02040503050406030204" pitchFamily="18" charset="0"/>
                  </a:rPr>
                  <a:t> · · · </a:t>
                </a:r>
                <a:r>
                  <a:rPr lang="tr-TR" sz="1600" b="1" dirty="0">
                    <a:solidFill>
                      <a:schemeClr val="bg1"/>
                    </a:solidFill>
                    <a:latin typeface="Cambria Math" panose="02040503050406030204" pitchFamily="18" charset="0"/>
                    <a:ea typeface="Cambria Math" panose="02040503050406030204" pitchFamily="18" charset="0"/>
                  </a:rPr>
                  <a:t>b</a:t>
                </a:r>
                <a:r>
                  <a:rPr lang="tr-TR" sz="1600" baseline="-25000" dirty="0">
                    <a:solidFill>
                      <a:schemeClr val="bg1"/>
                    </a:solidFill>
                    <a:latin typeface="Cambria Math" panose="02040503050406030204" pitchFamily="18" charset="0"/>
                    <a:ea typeface="Cambria Math" panose="02040503050406030204" pitchFamily="18" charset="0"/>
                  </a:rPr>
                  <a:t>m</a:t>
                </a:r>
                <a:r>
                  <a:rPr lang="tr-TR" sz="1600" dirty="0">
                    <a:solidFill>
                      <a:schemeClr val="bg1"/>
                    </a:solidFill>
                    <a:latin typeface="Cambria Math" panose="02040503050406030204" pitchFamily="18" charset="0"/>
                    <a:ea typeface="Cambria Math" panose="02040503050406030204" pitchFamily="18" charset="0"/>
                  </a:rPr>
                  <a:t> ]</a:t>
                </a:r>
              </a:p>
              <a:p>
                <a:endParaRPr lang="tr-TR" sz="1600" baseline="-25000" dirty="0">
                  <a:solidFill>
                    <a:schemeClr val="bg1"/>
                  </a:solidFill>
                  <a:latin typeface="Cambria Math" panose="02040503050406030204" pitchFamily="18" charset="0"/>
                  <a:ea typeface="Cambria Math" panose="02040503050406030204" pitchFamily="18" charset="0"/>
                </a:endParaRPr>
              </a:p>
              <a:p>
                <a:r>
                  <a:rPr lang="en-US" sz="1600" dirty="0">
                    <a:solidFill>
                      <a:schemeClr val="bg1"/>
                    </a:solidFill>
                    <a:latin typeface="Cambria Math" panose="02040503050406030204" pitchFamily="18" charset="0"/>
                    <a:ea typeface="Cambria Math" panose="02040503050406030204" pitchFamily="18" charset="0"/>
                  </a:rPr>
                  <a:t>are n ×m matrices whose columns consist of solution vectors and constant vectors,</a:t>
                </a:r>
                <a:r>
                  <a:rPr lang="tr-TR" sz="1600" dirty="0">
                    <a:solidFill>
                      <a:schemeClr val="bg1"/>
                    </a:solidFill>
                    <a:latin typeface="Cambria Math" panose="02040503050406030204" pitchFamily="18" charset="0"/>
                    <a:ea typeface="Cambria Math" panose="02040503050406030204" pitchFamily="18" charset="0"/>
                  </a:rPr>
                  <a:t> respectively.</a:t>
                </a:r>
                <a:r>
                  <a:rPr lang="en-US" sz="1600" dirty="0">
                    <a:solidFill>
                      <a:schemeClr val="bg1"/>
                    </a:solidFill>
                    <a:latin typeface="Cambria Math" panose="02040503050406030204" pitchFamily="18" charset="0"/>
                    <a:ea typeface="Cambria Math" panose="02040503050406030204" pitchFamily="18" charset="0"/>
                  </a:rPr>
                  <a:t> </a:t>
                </a:r>
                <a:endParaRPr lang="tr-TR" sz="1600" dirty="0">
                  <a:solidFill>
                    <a:schemeClr val="bg1"/>
                  </a:solidFill>
                  <a:latin typeface="Cambria Math" panose="02040503050406030204" pitchFamily="18" charset="0"/>
                  <a:ea typeface="Cambria Math" panose="02040503050406030204" pitchFamily="18" charset="0"/>
                </a:endParaRPr>
              </a:p>
              <a:p>
                <a:endParaRPr lang="tr-TR" sz="1600" dirty="0">
                  <a:solidFill>
                    <a:schemeClr val="bg1"/>
                  </a:solidFill>
                  <a:latin typeface="Cambria Math" panose="02040503050406030204" pitchFamily="18" charset="0"/>
                  <a:ea typeface="Cambria Math" panose="02040503050406030204" pitchFamily="18" charset="0"/>
                </a:endParaRPr>
              </a:p>
              <a:p>
                <a:pPr algn="just"/>
                <a:r>
                  <a:rPr lang="en-US" sz="1600" dirty="0">
                    <a:solidFill>
                      <a:schemeClr val="bg1"/>
                    </a:solidFill>
                    <a:latin typeface="Cambria Math" panose="02040503050406030204" pitchFamily="18" charset="0"/>
                    <a:ea typeface="Cambria Math" panose="02040503050406030204" pitchFamily="18" charset="0"/>
                  </a:rPr>
                  <a:t>The easy way to handle such equations during the elimination phase is to include all m constant vectors in the augmented coefficient matrix, so that they are transformed simultaneously with the coefficient matrix</a:t>
                </a:r>
                <a:r>
                  <a:rPr lang="en-US" sz="1600" dirty="0" smtClean="0">
                    <a:solidFill>
                      <a:schemeClr val="bg1"/>
                    </a:solidFill>
                    <a:latin typeface="Cambria Math" panose="02040503050406030204" pitchFamily="18" charset="0"/>
                    <a:ea typeface="Cambria Math" panose="02040503050406030204" pitchFamily="18" charset="0"/>
                  </a:rPr>
                  <a:t>.</a:t>
                </a:r>
                <a:r>
                  <a:rPr lang="tr-TR" sz="1600" dirty="0" smtClean="0">
                    <a:solidFill>
                      <a:schemeClr val="bg1"/>
                    </a:solidFill>
                    <a:latin typeface="Cambria Math" panose="02040503050406030204" pitchFamily="18" charset="0"/>
                    <a:ea typeface="Cambria Math" panose="02040503050406030204" pitchFamily="18" charset="0"/>
                  </a:rPr>
                  <a:t> </a:t>
                </a:r>
                <a:r>
                  <a:rPr lang="en-US" sz="1600" dirty="0">
                    <a:solidFill>
                      <a:schemeClr val="bg1"/>
                    </a:solidFill>
                    <a:latin typeface="Cambria Math" panose="02040503050406030204" pitchFamily="18" charset="0"/>
                    <a:ea typeface="Cambria Math" panose="02040503050406030204" pitchFamily="18" charset="0"/>
                  </a:rPr>
                  <a:t>The solutions are then obtained by back substitution in the usual manner, one vector at a time</a:t>
                </a:r>
                <a:r>
                  <a:rPr lang="en-US" sz="1600" dirty="0" smtClean="0">
                    <a:solidFill>
                      <a:schemeClr val="bg1"/>
                    </a:solidFill>
                    <a:latin typeface="Cambria Math" panose="02040503050406030204" pitchFamily="18" charset="0"/>
                    <a:ea typeface="Cambria Math" panose="02040503050406030204" pitchFamily="18" charset="0"/>
                  </a:rPr>
                  <a:t>.</a:t>
                </a:r>
                <a:endParaRPr lang="tr-TR" sz="1600" dirty="0" smtClean="0">
                  <a:solidFill>
                    <a:schemeClr val="bg1"/>
                  </a:solidFill>
                  <a:latin typeface="Cambria Math" panose="02040503050406030204" pitchFamily="18" charset="0"/>
                  <a:ea typeface="Cambria Math" panose="02040503050406030204" pitchFamily="18" charset="0"/>
                </a:endParaRPr>
              </a:p>
              <a:p>
                <a:endParaRPr lang="tr-TR" sz="1600" dirty="0">
                  <a:solidFill>
                    <a:schemeClr val="bg1"/>
                  </a:solidFill>
                  <a:latin typeface="Cambria Math" panose="02040503050406030204" pitchFamily="18" charset="0"/>
                  <a:ea typeface="Cambria Math" panose="02040503050406030204" pitchFamily="18" charset="0"/>
                </a:endParaRPr>
              </a:p>
              <a:p>
                <a:r>
                  <a:rPr lang="tr-TR" sz="1400" dirty="0">
                    <a:solidFill>
                      <a:schemeClr val="bg1"/>
                    </a:solidFill>
                    <a:latin typeface="Cambria Math" panose="02040503050406030204" pitchFamily="18" charset="0"/>
                    <a:ea typeface="Cambria Math" panose="02040503050406030204" pitchFamily="18" charset="0"/>
                  </a:rPr>
                  <a:t>                                              </a:t>
                </a:r>
                <a:r>
                  <a:rPr lang="tr-TR" sz="1400" dirty="0" smtClean="0">
                    <a:solidFill>
                      <a:schemeClr val="bg1"/>
                    </a:solidFill>
                    <a:latin typeface="Cambria Math" panose="02040503050406030204" pitchFamily="18" charset="0"/>
                    <a:ea typeface="Cambria Math" panose="02040503050406030204" pitchFamily="18" charset="0"/>
                  </a:rPr>
                  <a:t>                 </a:t>
                </a:r>
                <a:r>
                  <a:rPr lang="tr-TR" sz="1400" dirty="0">
                    <a:solidFill>
                      <a:schemeClr val="bg1"/>
                    </a:solidFill>
                    <a:latin typeface="Cambria Math" panose="02040503050406030204" pitchFamily="18" charset="0"/>
                    <a:ea typeface="Cambria Math" panose="02040503050406030204" pitchFamily="18" charset="0"/>
                  </a:rPr>
                  <a:t>A= </a:t>
                </a:r>
                <a14:m>
                  <m:oMath xmlns:m="http://schemas.openxmlformats.org/officeDocument/2006/math">
                    <m:d>
                      <m:dPr>
                        <m:begChr m:val="["/>
                        <m:endChr m:val="]"/>
                        <m:ctrlPr>
                          <a:rPr lang="tr-TR" sz="1400" i="1">
                            <a:solidFill>
                              <a:schemeClr val="bg1"/>
                            </a:solidFill>
                            <a:latin typeface="Cambria Math" panose="02040503050406030204" pitchFamily="18" charset="0"/>
                          </a:rPr>
                        </m:ctrlPr>
                      </m:dPr>
                      <m:e>
                        <m:m>
                          <m:mPr>
                            <m:mcs>
                              <m:mc>
                                <m:mcPr>
                                  <m:count m:val="1"/>
                                  <m:mcJc m:val="center"/>
                                </m:mcPr>
                              </m:mc>
                            </m:mcs>
                            <m:ctrlPr>
                              <a:rPr lang="tr-TR" sz="1400" i="1">
                                <a:solidFill>
                                  <a:schemeClr val="bg1"/>
                                </a:solidFill>
                                <a:latin typeface="Cambria Math" panose="02040503050406030204" pitchFamily="18" charset="0"/>
                              </a:rPr>
                            </m:ctrlPr>
                          </m:mPr>
                          <m:mr>
                            <m:e>
                              <m:eqArr>
                                <m:eqArrPr>
                                  <m:ctrlPr>
                                    <a:rPr lang="tr-TR" sz="1400" i="1">
                                      <a:solidFill>
                                        <a:schemeClr val="bg1"/>
                                      </a:solidFill>
                                      <a:latin typeface="Cambria Math" panose="02040503050406030204" pitchFamily="18" charset="0"/>
                                    </a:rPr>
                                  </m:ctrlPr>
                                </m:eqArrPr>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11</m:t>
                                  </m:r>
                                </m:e>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21</m:t>
                                  </m:r>
                                </m:e>
                                <m:e>
                                  <m:r>
                                    <a:rPr lang="tr-TR" sz="1400" i="1">
                                      <a:solidFill>
                                        <a:schemeClr val="bg1"/>
                                      </a:solidFill>
                                      <a:latin typeface="Cambria Math" panose="02040503050406030204" pitchFamily="18" charset="0"/>
                                    </a:rPr>
                                    <m:t>.</m:t>
                                  </m:r>
                                </m:e>
                              </m:eqArr>
                            </m:e>
                          </m:mr>
                          <m:mr>
                            <m:e>
                              <m:r>
                                <a:rPr lang="tr-TR" sz="1400" i="1">
                                  <a:solidFill>
                                    <a:schemeClr val="bg1"/>
                                  </a:solidFill>
                                  <a:latin typeface="Cambria Math" panose="02040503050406030204" pitchFamily="18" charset="0"/>
                                </a:rPr>
                                <m:t>.</m:t>
                              </m:r>
                            </m:e>
                          </m:mr>
                          <m:mr>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𝑛</m:t>
                              </m:r>
                              <m:r>
                                <a:rPr lang="tr-TR" sz="1400" i="1" baseline="-25000">
                                  <a:solidFill>
                                    <a:schemeClr val="bg1"/>
                                  </a:solidFill>
                                  <a:latin typeface="Cambria Math" panose="02040503050406030204" pitchFamily="18" charset="0"/>
                                </a:rPr>
                                <m:t>1</m:t>
                              </m:r>
                            </m:e>
                          </m:mr>
                        </m:m>
                        <m:m>
                          <m:mPr>
                            <m:mcs>
                              <m:mc>
                                <m:mcPr>
                                  <m:count m:val="1"/>
                                  <m:mcJc m:val="center"/>
                                </m:mcPr>
                              </m:mc>
                            </m:mcs>
                            <m:ctrlPr>
                              <a:rPr lang="tr-TR" sz="1400" i="1">
                                <a:solidFill>
                                  <a:schemeClr val="bg1"/>
                                </a:solidFill>
                                <a:latin typeface="Cambria Math" panose="02040503050406030204" pitchFamily="18" charset="0"/>
                              </a:rPr>
                            </m:ctrlPr>
                          </m:mPr>
                          <m:mr>
                            <m:e>
                              <m:eqArr>
                                <m:eqArrPr>
                                  <m:ctrlPr>
                                    <a:rPr lang="tr-TR" sz="1400" i="1">
                                      <a:solidFill>
                                        <a:schemeClr val="bg1"/>
                                      </a:solidFill>
                                      <a:latin typeface="Cambria Math" panose="02040503050406030204" pitchFamily="18" charset="0"/>
                                    </a:rPr>
                                  </m:ctrlPr>
                                </m:eqArrPr>
                                <m:e>
                                  <m:r>
                                    <a:rPr lang="tr-TR" sz="1400" i="1">
                                      <a:solidFill>
                                        <a:schemeClr val="bg1"/>
                                      </a:solidFill>
                                      <a:latin typeface="Cambria Math" panose="02040503050406030204" pitchFamily="18" charset="0"/>
                                    </a:rPr>
                                    <m:t>  </m:t>
                                  </m:r>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12</m:t>
                                  </m:r>
                                  <m:r>
                                    <a:rPr lang="tr-TR" sz="1400" i="1">
                                      <a:solidFill>
                                        <a:schemeClr val="bg1"/>
                                      </a:solidFill>
                                      <a:latin typeface="Cambria Math" panose="02040503050406030204" pitchFamily="18" charset="0"/>
                                    </a:rPr>
                                    <m:t>   </m:t>
                                  </m:r>
                                </m:e>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22</m:t>
                                  </m:r>
                                </m:e>
                                <m:e>
                                  <m:r>
                                    <a:rPr lang="tr-TR" sz="1400" i="1">
                                      <a:solidFill>
                                        <a:schemeClr val="bg1"/>
                                      </a:solidFill>
                                      <a:latin typeface="Cambria Math" panose="02040503050406030204" pitchFamily="18" charset="0"/>
                                    </a:rPr>
                                    <m:t>  </m:t>
                                  </m:r>
                                </m:e>
                              </m:eqArr>
                              <m:r>
                                <a:rPr lang="tr-TR" sz="1400" i="1">
                                  <a:solidFill>
                                    <a:schemeClr val="bg1"/>
                                  </a:solidFill>
                                  <a:latin typeface="Cambria Math" panose="02040503050406030204" pitchFamily="18" charset="0"/>
                                </a:rPr>
                                <m:t>  </m:t>
                              </m:r>
                            </m:e>
                          </m:mr>
                          <m:mr>
                            <m:e>
                              <m:r>
                                <a:rPr lang="tr-TR" sz="1400" i="1">
                                  <a:solidFill>
                                    <a:schemeClr val="bg1"/>
                                  </a:solidFill>
                                  <a:latin typeface="Cambria Math" panose="02040503050406030204" pitchFamily="18" charset="0"/>
                                </a:rPr>
                                <m:t>.</m:t>
                              </m:r>
                            </m:e>
                          </m:mr>
                          <m:mr>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𝑛</m:t>
                              </m:r>
                              <m:r>
                                <a:rPr lang="tr-TR" sz="1400" i="1" baseline="-25000">
                                  <a:solidFill>
                                    <a:schemeClr val="bg1"/>
                                  </a:solidFill>
                                  <a:latin typeface="Cambria Math" panose="02040503050406030204" pitchFamily="18" charset="0"/>
                                </a:rPr>
                                <m:t>2</m:t>
                              </m:r>
                            </m:e>
                          </m:mr>
                        </m:m>
                        <m:m>
                          <m:mPr>
                            <m:mcs>
                              <m:mc>
                                <m:mcPr>
                                  <m:count m:val="3"/>
                                  <m:mcJc m:val="center"/>
                                </m:mcPr>
                              </m:mc>
                            </m:mcs>
                            <m:ctrlPr>
                              <a:rPr lang="tr-TR" sz="1400" i="1">
                                <a:solidFill>
                                  <a:schemeClr val="bg1"/>
                                </a:solidFill>
                                <a:latin typeface="Cambria Math" panose="02040503050406030204" pitchFamily="18" charset="0"/>
                              </a:rPr>
                            </m:ctrlPr>
                          </m:mPr>
                          <m:mr>
                            <m:e>
                              <m:eqArr>
                                <m:eqArrPr>
                                  <m:ctrlPr>
                                    <a:rPr lang="tr-TR" sz="1400" i="1">
                                      <a:solidFill>
                                        <a:schemeClr val="bg1"/>
                                      </a:solidFill>
                                      <a:latin typeface="Cambria Math" panose="02040503050406030204" pitchFamily="18" charset="0"/>
                                    </a:rPr>
                                  </m:ctrlPr>
                                </m:eqArrPr>
                                <m:e>
                                  <m:eqArr>
                                    <m:eqArrPr>
                                      <m:ctrlPr>
                                        <a:rPr lang="tr-TR" sz="1400" i="1">
                                          <a:solidFill>
                                            <a:schemeClr val="bg1"/>
                                          </a:solidFill>
                                          <a:latin typeface="Cambria Math" panose="02040503050406030204" pitchFamily="18" charset="0"/>
                                        </a:rPr>
                                      </m:ctrlPr>
                                    </m:eqArrPr>
                                    <m:e>
                                      <m:r>
                                        <a:rPr lang="tr-TR" sz="1400" i="1">
                                          <a:solidFill>
                                            <a:schemeClr val="bg1"/>
                                          </a:solidFill>
                                          <a:latin typeface="Cambria Math" panose="02040503050406030204" pitchFamily="18" charset="0"/>
                                        </a:rPr>
                                        <m:t>..</m:t>
                                      </m:r>
                                    </m:e>
                                    <m:e>
                                      <m:r>
                                        <a:rPr lang="tr-TR" sz="1400" i="1">
                                          <a:solidFill>
                                            <a:schemeClr val="bg1"/>
                                          </a:solidFill>
                                          <a:latin typeface="Cambria Math" panose="02040503050406030204" pitchFamily="18" charset="0"/>
                                        </a:rPr>
                                        <m:t>..</m:t>
                                      </m:r>
                                    </m:e>
                                  </m:eqArr>
                                </m:e>
                                <m:e>
                                  <m:r>
                                    <a:rPr lang="tr-TR" sz="1400" i="1">
                                      <a:solidFill>
                                        <a:schemeClr val="bg1"/>
                                      </a:solidFill>
                                      <a:latin typeface="Cambria Math" panose="02040503050406030204" pitchFamily="18" charset="0"/>
                                    </a:rPr>
                                    <m:t>.</m:t>
                                  </m:r>
                                </m:e>
                              </m:eqArr>
                            </m:e>
                            <m:e>
                              <m:eqArr>
                                <m:eqArrPr>
                                  <m:ctrlPr>
                                    <a:rPr lang="tr-TR" sz="1400" i="1">
                                      <a:solidFill>
                                        <a:schemeClr val="bg1"/>
                                      </a:solidFill>
                                      <a:latin typeface="Cambria Math" panose="02040503050406030204" pitchFamily="18" charset="0"/>
                                    </a:rPr>
                                  </m:ctrlPr>
                                </m:eqArrPr>
                                <m:e>
                                  <m:eqArr>
                                    <m:eqArrPr>
                                      <m:ctrlPr>
                                        <a:rPr lang="tr-TR" sz="1400" i="1">
                                          <a:solidFill>
                                            <a:schemeClr val="bg1"/>
                                          </a:solidFill>
                                          <a:latin typeface="Cambria Math" panose="02040503050406030204" pitchFamily="18" charset="0"/>
                                        </a:rPr>
                                      </m:ctrlPr>
                                    </m:eqArrPr>
                                    <m:e>
                                      <m:r>
                                        <a:rPr lang="tr-TR" sz="1400" i="1">
                                          <a:solidFill>
                                            <a:schemeClr val="bg1"/>
                                          </a:solidFill>
                                          <a:latin typeface="Cambria Math" panose="02040503050406030204" pitchFamily="18" charset="0"/>
                                        </a:rPr>
                                        <m:t>..</m:t>
                                      </m:r>
                                    </m:e>
                                    <m:e>
                                      <m:r>
                                        <a:rPr lang="tr-TR" sz="1400" i="1">
                                          <a:solidFill>
                                            <a:schemeClr val="bg1"/>
                                          </a:solidFill>
                                          <a:latin typeface="Cambria Math" panose="02040503050406030204" pitchFamily="18" charset="0"/>
                                        </a:rPr>
                                        <m:t>..</m:t>
                                      </m:r>
                                    </m:e>
                                  </m:eqArr>
                                </m:e>
                                <m:e>
                                  <m:r>
                                    <a:rPr lang="tr-TR" sz="1400" i="1">
                                      <a:solidFill>
                                        <a:schemeClr val="bg1"/>
                                      </a:solidFill>
                                      <a:latin typeface="Cambria Math" panose="02040503050406030204" pitchFamily="18" charset="0"/>
                                    </a:rPr>
                                    <m:t>.</m:t>
                                  </m:r>
                                </m:e>
                              </m:eqArr>
                            </m:e>
                            <m:e>
                              <m:eqArr>
                                <m:eqArrPr>
                                  <m:ctrlPr>
                                    <a:rPr lang="tr-TR" sz="1400" i="1">
                                      <a:solidFill>
                                        <a:schemeClr val="bg1"/>
                                      </a:solidFill>
                                      <a:latin typeface="Cambria Math" panose="02040503050406030204" pitchFamily="18" charset="0"/>
                                    </a:rPr>
                                  </m:ctrlPr>
                                </m:eqArrPr>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1</m:t>
                                  </m:r>
                                  <m:r>
                                    <a:rPr lang="tr-TR" sz="1400" i="1" baseline="-25000">
                                      <a:solidFill>
                                        <a:schemeClr val="bg1"/>
                                      </a:solidFill>
                                      <a:latin typeface="Cambria Math" panose="02040503050406030204" pitchFamily="18" charset="0"/>
                                    </a:rPr>
                                    <m:t>𝑛</m:t>
                                  </m:r>
                                </m:e>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2</m:t>
                                  </m:r>
                                  <m:r>
                                    <a:rPr lang="tr-TR" sz="1400" i="1" baseline="-25000">
                                      <a:solidFill>
                                        <a:schemeClr val="bg1"/>
                                      </a:solidFill>
                                      <a:latin typeface="Cambria Math" panose="02040503050406030204" pitchFamily="18" charset="0"/>
                                    </a:rPr>
                                    <m:t>𝑛</m:t>
                                  </m:r>
                                </m:e>
                                <m:e>
                                  <m:r>
                                    <a:rPr lang="tr-TR" sz="1400" i="1">
                                      <a:solidFill>
                                        <a:schemeClr val="bg1"/>
                                      </a:solidFill>
                                      <a:latin typeface="Cambria Math" panose="02040503050406030204" pitchFamily="18" charset="0"/>
                                    </a:rPr>
                                    <m:t>.</m:t>
                                  </m:r>
                                </m:e>
                              </m:eqArr>
                            </m:e>
                          </m:mr>
                          <m:mr>
                            <m:e>
                              <m:r>
                                <a:rPr lang="tr-TR" sz="1400" i="1">
                                  <a:solidFill>
                                    <a:schemeClr val="bg1"/>
                                  </a:solidFill>
                                  <a:latin typeface="Cambria Math" panose="02040503050406030204" pitchFamily="18" charset="0"/>
                                </a:rPr>
                                <m:t>.</m:t>
                              </m:r>
                            </m:e>
                            <m:e>
                              <m:r>
                                <a:rPr lang="tr-TR" sz="1400" i="1">
                                  <a:solidFill>
                                    <a:schemeClr val="bg1"/>
                                  </a:solidFill>
                                  <a:latin typeface="Cambria Math" panose="02040503050406030204" pitchFamily="18" charset="0"/>
                                </a:rPr>
                                <m:t>.</m:t>
                              </m:r>
                            </m:e>
                            <m:e>
                              <m:r>
                                <a:rPr lang="tr-TR" sz="1400" i="1">
                                  <a:solidFill>
                                    <a:schemeClr val="bg1"/>
                                  </a:solidFill>
                                  <a:latin typeface="Cambria Math" panose="02040503050406030204" pitchFamily="18" charset="0"/>
                                </a:rPr>
                                <m:t>.</m:t>
                              </m:r>
                            </m:e>
                          </m:mr>
                          <m:mr>
                            <m:e>
                              <m:r>
                                <a:rPr lang="tr-TR" sz="1400" i="1">
                                  <a:solidFill>
                                    <a:schemeClr val="bg1"/>
                                  </a:solidFill>
                                  <a:latin typeface="Cambria Math" panose="02040503050406030204" pitchFamily="18" charset="0"/>
                                </a:rPr>
                                <m:t>..</m:t>
                              </m:r>
                            </m:e>
                            <m:e>
                              <m:r>
                                <a:rPr lang="tr-TR" sz="1400" i="1">
                                  <a:solidFill>
                                    <a:schemeClr val="bg1"/>
                                  </a:solidFill>
                                  <a:latin typeface="Cambria Math" panose="02040503050406030204" pitchFamily="18" charset="0"/>
                                </a:rPr>
                                <m:t>…</m:t>
                              </m:r>
                            </m:e>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𝑛𝑛</m:t>
                              </m:r>
                            </m:e>
                          </m:mr>
                        </m:m>
                      </m:e>
                    </m:d>
                  </m:oMath>
                </a14:m>
                <a:r>
                  <a:rPr lang="tr-TR" sz="1400" dirty="0">
                    <a:solidFill>
                      <a:schemeClr val="bg1"/>
                    </a:solidFill>
                    <a:latin typeface="Cambria Math" panose="02040503050406030204" pitchFamily="18" charset="0"/>
                    <a:ea typeface="Cambria Math" panose="02040503050406030204" pitchFamily="18" charset="0"/>
                  </a:rPr>
                  <a:t>          B= </a:t>
                </a:r>
                <a14:m>
                  <m:oMath xmlns:m="http://schemas.openxmlformats.org/officeDocument/2006/math">
                    <m:d>
                      <m:dPr>
                        <m:begChr m:val="["/>
                        <m:endChr m:val="]"/>
                        <m:ctrlPr>
                          <a:rPr lang="tr-TR" sz="1400" i="1">
                            <a:solidFill>
                              <a:schemeClr val="bg1"/>
                            </a:solidFill>
                            <a:latin typeface="Cambria Math" panose="02040503050406030204" pitchFamily="18" charset="0"/>
                          </a:rPr>
                        </m:ctrlPr>
                      </m:dPr>
                      <m:e>
                        <m:m>
                          <m:mPr>
                            <m:mcs>
                              <m:mc>
                                <m:mcPr>
                                  <m:count m:val="1"/>
                                  <m:mcJc m:val="center"/>
                                </m:mcPr>
                              </m:mc>
                            </m:mcs>
                            <m:ctrlPr>
                              <a:rPr lang="tr-TR" sz="1400" i="1">
                                <a:solidFill>
                                  <a:schemeClr val="bg1"/>
                                </a:solidFill>
                                <a:latin typeface="Cambria Math" panose="02040503050406030204" pitchFamily="18" charset="0"/>
                              </a:rPr>
                            </m:ctrlPr>
                          </m:mPr>
                          <m:mr>
                            <m:e>
                              <m:eqArr>
                                <m:eqArrPr>
                                  <m:ctrlPr>
                                    <a:rPr lang="tr-TR" sz="1400" i="1">
                                      <a:solidFill>
                                        <a:schemeClr val="bg1"/>
                                      </a:solidFill>
                                      <a:latin typeface="Cambria Math" panose="02040503050406030204" pitchFamily="18" charset="0"/>
                                    </a:rPr>
                                  </m:ctrlPr>
                                </m:eqArrPr>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11</m:t>
                                  </m:r>
                                </m:e>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21</m:t>
                                  </m:r>
                                </m:e>
                                <m:e>
                                  <m:r>
                                    <a:rPr lang="tr-TR" sz="1400" i="1">
                                      <a:solidFill>
                                        <a:schemeClr val="bg1"/>
                                      </a:solidFill>
                                      <a:latin typeface="Cambria Math" panose="02040503050406030204" pitchFamily="18" charset="0"/>
                                    </a:rPr>
                                    <m:t>.</m:t>
                                  </m:r>
                                </m:e>
                              </m:eqArr>
                            </m:e>
                          </m:mr>
                          <m:mr>
                            <m:e>
                              <m:r>
                                <a:rPr lang="tr-TR" sz="1400" i="1">
                                  <a:solidFill>
                                    <a:schemeClr val="bg1"/>
                                  </a:solidFill>
                                  <a:latin typeface="Cambria Math" panose="02040503050406030204" pitchFamily="18" charset="0"/>
                                </a:rPr>
                                <m:t>.</m:t>
                              </m:r>
                            </m:e>
                          </m:mr>
                          <m:mr>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𝑛</m:t>
                              </m:r>
                              <m:r>
                                <a:rPr lang="tr-TR" sz="1400" i="1" baseline="-25000">
                                  <a:solidFill>
                                    <a:schemeClr val="bg1"/>
                                  </a:solidFill>
                                  <a:latin typeface="Cambria Math" panose="02040503050406030204" pitchFamily="18" charset="0"/>
                                </a:rPr>
                                <m:t>1</m:t>
                              </m:r>
                            </m:e>
                          </m:mr>
                        </m:m>
                        <m:m>
                          <m:mPr>
                            <m:mcs>
                              <m:mc>
                                <m:mcPr>
                                  <m:count m:val="1"/>
                                  <m:mcJc m:val="center"/>
                                </m:mcPr>
                              </m:mc>
                            </m:mcs>
                            <m:ctrlPr>
                              <a:rPr lang="tr-TR" sz="1400" i="1">
                                <a:solidFill>
                                  <a:schemeClr val="bg1"/>
                                </a:solidFill>
                                <a:latin typeface="Cambria Math" panose="02040503050406030204" pitchFamily="18" charset="0"/>
                              </a:rPr>
                            </m:ctrlPr>
                          </m:mPr>
                          <m:mr>
                            <m:e>
                              <m:eqArr>
                                <m:eqArrPr>
                                  <m:ctrlPr>
                                    <a:rPr lang="tr-TR" sz="1400" i="1">
                                      <a:solidFill>
                                        <a:schemeClr val="bg1"/>
                                      </a:solidFill>
                                      <a:latin typeface="Cambria Math" panose="02040503050406030204" pitchFamily="18" charset="0"/>
                                    </a:rPr>
                                  </m:ctrlPr>
                                </m:eqArrPr>
                                <m:e>
                                  <m:r>
                                    <a:rPr lang="tr-TR" sz="1400" i="1">
                                      <a:solidFill>
                                        <a:schemeClr val="bg1"/>
                                      </a:solidFill>
                                      <a:latin typeface="Cambria Math" panose="02040503050406030204" pitchFamily="18" charset="0"/>
                                    </a:rPr>
                                    <m:t>  </m:t>
                                  </m:r>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12</m:t>
                                  </m:r>
                                  <m:r>
                                    <a:rPr lang="tr-TR" sz="1400" i="1">
                                      <a:solidFill>
                                        <a:schemeClr val="bg1"/>
                                      </a:solidFill>
                                      <a:latin typeface="Cambria Math" panose="02040503050406030204" pitchFamily="18" charset="0"/>
                                    </a:rPr>
                                    <m:t>   </m:t>
                                  </m:r>
                                </m:e>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22</m:t>
                                  </m:r>
                                </m:e>
                                <m:e>
                                  <m:r>
                                    <a:rPr lang="tr-TR" sz="1400" i="1">
                                      <a:solidFill>
                                        <a:schemeClr val="bg1"/>
                                      </a:solidFill>
                                      <a:latin typeface="Cambria Math" panose="02040503050406030204" pitchFamily="18" charset="0"/>
                                    </a:rPr>
                                    <m:t>  </m:t>
                                  </m:r>
                                </m:e>
                              </m:eqArr>
                              <m:r>
                                <a:rPr lang="tr-TR" sz="1400" i="1">
                                  <a:solidFill>
                                    <a:schemeClr val="bg1"/>
                                  </a:solidFill>
                                  <a:latin typeface="Cambria Math" panose="02040503050406030204" pitchFamily="18" charset="0"/>
                                </a:rPr>
                                <m:t>  </m:t>
                              </m:r>
                            </m:e>
                          </m:mr>
                          <m:mr>
                            <m:e>
                              <m:r>
                                <a:rPr lang="tr-TR" sz="1400" i="1">
                                  <a:solidFill>
                                    <a:schemeClr val="bg1"/>
                                  </a:solidFill>
                                  <a:latin typeface="Cambria Math" panose="02040503050406030204" pitchFamily="18" charset="0"/>
                                </a:rPr>
                                <m:t>.</m:t>
                              </m:r>
                            </m:e>
                          </m:mr>
                          <m:mr>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𝑛</m:t>
                              </m:r>
                              <m:r>
                                <a:rPr lang="tr-TR" sz="1400" i="1" baseline="-25000">
                                  <a:solidFill>
                                    <a:schemeClr val="bg1"/>
                                  </a:solidFill>
                                  <a:latin typeface="Cambria Math" panose="02040503050406030204" pitchFamily="18" charset="0"/>
                                </a:rPr>
                                <m:t>2</m:t>
                              </m:r>
                            </m:e>
                          </m:mr>
                        </m:m>
                        <m:m>
                          <m:mPr>
                            <m:mcs>
                              <m:mc>
                                <m:mcPr>
                                  <m:count m:val="3"/>
                                  <m:mcJc m:val="center"/>
                                </m:mcPr>
                              </m:mc>
                            </m:mcs>
                            <m:ctrlPr>
                              <a:rPr lang="tr-TR" sz="1400" i="1">
                                <a:solidFill>
                                  <a:schemeClr val="bg1"/>
                                </a:solidFill>
                                <a:latin typeface="Cambria Math" panose="02040503050406030204" pitchFamily="18" charset="0"/>
                              </a:rPr>
                            </m:ctrlPr>
                          </m:mPr>
                          <m:mr>
                            <m:e>
                              <m:eqArr>
                                <m:eqArrPr>
                                  <m:ctrlPr>
                                    <a:rPr lang="tr-TR" sz="1400" i="1">
                                      <a:solidFill>
                                        <a:schemeClr val="bg1"/>
                                      </a:solidFill>
                                      <a:latin typeface="Cambria Math" panose="02040503050406030204" pitchFamily="18" charset="0"/>
                                    </a:rPr>
                                  </m:ctrlPr>
                                </m:eqArrPr>
                                <m:e>
                                  <m:eqArr>
                                    <m:eqArrPr>
                                      <m:ctrlPr>
                                        <a:rPr lang="tr-TR" sz="1400" i="1">
                                          <a:solidFill>
                                            <a:schemeClr val="bg1"/>
                                          </a:solidFill>
                                          <a:latin typeface="Cambria Math" panose="02040503050406030204" pitchFamily="18" charset="0"/>
                                        </a:rPr>
                                      </m:ctrlPr>
                                    </m:eqArrPr>
                                    <m:e>
                                      <m:r>
                                        <a:rPr lang="tr-TR" sz="1400" i="1">
                                          <a:solidFill>
                                            <a:schemeClr val="bg1"/>
                                          </a:solidFill>
                                          <a:latin typeface="Cambria Math" panose="02040503050406030204" pitchFamily="18" charset="0"/>
                                        </a:rPr>
                                        <m:t>..</m:t>
                                      </m:r>
                                    </m:e>
                                    <m:e>
                                      <m:r>
                                        <a:rPr lang="tr-TR" sz="1400" i="1">
                                          <a:solidFill>
                                            <a:schemeClr val="bg1"/>
                                          </a:solidFill>
                                          <a:latin typeface="Cambria Math" panose="02040503050406030204" pitchFamily="18" charset="0"/>
                                        </a:rPr>
                                        <m:t>..</m:t>
                                      </m:r>
                                    </m:e>
                                  </m:eqArr>
                                </m:e>
                                <m:e>
                                  <m:r>
                                    <a:rPr lang="tr-TR" sz="1400" i="1">
                                      <a:solidFill>
                                        <a:schemeClr val="bg1"/>
                                      </a:solidFill>
                                      <a:latin typeface="Cambria Math" panose="02040503050406030204" pitchFamily="18" charset="0"/>
                                    </a:rPr>
                                    <m:t>.</m:t>
                                  </m:r>
                                </m:e>
                              </m:eqArr>
                            </m:e>
                            <m:e>
                              <m:eqArr>
                                <m:eqArrPr>
                                  <m:ctrlPr>
                                    <a:rPr lang="tr-TR" sz="1400" i="1">
                                      <a:solidFill>
                                        <a:schemeClr val="bg1"/>
                                      </a:solidFill>
                                      <a:latin typeface="Cambria Math" panose="02040503050406030204" pitchFamily="18" charset="0"/>
                                    </a:rPr>
                                  </m:ctrlPr>
                                </m:eqArrPr>
                                <m:e>
                                  <m:eqArr>
                                    <m:eqArrPr>
                                      <m:ctrlPr>
                                        <a:rPr lang="tr-TR" sz="1400" i="1">
                                          <a:solidFill>
                                            <a:schemeClr val="bg1"/>
                                          </a:solidFill>
                                          <a:latin typeface="Cambria Math" panose="02040503050406030204" pitchFamily="18" charset="0"/>
                                        </a:rPr>
                                      </m:ctrlPr>
                                    </m:eqArrPr>
                                    <m:e>
                                      <m:r>
                                        <a:rPr lang="tr-TR" sz="1400" i="1">
                                          <a:solidFill>
                                            <a:schemeClr val="bg1"/>
                                          </a:solidFill>
                                          <a:latin typeface="Cambria Math" panose="02040503050406030204" pitchFamily="18" charset="0"/>
                                        </a:rPr>
                                        <m:t>..</m:t>
                                      </m:r>
                                    </m:e>
                                    <m:e>
                                      <m:r>
                                        <a:rPr lang="tr-TR" sz="1400" i="1">
                                          <a:solidFill>
                                            <a:schemeClr val="bg1"/>
                                          </a:solidFill>
                                          <a:latin typeface="Cambria Math" panose="02040503050406030204" pitchFamily="18" charset="0"/>
                                        </a:rPr>
                                        <m:t>..</m:t>
                                      </m:r>
                                    </m:e>
                                  </m:eqArr>
                                </m:e>
                                <m:e>
                                  <m:r>
                                    <a:rPr lang="tr-TR" sz="1400" i="1">
                                      <a:solidFill>
                                        <a:schemeClr val="bg1"/>
                                      </a:solidFill>
                                      <a:latin typeface="Cambria Math" panose="02040503050406030204" pitchFamily="18" charset="0"/>
                                    </a:rPr>
                                    <m:t>.</m:t>
                                  </m:r>
                                </m:e>
                              </m:eqArr>
                            </m:e>
                            <m:e>
                              <m:eqArr>
                                <m:eqArrPr>
                                  <m:ctrlPr>
                                    <a:rPr lang="tr-TR" sz="1400" i="1">
                                      <a:solidFill>
                                        <a:schemeClr val="bg1"/>
                                      </a:solidFill>
                                      <a:latin typeface="Cambria Math" panose="02040503050406030204" pitchFamily="18" charset="0"/>
                                    </a:rPr>
                                  </m:ctrlPr>
                                </m:eqArrPr>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1</m:t>
                                  </m:r>
                                  <m:r>
                                    <a:rPr lang="tr-TR" sz="1400" i="1" baseline="-25000">
                                      <a:solidFill>
                                        <a:schemeClr val="bg1"/>
                                      </a:solidFill>
                                      <a:latin typeface="Cambria Math" panose="02040503050406030204" pitchFamily="18" charset="0"/>
                                    </a:rPr>
                                    <m:t>𝑛</m:t>
                                  </m:r>
                                </m:e>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2</m:t>
                                  </m:r>
                                  <m:r>
                                    <a:rPr lang="tr-TR" sz="1400" i="1" baseline="-25000">
                                      <a:solidFill>
                                        <a:schemeClr val="bg1"/>
                                      </a:solidFill>
                                      <a:latin typeface="Cambria Math" panose="02040503050406030204" pitchFamily="18" charset="0"/>
                                    </a:rPr>
                                    <m:t>𝑛</m:t>
                                  </m:r>
                                </m:e>
                                <m:e>
                                  <m:r>
                                    <a:rPr lang="tr-TR" sz="1400" i="1">
                                      <a:solidFill>
                                        <a:schemeClr val="bg1"/>
                                      </a:solidFill>
                                      <a:latin typeface="Cambria Math" panose="02040503050406030204" pitchFamily="18" charset="0"/>
                                    </a:rPr>
                                    <m:t>.</m:t>
                                  </m:r>
                                </m:e>
                              </m:eqArr>
                            </m:e>
                          </m:mr>
                          <m:mr>
                            <m:e>
                              <m:r>
                                <a:rPr lang="tr-TR" sz="1400" i="1">
                                  <a:solidFill>
                                    <a:schemeClr val="bg1"/>
                                  </a:solidFill>
                                  <a:latin typeface="Cambria Math" panose="02040503050406030204" pitchFamily="18" charset="0"/>
                                </a:rPr>
                                <m:t>.</m:t>
                              </m:r>
                            </m:e>
                            <m:e>
                              <m:r>
                                <a:rPr lang="tr-TR" sz="1400" i="1">
                                  <a:solidFill>
                                    <a:schemeClr val="bg1"/>
                                  </a:solidFill>
                                  <a:latin typeface="Cambria Math" panose="02040503050406030204" pitchFamily="18" charset="0"/>
                                </a:rPr>
                                <m:t>.</m:t>
                              </m:r>
                            </m:e>
                            <m:e>
                              <m:r>
                                <a:rPr lang="tr-TR" sz="1400" i="1">
                                  <a:solidFill>
                                    <a:schemeClr val="bg1"/>
                                  </a:solidFill>
                                  <a:latin typeface="Cambria Math" panose="02040503050406030204" pitchFamily="18" charset="0"/>
                                </a:rPr>
                                <m:t>.</m:t>
                              </m:r>
                            </m:e>
                          </m:mr>
                          <m:mr>
                            <m:e>
                              <m:r>
                                <a:rPr lang="tr-TR" sz="1400" i="1">
                                  <a:solidFill>
                                    <a:schemeClr val="bg1"/>
                                  </a:solidFill>
                                  <a:latin typeface="Cambria Math" panose="02040503050406030204" pitchFamily="18" charset="0"/>
                                </a:rPr>
                                <m:t>..</m:t>
                              </m:r>
                            </m:e>
                            <m:e>
                              <m:r>
                                <a:rPr lang="tr-TR" sz="1400" i="1">
                                  <a:solidFill>
                                    <a:schemeClr val="bg1"/>
                                  </a:solidFill>
                                  <a:latin typeface="Cambria Math" panose="02040503050406030204" pitchFamily="18" charset="0"/>
                                </a:rPr>
                                <m:t>…</m:t>
                              </m:r>
                            </m:e>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𝑛𝑛</m:t>
                              </m:r>
                            </m:e>
                          </m:mr>
                        </m:m>
                      </m:e>
                    </m:d>
                  </m:oMath>
                </a14:m>
                <a:endParaRPr lang="tr-TR" sz="1400" dirty="0">
                  <a:solidFill>
                    <a:schemeClr val="bg1"/>
                  </a:solidFill>
                  <a:latin typeface="Cambria Math" panose="02040503050406030204" pitchFamily="18" charset="0"/>
                  <a:ea typeface="Cambria Math" panose="02040503050406030204" pitchFamily="18" charset="0"/>
                </a:endParaRPr>
              </a:p>
              <a:p>
                <a:endParaRPr lang="tr-TR" sz="1400" dirty="0">
                  <a:solidFill>
                    <a:schemeClr val="bg1"/>
                  </a:solidFill>
                  <a:latin typeface="Cambria Math" panose="02040503050406030204" pitchFamily="18" charset="0"/>
                  <a:ea typeface="Cambria Math" panose="02040503050406030204" pitchFamily="18" charset="0"/>
                </a:endParaRPr>
              </a:p>
              <a:p>
                <a:endParaRPr lang="tr-TR" sz="1400" dirty="0">
                  <a:solidFill>
                    <a:schemeClr val="bg1"/>
                  </a:solidFill>
                  <a:latin typeface="Cambria Math" panose="02040503050406030204" pitchFamily="18" charset="0"/>
                  <a:ea typeface="Cambria Math" panose="02040503050406030204" pitchFamily="18" charset="0"/>
                </a:endParaRPr>
              </a:p>
              <a:p>
                <a:r>
                  <a:rPr lang="tr-TR" sz="1400" dirty="0">
                    <a:solidFill>
                      <a:schemeClr val="bg1"/>
                    </a:solidFill>
                    <a:latin typeface="Cambria Math" panose="02040503050406030204" pitchFamily="18" charset="0"/>
                    <a:ea typeface="Cambria Math" panose="02040503050406030204" pitchFamily="18" charset="0"/>
                  </a:rPr>
                  <a:t>		AX=B	       </a:t>
                </a:r>
                <a14:m>
                  <m:oMath xmlns:m="http://schemas.openxmlformats.org/officeDocument/2006/math">
                    <m:d>
                      <m:dPr>
                        <m:begChr m:val="["/>
                        <m:endChr m:val="]"/>
                        <m:ctrlPr>
                          <a:rPr lang="tr-TR" sz="1400" i="1">
                            <a:solidFill>
                              <a:schemeClr val="bg1"/>
                            </a:solidFill>
                            <a:latin typeface="Cambria Math" panose="02040503050406030204" pitchFamily="18" charset="0"/>
                            <a:ea typeface="Cambria Math" panose="02040503050406030204" pitchFamily="18" charset="0"/>
                          </a:rPr>
                        </m:ctrlPr>
                      </m:dPr>
                      <m:e>
                        <m:d>
                          <m:dPr>
                            <m:begChr m:val=""/>
                            <m:endChr m:val="|"/>
                            <m:ctrlPr>
                              <a:rPr lang="tr-TR" sz="1400" i="1">
                                <a:solidFill>
                                  <a:schemeClr val="bg1"/>
                                </a:solidFill>
                                <a:latin typeface="Cambria Math" panose="02040503050406030204" pitchFamily="18" charset="0"/>
                              </a:rPr>
                            </m:ctrlPr>
                          </m:dPr>
                          <m:e>
                            <m:m>
                              <m:mPr>
                                <m:mcs>
                                  <m:mc>
                                    <m:mcPr>
                                      <m:count m:val="1"/>
                                      <m:mcJc m:val="center"/>
                                    </m:mcPr>
                                  </m:mc>
                                </m:mcs>
                                <m:ctrlPr>
                                  <a:rPr lang="tr-TR" sz="1400" i="1">
                                    <a:solidFill>
                                      <a:schemeClr val="bg1"/>
                                    </a:solidFill>
                                    <a:latin typeface="Cambria Math" panose="02040503050406030204" pitchFamily="18" charset="0"/>
                                  </a:rPr>
                                </m:ctrlPr>
                              </m:mPr>
                              <m:mr>
                                <m:e>
                                  <m:eqArr>
                                    <m:eqArrPr>
                                      <m:ctrlPr>
                                        <a:rPr lang="tr-TR" sz="1400" i="1">
                                          <a:solidFill>
                                            <a:schemeClr val="bg1"/>
                                          </a:solidFill>
                                          <a:latin typeface="Cambria Math" panose="02040503050406030204" pitchFamily="18" charset="0"/>
                                        </a:rPr>
                                      </m:ctrlPr>
                                    </m:eqArrPr>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11</m:t>
                                      </m:r>
                                    </m:e>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21</m:t>
                                      </m:r>
                                    </m:e>
                                    <m:e>
                                      <m:r>
                                        <a:rPr lang="tr-TR" sz="1400" i="1">
                                          <a:solidFill>
                                            <a:schemeClr val="bg1"/>
                                          </a:solidFill>
                                          <a:latin typeface="Cambria Math" panose="02040503050406030204" pitchFamily="18" charset="0"/>
                                        </a:rPr>
                                        <m:t>.</m:t>
                                      </m:r>
                                    </m:e>
                                  </m:eqArr>
                                </m:e>
                              </m:mr>
                              <m:mr>
                                <m:e>
                                  <m:r>
                                    <a:rPr lang="tr-TR" sz="1400" i="1">
                                      <a:solidFill>
                                        <a:schemeClr val="bg1"/>
                                      </a:solidFill>
                                      <a:latin typeface="Cambria Math" panose="02040503050406030204" pitchFamily="18" charset="0"/>
                                    </a:rPr>
                                    <m:t>.</m:t>
                                  </m:r>
                                </m:e>
                              </m:mr>
                              <m:mr>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𝑛</m:t>
                                  </m:r>
                                  <m:r>
                                    <a:rPr lang="tr-TR" sz="1400" i="1" baseline="-25000">
                                      <a:solidFill>
                                        <a:schemeClr val="bg1"/>
                                      </a:solidFill>
                                      <a:latin typeface="Cambria Math" panose="02040503050406030204" pitchFamily="18" charset="0"/>
                                    </a:rPr>
                                    <m:t>1</m:t>
                                  </m:r>
                                </m:e>
                              </m:mr>
                            </m:m>
                            <m:m>
                              <m:mPr>
                                <m:mcs>
                                  <m:mc>
                                    <m:mcPr>
                                      <m:count m:val="1"/>
                                      <m:mcJc m:val="center"/>
                                    </m:mcPr>
                                  </m:mc>
                                </m:mcs>
                                <m:ctrlPr>
                                  <a:rPr lang="tr-TR" sz="1400" i="1">
                                    <a:solidFill>
                                      <a:schemeClr val="bg1"/>
                                    </a:solidFill>
                                    <a:latin typeface="Cambria Math" panose="02040503050406030204" pitchFamily="18" charset="0"/>
                                  </a:rPr>
                                </m:ctrlPr>
                              </m:mPr>
                              <m:mr>
                                <m:e>
                                  <m:eqArr>
                                    <m:eqArrPr>
                                      <m:ctrlPr>
                                        <a:rPr lang="tr-TR" sz="1400" i="1">
                                          <a:solidFill>
                                            <a:schemeClr val="bg1"/>
                                          </a:solidFill>
                                          <a:latin typeface="Cambria Math" panose="02040503050406030204" pitchFamily="18" charset="0"/>
                                        </a:rPr>
                                      </m:ctrlPr>
                                    </m:eqArrPr>
                                    <m:e>
                                      <m:r>
                                        <a:rPr lang="tr-TR" sz="1400" i="1">
                                          <a:solidFill>
                                            <a:schemeClr val="bg1"/>
                                          </a:solidFill>
                                          <a:latin typeface="Cambria Math" panose="02040503050406030204" pitchFamily="18" charset="0"/>
                                        </a:rPr>
                                        <m:t>  </m:t>
                                      </m:r>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12</m:t>
                                      </m:r>
                                      <m:r>
                                        <a:rPr lang="tr-TR" sz="1400" i="1">
                                          <a:solidFill>
                                            <a:schemeClr val="bg1"/>
                                          </a:solidFill>
                                          <a:latin typeface="Cambria Math" panose="02040503050406030204" pitchFamily="18" charset="0"/>
                                        </a:rPr>
                                        <m:t>   </m:t>
                                      </m:r>
                                    </m:e>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22</m:t>
                                      </m:r>
                                    </m:e>
                                    <m:e>
                                      <m:r>
                                        <a:rPr lang="tr-TR" sz="1400" i="1">
                                          <a:solidFill>
                                            <a:schemeClr val="bg1"/>
                                          </a:solidFill>
                                          <a:latin typeface="Cambria Math" panose="02040503050406030204" pitchFamily="18" charset="0"/>
                                        </a:rPr>
                                        <m:t>  </m:t>
                                      </m:r>
                                    </m:e>
                                  </m:eqArr>
                                  <m:r>
                                    <a:rPr lang="tr-TR" sz="1400" i="1">
                                      <a:solidFill>
                                        <a:schemeClr val="bg1"/>
                                      </a:solidFill>
                                      <a:latin typeface="Cambria Math" panose="02040503050406030204" pitchFamily="18" charset="0"/>
                                    </a:rPr>
                                    <m:t>  </m:t>
                                  </m:r>
                                </m:e>
                              </m:mr>
                              <m:mr>
                                <m:e>
                                  <m:r>
                                    <a:rPr lang="tr-TR" sz="1400" i="1">
                                      <a:solidFill>
                                        <a:schemeClr val="bg1"/>
                                      </a:solidFill>
                                      <a:latin typeface="Cambria Math" panose="02040503050406030204" pitchFamily="18" charset="0"/>
                                    </a:rPr>
                                    <m:t>.</m:t>
                                  </m:r>
                                </m:e>
                              </m:mr>
                              <m:mr>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𝑛</m:t>
                                  </m:r>
                                  <m:r>
                                    <a:rPr lang="tr-TR" sz="1400" i="1" baseline="-25000">
                                      <a:solidFill>
                                        <a:schemeClr val="bg1"/>
                                      </a:solidFill>
                                      <a:latin typeface="Cambria Math" panose="02040503050406030204" pitchFamily="18" charset="0"/>
                                    </a:rPr>
                                    <m:t>2</m:t>
                                  </m:r>
                                </m:e>
                              </m:mr>
                            </m:m>
                            <m:m>
                              <m:mPr>
                                <m:mcs>
                                  <m:mc>
                                    <m:mcPr>
                                      <m:count m:val="3"/>
                                      <m:mcJc m:val="center"/>
                                    </m:mcPr>
                                  </m:mc>
                                </m:mcs>
                                <m:ctrlPr>
                                  <a:rPr lang="tr-TR" sz="1400" i="1">
                                    <a:solidFill>
                                      <a:schemeClr val="bg1"/>
                                    </a:solidFill>
                                    <a:latin typeface="Cambria Math" panose="02040503050406030204" pitchFamily="18" charset="0"/>
                                  </a:rPr>
                                </m:ctrlPr>
                              </m:mPr>
                              <m:mr>
                                <m:e>
                                  <m:eqArr>
                                    <m:eqArrPr>
                                      <m:ctrlPr>
                                        <a:rPr lang="tr-TR" sz="1400" i="1">
                                          <a:solidFill>
                                            <a:schemeClr val="bg1"/>
                                          </a:solidFill>
                                          <a:latin typeface="Cambria Math" panose="02040503050406030204" pitchFamily="18" charset="0"/>
                                        </a:rPr>
                                      </m:ctrlPr>
                                    </m:eqArrPr>
                                    <m:e>
                                      <m:eqArr>
                                        <m:eqArrPr>
                                          <m:ctrlPr>
                                            <a:rPr lang="tr-TR" sz="1400" i="1">
                                              <a:solidFill>
                                                <a:schemeClr val="bg1"/>
                                              </a:solidFill>
                                              <a:latin typeface="Cambria Math" panose="02040503050406030204" pitchFamily="18" charset="0"/>
                                            </a:rPr>
                                          </m:ctrlPr>
                                        </m:eqArrPr>
                                        <m:e>
                                          <m:r>
                                            <a:rPr lang="tr-TR" sz="1400" i="1">
                                              <a:solidFill>
                                                <a:schemeClr val="bg1"/>
                                              </a:solidFill>
                                              <a:latin typeface="Cambria Math" panose="02040503050406030204" pitchFamily="18" charset="0"/>
                                            </a:rPr>
                                            <m:t>..</m:t>
                                          </m:r>
                                        </m:e>
                                        <m:e>
                                          <m:r>
                                            <a:rPr lang="tr-TR" sz="1400" i="1">
                                              <a:solidFill>
                                                <a:schemeClr val="bg1"/>
                                              </a:solidFill>
                                              <a:latin typeface="Cambria Math" panose="02040503050406030204" pitchFamily="18" charset="0"/>
                                            </a:rPr>
                                            <m:t>..</m:t>
                                          </m:r>
                                        </m:e>
                                      </m:eqArr>
                                    </m:e>
                                    <m:e>
                                      <m:r>
                                        <a:rPr lang="tr-TR" sz="1400" i="1">
                                          <a:solidFill>
                                            <a:schemeClr val="bg1"/>
                                          </a:solidFill>
                                          <a:latin typeface="Cambria Math" panose="02040503050406030204" pitchFamily="18" charset="0"/>
                                        </a:rPr>
                                        <m:t>.</m:t>
                                      </m:r>
                                    </m:e>
                                  </m:eqArr>
                                </m:e>
                                <m:e>
                                  <m:eqArr>
                                    <m:eqArrPr>
                                      <m:ctrlPr>
                                        <a:rPr lang="tr-TR" sz="1400" i="1">
                                          <a:solidFill>
                                            <a:schemeClr val="bg1"/>
                                          </a:solidFill>
                                          <a:latin typeface="Cambria Math" panose="02040503050406030204" pitchFamily="18" charset="0"/>
                                        </a:rPr>
                                      </m:ctrlPr>
                                    </m:eqArrPr>
                                    <m:e>
                                      <m:eqArr>
                                        <m:eqArrPr>
                                          <m:ctrlPr>
                                            <a:rPr lang="tr-TR" sz="1400" i="1">
                                              <a:solidFill>
                                                <a:schemeClr val="bg1"/>
                                              </a:solidFill>
                                              <a:latin typeface="Cambria Math" panose="02040503050406030204" pitchFamily="18" charset="0"/>
                                            </a:rPr>
                                          </m:ctrlPr>
                                        </m:eqArrPr>
                                        <m:e>
                                          <m:r>
                                            <a:rPr lang="tr-TR" sz="1400" i="1">
                                              <a:solidFill>
                                                <a:schemeClr val="bg1"/>
                                              </a:solidFill>
                                              <a:latin typeface="Cambria Math" panose="02040503050406030204" pitchFamily="18" charset="0"/>
                                            </a:rPr>
                                            <m:t>..</m:t>
                                          </m:r>
                                        </m:e>
                                        <m:e>
                                          <m:r>
                                            <a:rPr lang="tr-TR" sz="1400" i="1">
                                              <a:solidFill>
                                                <a:schemeClr val="bg1"/>
                                              </a:solidFill>
                                              <a:latin typeface="Cambria Math" panose="02040503050406030204" pitchFamily="18" charset="0"/>
                                            </a:rPr>
                                            <m:t>..</m:t>
                                          </m:r>
                                        </m:e>
                                      </m:eqArr>
                                    </m:e>
                                    <m:e>
                                      <m:r>
                                        <a:rPr lang="tr-TR" sz="1400" i="1">
                                          <a:solidFill>
                                            <a:schemeClr val="bg1"/>
                                          </a:solidFill>
                                          <a:latin typeface="Cambria Math" panose="02040503050406030204" pitchFamily="18" charset="0"/>
                                        </a:rPr>
                                        <m:t>.</m:t>
                                      </m:r>
                                    </m:e>
                                  </m:eqArr>
                                </m:e>
                                <m:e>
                                  <m:eqArr>
                                    <m:eqArrPr>
                                      <m:ctrlPr>
                                        <a:rPr lang="tr-TR" sz="1400" i="1">
                                          <a:solidFill>
                                            <a:schemeClr val="bg1"/>
                                          </a:solidFill>
                                          <a:latin typeface="Cambria Math" panose="02040503050406030204" pitchFamily="18" charset="0"/>
                                        </a:rPr>
                                      </m:ctrlPr>
                                    </m:eqArrPr>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1</m:t>
                                      </m:r>
                                      <m:r>
                                        <a:rPr lang="tr-TR" sz="1400" i="1" baseline="-25000">
                                          <a:solidFill>
                                            <a:schemeClr val="bg1"/>
                                          </a:solidFill>
                                          <a:latin typeface="Cambria Math" panose="02040503050406030204" pitchFamily="18" charset="0"/>
                                        </a:rPr>
                                        <m:t>𝑛</m:t>
                                      </m:r>
                                      <m:r>
                                        <a:rPr lang="tr-TR" sz="1400" i="1" baseline="-25000">
                                          <a:solidFill>
                                            <a:schemeClr val="bg1"/>
                                          </a:solidFill>
                                          <a:latin typeface="Cambria Math" panose="02040503050406030204" pitchFamily="18" charset="0"/>
                                        </a:rPr>
                                        <m:t>     </m:t>
                                      </m:r>
                                    </m:e>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2</m:t>
                                      </m:r>
                                      <m:r>
                                        <a:rPr lang="tr-TR" sz="1400" i="1" baseline="-25000">
                                          <a:solidFill>
                                            <a:schemeClr val="bg1"/>
                                          </a:solidFill>
                                          <a:latin typeface="Cambria Math" panose="02040503050406030204" pitchFamily="18" charset="0"/>
                                        </a:rPr>
                                        <m:t>𝑛</m:t>
                                      </m:r>
                                      <m:r>
                                        <a:rPr lang="tr-TR" sz="1400" i="1" baseline="-25000">
                                          <a:solidFill>
                                            <a:schemeClr val="bg1"/>
                                          </a:solidFill>
                                          <a:latin typeface="Cambria Math" panose="02040503050406030204" pitchFamily="18" charset="0"/>
                                        </a:rPr>
                                        <m:t>    </m:t>
                                      </m:r>
                                    </m:e>
                                    <m:e>
                                      <m:r>
                                        <a:rPr lang="tr-TR" sz="1400" i="1">
                                          <a:solidFill>
                                            <a:schemeClr val="bg1"/>
                                          </a:solidFill>
                                          <a:latin typeface="Cambria Math" panose="02040503050406030204" pitchFamily="18" charset="0"/>
                                        </a:rPr>
                                        <m:t>.</m:t>
                                      </m:r>
                                    </m:e>
                                  </m:eqArr>
                                  <m:r>
                                    <a:rPr lang="tr-TR" sz="1400" i="1">
                                      <a:solidFill>
                                        <a:schemeClr val="bg1"/>
                                      </a:solidFill>
                                      <a:latin typeface="Cambria Math" panose="02040503050406030204" pitchFamily="18" charset="0"/>
                                    </a:rPr>
                                    <m:t> </m:t>
                                  </m:r>
                                </m:e>
                              </m:mr>
                              <m:mr>
                                <m:e>
                                  <m:r>
                                    <a:rPr lang="tr-TR" sz="1400" i="1">
                                      <a:solidFill>
                                        <a:schemeClr val="bg1"/>
                                      </a:solidFill>
                                      <a:latin typeface="Cambria Math" panose="02040503050406030204" pitchFamily="18" charset="0"/>
                                    </a:rPr>
                                    <m:t>.</m:t>
                                  </m:r>
                                </m:e>
                                <m:e>
                                  <m:r>
                                    <a:rPr lang="tr-TR" sz="1400" i="1">
                                      <a:solidFill>
                                        <a:schemeClr val="bg1"/>
                                      </a:solidFill>
                                      <a:latin typeface="Cambria Math" panose="02040503050406030204" pitchFamily="18" charset="0"/>
                                    </a:rPr>
                                    <m:t>.</m:t>
                                  </m:r>
                                </m:e>
                                <m:e>
                                  <m:r>
                                    <a:rPr lang="tr-TR" sz="1400" i="1">
                                      <a:solidFill>
                                        <a:schemeClr val="bg1"/>
                                      </a:solidFill>
                                      <a:latin typeface="Cambria Math" panose="02040503050406030204" pitchFamily="18" charset="0"/>
                                    </a:rPr>
                                    <m:t>.  </m:t>
                                  </m:r>
                                </m:e>
                              </m:mr>
                              <m:mr>
                                <m:e>
                                  <m:r>
                                    <a:rPr lang="tr-TR" sz="1400" i="1">
                                      <a:solidFill>
                                        <a:schemeClr val="bg1"/>
                                      </a:solidFill>
                                      <a:latin typeface="Cambria Math" panose="02040503050406030204" pitchFamily="18" charset="0"/>
                                    </a:rPr>
                                    <m:t>..</m:t>
                                  </m:r>
                                </m:e>
                                <m:e>
                                  <m:r>
                                    <a:rPr lang="tr-TR" sz="1400" i="1">
                                      <a:solidFill>
                                        <a:schemeClr val="bg1"/>
                                      </a:solidFill>
                                      <a:latin typeface="Cambria Math" panose="02040503050406030204" pitchFamily="18" charset="0"/>
                                    </a:rPr>
                                    <m:t>…</m:t>
                                  </m:r>
                                </m:e>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𝑛𝑛</m:t>
                                  </m:r>
                                  <m:r>
                                    <a:rPr lang="tr-TR" sz="1400" i="1" baseline="-25000">
                                      <a:solidFill>
                                        <a:schemeClr val="bg1"/>
                                      </a:solidFill>
                                      <a:latin typeface="Cambria Math" panose="02040503050406030204" pitchFamily="18" charset="0"/>
                                    </a:rPr>
                                    <m:t>  </m:t>
                                  </m:r>
                                </m:e>
                              </m:mr>
                            </m:m>
                          </m:e>
                        </m:d>
                        <m:r>
                          <a:rPr lang="tr-TR" sz="1400" i="1">
                            <a:solidFill>
                              <a:schemeClr val="bg1"/>
                            </a:solidFill>
                            <a:latin typeface="Cambria Math" panose="02040503050406030204" pitchFamily="18" charset="0"/>
                          </a:rPr>
                          <m:t>   </m:t>
                        </m:r>
                        <m:m>
                          <m:mPr>
                            <m:mcs>
                              <m:mc>
                                <m:mcPr>
                                  <m:count m:val="1"/>
                                  <m:mcJc m:val="center"/>
                                </m:mcPr>
                              </m:mc>
                            </m:mcs>
                            <m:ctrlPr>
                              <a:rPr lang="tr-TR" sz="1400" i="1">
                                <a:solidFill>
                                  <a:schemeClr val="bg1"/>
                                </a:solidFill>
                                <a:latin typeface="Cambria Math" panose="02040503050406030204" pitchFamily="18" charset="0"/>
                              </a:rPr>
                            </m:ctrlPr>
                          </m:mPr>
                          <m:mr>
                            <m:e>
                              <m:eqArr>
                                <m:eqArrPr>
                                  <m:ctrlPr>
                                    <a:rPr lang="tr-TR" sz="1400" i="1">
                                      <a:solidFill>
                                        <a:schemeClr val="bg1"/>
                                      </a:solidFill>
                                      <a:latin typeface="Cambria Math" panose="02040503050406030204" pitchFamily="18" charset="0"/>
                                    </a:rPr>
                                  </m:ctrlPr>
                                </m:eqArrPr>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11</m:t>
                                  </m:r>
                                </m:e>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21</m:t>
                                  </m:r>
                                </m:e>
                                <m:e>
                                  <m:r>
                                    <a:rPr lang="tr-TR" sz="1400" i="1">
                                      <a:solidFill>
                                        <a:schemeClr val="bg1"/>
                                      </a:solidFill>
                                      <a:latin typeface="Cambria Math" panose="02040503050406030204" pitchFamily="18" charset="0"/>
                                    </a:rPr>
                                    <m:t>.</m:t>
                                  </m:r>
                                </m:e>
                              </m:eqArr>
                            </m:e>
                          </m:mr>
                          <m:mr>
                            <m:e>
                              <m:r>
                                <a:rPr lang="tr-TR" sz="1400" i="1">
                                  <a:solidFill>
                                    <a:schemeClr val="bg1"/>
                                  </a:solidFill>
                                  <a:latin typeface="Cambria Math" panose="02040503050406030204" pitchFamily="18" charset="0"/>
                                </a:rPr>
                                <m:t>.</m:t>
                              </m:r>
                            </m:e>
                          </m:mr>
                          <m:mr>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𝑛</m:t>
                              </m:r>
                              <m:r>
                                <a:rPr lang="tr-TR" sz="1400" i="1" baseline="-25000">
                                  <a:solidFill>
                                    <a:schemeClr val="bg1"/>
                                  </a:solidFill>
                                  <a:latin typeface="Cambria Math" panose="02040503050406030204" pitchFamily="18" charset="0"/>
                                </a:rPr>
                                <m:t>1</m:t>
                              </m:r>
                            </m:e>
                          </m:mr>
                        </m:m>
                        <m:m>
                          <m:mPr>
                            <m:mcs>
                              <m:mc>
                                <m:mcPr>
                                  <m:count m:val="1"/>
                                  <m:mcJc m:val="center"/>
                                </m:mcPr>
                              </m:mc>
                            </m:mcs>
                            <m:ctrlPr>
                              <a:rPr lang="tr-TR" sz="1400" i="1">
                                <a:solidFill>
                                  <a:schemeClr val="bg1"/>
                                </a:solidFill>
                                <a:latin typeface="Cambria Math" panose="02040503050406030204" pitchFamily="18" charset="0"/>
                              </a:rPr>
                            </m:ctrlPr>
                          </m:mPr>
                          <m:mr>
                            <m:e>
                              <m:eqArr>
                                <m:eqArrPr>
                                  <m:ctrlPr>
                                    <a:rPr lang="tr-TR" sz="1400" i="1">
                                      <a:solidFill>
                                        <a:schemeClr val="bg1"/>
                                      </a:solidFill>
                                      <a:latin typeface="Cambria Math" panose="02040503050406030204" pitchFamily="18" charset="0"/>
                                    </a:rPr>
                                  </m:ctrlPr>
                                </m:eqArrPr>
                                <m:e>
                                  <m:r>
                                    <a:rPr lang="tr-TR" sz="1400" i="1">
                                      <a:solidFill>
                                        <a:schemeClr val="bg1"/>
                                      </a:solidFill>
                                      <a:latin typeface="Cambria Math" panose="02040503050406030204" pitchFamily="18" charset="0"/>
                                    </a:rPr>
                                    <m:t>  </m:t>
                                  </m:r>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12</m:t>
                                  </m:r>
                                  <m:r>
                                    <a:rPr lang="tr-TR" sz="1400" i="1">
                                      <a:solidFill>
                                        <a:schemeClr val="bg1"/>
                                      </a:solidFill>
                                      <a:latin typeface="Cambria Math" panose="02040503050406030204" pitchFamily="18" charset="0"/>
                                    </a:rPr>
                                    <m:t>   </m:t>
                                  </m:r>
                                </m:e>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22</m:t>
                                  </m:r>
                                </m:e>
                                <m:e>
                                  <m:r>
                                    <a:rPr lang="tr-TR" sz="1400" i="1">
                                      <a:solidFill>
                                        <a:schemeClr val="bg1"/>
                                      </a:solidFill>
                                      <a:latin typeface="Cambria Math" panose="02040503050406030204" pitchFamily="18" charset="0"/>
                                    </a:rPr>
                                    <m:t>  </m:t>
                                  </m:r>
                                </m:e>
                              </m:eqArr>
                              <m:r>
                                <a:rPr lang="tr-TR" sz="1400" i="1">
                                  <a:solidFill>
                                    <a:schemeClr val="bg1"/>
                                  </a:solidFill>
                                  <a:latin typeface="Cambria Math" panose="02040503050406030204" pitchFamily="18" charset="0"/>
                                </a:rPr>
                                <m:t>  </m:t>
                              </m:r>
                            </m:e>
                          </m:mr>
                          <m:mr>
                            <m:e>
                              <m:r>
                                <a:rPr lang="tr-TR" sz="1400" i="1">
                                  <a:solidFill>
                                    <a:schemeClr val="bg1"/>
                                  </a:solidFill>
                                  <a:latin typeface="Cambria Math" panose="02040503050406030204" pitchFamily="18" charset="0"/>
                                </a:rPr>
                                <m:t>.</m:t>
                              </m:r>
                            </m:e>
                          </m:mr>
                          <m:mr>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𝑛</m:t>
                              </m:r>
                              <m:r>
                                <a:rPr lang="tr-TR" sz="1400" i="1" baseline="-25000">
                                  <a:solidFill>
                                    <a:schemeClr val="bg1"/>
                                  </a:solidFill>
                                  <a:latin typeface="Cambria Math" panose="02040503050406030204" pitchFamily="18" charset="0"/>
                                </a:rPr>
                                <m:t>2</m:t>
                              </m:r>
                            </m:e>
                          </m:mr>
                        </m:m>
                        <m:m>
                          <m:mPr>
                            <m:mcs>
                              <m:mc>
                                <m:mcPr>
                                  <m:count m:val="3"/>
                                  <m:mcJc m:val="center"/>
                                </m:mcPr>
                              </m:mc>
                            </m:mcs>
                            <m:ctrlPr>
                              <a:rPr lang="tr-TR" sz="1400" i="1">
                                <a:solidFill>
                                  <a:schemeClr val="bg1"/>
                                </a:solidFill>
                                <a:latin typeface="Cambria Math" panose="02040503050406030204" pitchFamily="18" charset="0"/>
                              </a:rPr>
                            </m:ctrlPr>
                          </m:mPr>
                          <m:mr>
                            <m:e>
                              <m:eqArr>
                                <m:eqArrPr>
                                  <m:ctrlPr>
                                    <a:rPr lang="tr-TR" sz="1400" i="1">
                                      <a:solidFill>
                                        <a:schemeClr val="bg1"/>
                                      </a:solidFill>
                                      <a:latin typeface="Cambria Math" panose="02040503050406030204" pitchFamily="18" charset="0"/>
                                    </a:rPr>
                                  </m:ctrlPr>
                                </m:eqArrPr>
                                <m:e>
                                  <m:eqArr>
                                    <m:eqArrPr>
                                      <m:ctrlPr>
                                        <a:rPr lang="tr-TR" sz="1400" i="1">
                                          <a:solidFill>
                                            <a:schemeClr val="bg1"/>
                                          </a:solidFill>
                                          <a:latin typeface="Cambria Math" panose="02040503050406030204" pitchFamily="18" charset="0"/>
                                        </a:rPr>
                                      </m:ctrlPr>
                                    </m:eqArrPr>
                                    <m:e>
                                      <m:r>
                                        <a:rPr lang="tr-TR" sz="1400" i="1">
                                          <a:solidFill>
                                            <a:schemeClr val="bg1"/>
                                          </a:solidFill>
                                          <a:latin typeface="Cambria Math" panose="02040503050406030204" pitchFamily="18" charset="0"/>
                                        </a:rPr>
                                        <m:t>..</m:t>
                                      </m:r>
                                    </m:e>
                                    <m:e>
                                      <m:r>
                                        <a:rPr lang="tr-TR" sz="1400" i="1">
                                          <a:solidFill>
                                            <a:schemeClr val="bg1"/>
                                          </a:solidFill>
                                          <a:latin typeface="Cambria Math" panose="02040503050406030204" pitchFamily="18" charset="0"/>
                                        </a:rPr>
                                        <m:t>..</m:t>
                                      </m:r>
                                    </m:e>
                                  </m:eqArr>
                                </m:e>
                                <m:e>
                                  <m:r>
                                    <a:rPr lang="tr-TR" sz="1400" i="1">
                                      <a:solidFill>
                                        <a:schemeClr val="bg1"/>
                                      </a:solidFill>
                                      <a:latin typeface="Cambria Math" panose="02040503050406030204" pitchFamily="18" charset="0"/>
                                    </a:rPr>
                                    <m:t>.</m:t>
                                  </m:r>
                                </m:e>
                              </m:eqArr>
                            </m:e>
                            <m:e>
                              <m:eqArr>
                                <m:eqArrPr>
                                  <m:ctrlPr>
                                    <a:rPr lang="tr-TR" sz="1400" i="1">
                                      <a:solidFill>
                                        <a:schemeClr val="bg1"/>
                                      </a:solidFill>
                                      <a:latin typeface="Cambria Math" panose="02040503050406030204" pitchFamily="18" charset="0"/>
                                    </a:rPr>
                                  </m:ctrlPr>
                                </m:eqArrPr>
                                <m:e>
                                  <m:eqArr>
                                    <m:eqArrPr>
                                      <m:ctrlPr>
                                        <a:rPr lang="tr-TR" sz="1400" i="1">
                                          <a:solidFill>
                                            <a:schemeClr val="bg1"/>
                                          </a:solidFill>
                                          <a:latin typeface="Cambria Math" panose="02040503050406030204" pitchFamily="18" charset="0"/>
                                        </a:rPr>
                                      </m:ctrlPr>
                                    </m:eqArrPr>
                                    <m:e>
                                      <m:r>
                                        <a:rPr lang="tr-TR" sz="1400" i="1">
                                          <a:solidFill>
                                            <a:schemeClr val="bg1"/>
                                          </a:solidFill>
                                          <a:latin typeface="Cambria Math" panose="02040503050406030204" pitchFamily="18" charset="0"/>
                                        </a:rPr>
                                        <m:t>..</m:t>
                                      </m:r>
                                    </m:e>
                                    <m:e>
                                      <m:r>
                                        <a:rPr lang="tr-TR" sz="1400" i="1">
                                          <a:solidFill>
                                            <a:schemeClr val="bg1"/>
                                          </a:solidFill>
                                          <a:latin typeface="Cambria Math" panose="02040503050406030204" pitchFamily="18" charset="0"/>
                                        </a:rPr>
                                        <m:t>..</m:t>
                                      </m:r>
                                    </m:e>
                                  </m:eqArr>
                                </m:e>
                                <m:e>
                                  <m:r>
                                    <a:rPr lang="tr-TR" sz="1400" i="1">
                                      <a:solidFill>
                                        <a:schemeClr val="bg1"/>
                                      </a:solidFill>
                                      <a:latin typeface="Cambria Math" panose="02040503050406030204" pitchFamily="18" charset="0"/>
                                    </a:rPr>
                                    <m:t>.</m:t>
                                  </m:r>
                                </m:e>
                              </m:eqArr>
                            </m:e>
                            <m:e>
                              <m:eqArr>
                                <m:eqArrPr>
                                  <m:ctrlPr>
                                    <a:rPr lang="tr-TR" sz="1400" i="1">
                                      <a:solidFill>
                                        <a:schemeClr val="bg1"/>
                                      </a:solidFill>
                                      <a:latin typeface="Cambria Math" panose="02040503050406030204" pitchFamily="18" charset="0"/>
                                    </a:rPr>
                                  </m:ctrlPr>
                                </m:eqArrPr>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1</m:t>
                                  </m:r>
                                  <m:r>
                                    <a:rPr lang="tr-TR" sz="1400" i="1" baseline="-25000">
                                      <a:solidFill>
                                        <a:schemeClr val="bg1"/>
                                      </a:solidFill>
                                      <a:latin typeface="Cambria Math" panose="02040503050406030204" pitchFamily="18" charset="0"/>
                                    </a:rPr>
                                    <m:t>𝑛</m:t>
                                  </m:r>
                                </m:e>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2</m:t>
                                  </m:r>
                                  <m:r>
                                    <a:rPr lang="tr-TR" sz="1400" i="1" baseline="-25000">
                                      <a:solidFill>
                                        <a:schemeClr val="bg1"/>
                                      </a:solidFill>
                                      <a:latin typeface="Cambria Math" panose="02040503050406030204" pitchFamily="18" charset="0"/>
                                    </a:rPr>
                                    <m:t>𝑛</m:t>
                                  </m:r>
                                </m:e>
                                <m:e>
                                  <m:r>
                                    <a:rPr lang="tr-TR" sz="1400" i="1">
                                      <a:solidFill>
                                        <a:schemeClr val="bg1"/>
                                      </a:solidFill>
                                      <a:latin typeface="Cambria Math" panose="02040503050406030204" pitchFamily="18" charset="0"/>
                                    </a:rPr>
                                    <m:t>.</m:t>
                                  </m:r>
                                </m:e>
                              </m:eqArr>
                            </m:e>
                          </m:mr>
                          <m:mr>
                            <m:e>
                              <m:r>
                                <a:rPr lang="tr-TR" sz="1400" i="1">
                                  <a:solidFill>
                                    <a:schemeClr val="bg1"/>
                                  </a:solidFill>
                                  <a:latin typeface="Cambria Math" panose="02040503050406030204" pitchFamily="18" charset="0"/>
                                </a:rPr>
                                <m:t>.</m:t>
                              </m:r>
                            </m:e>
                            <m:e>
                              <m:r>
                                <a:rPr lang="tr-TR" sz="1400" i="1">
                                  <a:solidFill>
                                    <a:schemeClr val="bg1"/>
                                  </a:solidFill>
                                  <a:latin typeface="Cambria Math" panose="02040503050406030204" pitchFamily="18" charset="0"/>
                                </a:rPr>
                                <m:t>.</m:t>
                              </m:r>
                            </m:e>
                            <m:e>
                              <m:r>
                                <a:rPr lang="tr-TR" sz="1400" i="1">
                                  <a:solidFill>
                                    <a:schemeClr val="bg1"/>
                                  </a:solidFill>
                                  <a:latin typeface="Cambria Math" panose="02040503050406030204" pitchFamily="18" charset="0"/>
                                </a:rPr>
                                <m:t>.</m:t>
                              </m:r>
                            </m:e>
                          </m:mr>
                          <m:mr>
                            <m:e>
                              <m:r>
                                <a:rPr lang="tr-TR" sz="1400" i="1">
                                  <a:solidFill>
                                    <a:schemeClr val="bg1"/>
                                  </a:solidFill>
                                  <a:latin typeface="Cambria Math" panose="02040503050406030204" pitchFamily="18" charset="0"/>
                                </a:rPr>
                                <m:t>..</m:t>
                              </m:r>
                            </m:e>
                            <m:e>
                              <m:r>
                                <a:rPr lang="tr-TR" sz="1400" i="1">
                                  <a:solidFill>
                                    <a:schemeClr val="bg1"/>
                                  </a:solidFill>
                                  <a:latin typeface="Cambria Math" panose="02040503050406030204" pitchFamily="18" charset="0"/>
                                </a:rPr>
                                <m:t>…</m:t>
                              </m:r>
                            </m:e>
                            <m:e>
                              <m:r>
                                <a:rPr lang="tr-TR" sz="1400" i="1">
                                  <a:solidFill>
                                    <a:schemeClr val="bg1"/>
                                  </a:solidFill>
                                  <a:latin typeface="Cambria Math" panose="02040503050406030204" pitchFamily="18" charset="0"/>
                                </a:rPr>
                                <m:t>𝐴</m:t>
                              </m:r>
                              <m:r>
                                <a:rPr lang="tr-TR" sz="1400" i="1" baseline="-25000">
                                  <a:solidFill>
                                    <a:schemeClr val="bg1"/>
                                  </a:solidFill>
                                  <a:latin typeface="Cambria Math" panose="02040503050406030204" pitchFamily="18" charset="0"/>
                                </a:rPr>
                                <m:t>𝑛𝑛</m:t>
                              </m:r>
                            </m:e>
                          </m:mr>
                        </m:m>
                      </m:e>
                    </m:d>
                  </m:oMath>
                </a14:m>
                <a:endParaRPr lang="tr-TR" sz="1400" dirty="0">
                  <a:solidFill>
                    <a:schemeClr val="bg1"/>
                  </a:solidFill>
                  <a:latin typeface="Cambria Math" panose="02040503050406030204" pitchFamily="18" charset="0"/>
                  <a:ea typeface="Cambria Math" panose="02040503050406030204" pitchFamily="18" charset="0"/>
                </a:endParaRPr>
              </a:p>
              <a:p>
                <a:endParaRPr lang="tr-TR" dirty="0">
                  <a:solidFill>
                    <a:schemeClr val="bg1"/>
                  </a:solidFill>
                  <a:latin typeface="Cambria Math" panose="02040503050406030204" pitchFamily="18" charset="0"/>
                  <a:ea typeface="Cambria Math" panose="02040503050406030204" pitchFamily="18" charset="0"/>
                </a:endParaRPr>
              </a:p>
              <a:p>
                <a:r>
                  <a:rPr lang="tr-TR" dirty="0">
                    <a:solidFill>
                      <a:schemeClr val="bg1"/>
                    </a:solidFill>
                    <a:latin typeface="Cambria Math" panose="02040503050406030204" pitchFamily="18" charset="0"/>
                    <a:ea typeface="Cambria Math" panose="02040503050406030204" pitchFamily="18" charset="0"/>
                  </a:rPr>
                  <a:t>			        </a:t>
                </a:r>
              </a:p>
              <a:p>
                <a:r>
                  <a:rPr lang="tr-TR" dirty="0">
                    <a:solidFill>
                      <a:schemeClr val="bg1"/>
                    </a:solidFill>
                    <a:latin typeface="Cambria Math" panose="02040503050406030204" pitchFamily="18" charset="0"/>
                    <a:ea typeface="Cambria Math" panose="02040503050406030204" pitchFamily="18" charset="0"/>
                  </a:rPr>
                  <a:t>			</a:t>
                </a:r>
                <a:r>
                  <a:rPr lang="tr-TR" dirty="0" smtClean="0">
                    <a:solidFill>
                      <a:schemeClr val="bg1"/>
                    </a:solidFill>
                    <a:latin typeface="Cambria Math" panose="02040503050406030204" pitchFamily="18" charset="0"/>
                    <a:ea typeface="Cambria Math" panose="02040503050406030204" pitchFamily="18" charset="0"/>
                  </a:rPr>
                  <a:t> </a:t>
                </a:r>
                <a:r>
                  <a:rPr lang="tr-TR" sz="1400" dirty="0">
                    <a:solidFill>
                      <a:schemeClr val="bg1"/>
                    </a:solidFill>
                    <a:latin typeface="Cambria Math" panose="02040503050406030204" pitchFamily="18" charset="0"/>
                    <a:ea typeface="Cambria Math" panose="02040503050406030204" pitchFamily="18" charset="0"/>
                  </a:rPr>
                  <a:t>Matrix with variables values  /  Matrix with constant values</a:t>
                </a:r>
                <a:endParaRPr lang="tr-TR" dirty="0">
                  <a:solidFill>
                    <a:schemeClr val="bg1"/>
                  </a:solidFill>
                  <a:latin typeface="Cambria Math" panose="02040503050406030204" pitchFamily="18" charset="0"/>
                  <a:ea typeface="Cambria Math" panose="02040503050406030204" pitchFamily="18" charset="0"/>
                </a:endParaRPr>
              </a:p>
            </p:txBody>
          </p:sp>
        </mc:Choice>
        <mc:Fallback xmlns="">
          <p:sp>
            <p:nvSpPr>
              <p:cNvPr id="4" name="TextBox 3"/>
              <p:cNvSpPr txBox="1">
                <a:spLocks noRot="1" noChangeAspect="1" noMove="1" noResize="1" noEditPoints="1" noAdjustHandles="1" noChangeArrowheads="1" noChangeShapeType="1" noTextEdit="1"/>
              </p:cNvSpPr>
              <p:nvPr/>
            </p:nvSpPr>
            <p:spPr>
              <a:xfrm>
                <a:off x="382555" y="335902"/>
                <a:ext cx="11355355" cy="6249531"/>
              </a:xfrm>
              <a:prstGeom prst="rect">
                <a:avLst/>
              </a:prstGeom>
              <a:blipFill>
                <a:blip r:embed="rId3"/>
                <a:stretch>
                  <a:fillRect l="-376" t="-585" r="-268"/>
                </a:stretch>
              </a:blipFill>
            </p:spPr>
            <p:txBody>
              <a:bodyPr/>
              <a:lstStyle/>
              <a:p>
                <a:r>
                  <a:rPr lang="tr-TR">
                    <a:noFill/>
                  </a:rPr>
                  <a:t> </a:t>
                </a:r>
              </a:p>
            </p:txBody>
          </p:sp>
        </mc:Fallback>
      </mc:AlternateContent>
      <p:sp>
        <p:nvSpPr>
          <p:cNvPr id="5" name="Left Brace 4"/>
          <p:cNvSpPr/>
          <p:nvPr/>
        </p:nvSpPr>
        <p:spPr>
          <a:xfrm rot="16200000">
            <a:off x="4322042" y="5276440"/>
            <a:ext cx="254000" cy="1532894"/>
          </a:xfrm>
          <a:prstGeom prst="leftBrace">
            <a:avLst/>
          </a:prstGeom>
          <a:ln>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solidFill>
                <a:schemeClr val="bg1"/>
              </a:solidFill>
            </a:endParaRPr>
          </a:p>
        </p:txBody>
      </p:sp>
      <p:sp>
        <p:nvSpPr>
          <p:cNvPr id="6" name="Left Brace 5"/>
          <p:cNvSpPr/>
          <p:nvPr/>
        </p:nvSpPr>
        <p:spPr>
          <a:xfrm rot="16200000">
            <a:off x="6188496" y="5276440"/>
            <a:ext cx="254000" cy="1532894"/>
          </a:xfrm>
          <a:prstGeom prst="leftBrace">
            <a:avLst/>
          </a:prstGeom>
          <a:ln>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solidFill>
                <a:schemeClr val="bg1"/>
              </a:solidFill>
            </a:endParaRPr>
          </a:p>
        </p:txBody>
      </p:sp>
    </p:spTree>
    <p:extLst>
      <p:ext uri="{BB962C8B-B14F-4D97-AF65-F5344CB8AC3E}">
        <p14:creationId xmlns:p14="http://schemas.microsoft.com/office/powerpoint/2010/main" val="24595648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TextBox 3"/>
              <p:cNvSpPr txBox="1"/>
              <p:nvPr/>
            </p:nvSpPr>
            <p:spPr>
              <a:xfrm>
                <a:off x="572655" y="711199"/>
                <a:ext cx="11499273" cy="5925340"/>
              </a:xfrm>
              <a:prstGeom prst="rect">
                <a:avLst/>
              </a:prstGeom>
              <a:noFill/>
            </p:spPr>
            <p:txBody>
              <a:bodyPr wrap="square" rtlCol="0">
                <a:spAutoFit/>
              </a:bodyPr>
              <a:lstStyle/>
              <a:p>
                <a:r>
                  <a:rPr lang="en-US" sz="1600" dirty="0" smtClean="0">
                    <a:solidFill>
                      <a:schemeClr val="bg1"/>
                    </a:solidFill>
                    <a:latin typeface="Cambria Math" panose="02040503050406030204" pitchFamily="18" charset="0"/>
                    <a:ea typeface="Cambria Math" panose="02040503050406030204" pitchFamily="18" charset="0"/>
                  </a:rPr>
                  <a:t>Let's continue with the example for a better understanding of the method;</a:t>
                </a:r>
                <a:endParaRPr lang="tr-TR" sz="1600" dirty="0" smtClean="0">
                  <a:solidFill>
                    <a:schemeClr val="bg1"/>
                  </a:solidFill>
                  <a:latin typeface="Cambria Math" panose="02040503050406030204" pitchFamily="18" charset="0"/>
                  <a:ea typeface="Cambria Math" panose="02040503050406030204" pitchFamily="18" charset="0"/>
                </a:endParaRPr>
              </a:p>
              <a:p>
                <a:endParaRPr lang="tr-TR" sz="1600" dirty="0" smtClean="0">
                  <a:solidFill>
                    <a:schemeClr val="bg1"/>
                  </a:solidFill>
                  <a:latin typeface="Cambria Math" panose="02040503050406030204" pitchFamily="18" charset="0"/>
                  <a:ea typeface="Cambria Math" panose="02040503050406030204" pitchFamily="18" charset="0"/>
                </a:endParaRPr>
              </a:p>
              <a:p>
                <a:r>
                  <a:rPr lang="tr-TR" sz="1600" u="sng" dirty="0">
                    <a:solidFill>
                      <a:schemeClr val="accent6"/>
                    </a:solidFill>
                    <a:latin typeface="Cambria Math" panose="02040503050406030204" pitchFamily="18" charset="0"/>
                    <a:ea typeface="Cambria Math" panose="02040503050406030204" pitchFamily="18" charset="0"/>
                  </a:rPr>
                  <a:t>Example: </a:t>
                </a:r>
                <a:r>
                  <a:rPr lang="en-US" sz="1600" dirty="0" smtClean="0">
                    <a:solidFill>
                      <a:schemeClr val="bg1"/>
                    </a:solidFill>
                    <a:latin typeface="Cambria Math" panose="02040503050406030204" pitchFamily="18" charset="0"/>
                    <a:ea typeface="Cambria Math" panose="02040503050406030204" pitchFamily="18" charset="0"/>
                  </a:rPr>
                  <a:t>Use </a:t>
                </a:r>
                <a:r>
                  <a:rPr lang="en-US" sz="1600" dirty="0">
                    <a:solidFill>
                      <a:schemeClr val="bg1"/>
                    </a:solidFill>
                    <a:latin typeface="Cambria Math" panose="02040503050406030204" pitchFamily="18" charset="0"/>
                    <a:ea typeface="Cambria Math" panose="02040503050406030204" pitchFamily="18" charset="0"/>
                  </a:rPr>
                  <a:t>Gauss elimination to solve the equations </a:t>
                </a:r>
                <a:r>
                  <a:rPr lang="en-US" sz="1600" b="1" dirty="0">
                    <a:solidFill>
                      <a:schemeClr val="bg1"/>
                    </a:solidFill>
                    <a:latin typeface="Cambria Math" panose="02040503050406030204" pitchFamily="18" charset="0"/>
                    <a:ea typeface="Cambria Math" panose="02040503050406030204" pitchFamily="18" charset="0"/>
                  </a:rPr>
                  <a:t>AX </a:t>
                </a:r>
                <a:r>
                  <a:rPr lang="en-US" sz="1600" dirty="0">
                    <a:solidFill>
                      <a:schemeClr val="bg1"/>
                    </a:solidFill>
                    <a:latin typeface="Cambria Math" panose="02040503050406030204" pitchFamily="18" charset="0"/>
                    <a:ea typeface="Cambria Math" panose="02040503050406030204" pitchFamily="18" charset="0"/>
                  </a:rPr>
                  <a:t>= </a:t>
                </a:r>
                <a:r>
                  <a:rPr lang="en-US" sz="1600" b="1" dirty="0">
                    <a:solidFill>
                      <a:schemeClr val="bg1"/>
                    </a:solidFill>
                    <a:latin typeface="Cambria Math" panose="02040503050406030204" pitchFamily="18" charset="0"/>
                    <a:ea typeface="Cambria Math" panose="02040503050406030204" pitchFamily="18" charset="0"/>
                  </a:rPr>
                  <a:t>B</a:t>
                </a:r>
                <a:r>
                  <a:rPr lang="en-US" sz="1600" dirty="0">
                    <a:solidFill>
                      <a:schemeClr val="bg1"/>
                    </a:solidFill>
                    <a:latin typeface="Cambria Math" panose="02040503050406030204" pitchFamily="18" charset="0"/>
                    <a:ea typeface="Cambria Math" panose="02040503050406030204" pitchFamily="18" charset="0"/>
                  </a:rPr>
                  <a:t>, </a:t>
                </a:r>
                <a:r>
                  <a:rPr lang="en-US" sz="1600" dirty="0" smtClean="0">
                    <a:solidFill>
                      <a:schemeClr val="bg1"/>
                    </a:solidFill>
                    <a:latin typeface="Cambria Math" panose="02040503050406030204" pitchFamily="18" charset="0"/>
                    <a:ea typeface="Cambria Math" panose="02040503050406030204" pitchFamily="18" charset="0"/>
                  </a:rPr>
                  <a:t>where</a:t>
                </a:r>
                <a:endParaRPr lang="tr-TR" sz="1600" dirty="0" smtClean="0">
                  <a:solidFill>
                    <a:schemeClr val="bg1"/>
                  </a:solidFill>
                  <a:latin typeface="Cambria Math" panose="02040503050406030204" pitchFamily="18" charset="0"/>
                  <a:ea typeface="Cambria Math" panose="02040503050406030204" pitchFamily="18" charset="0"/>
                </a:endParaRPr>
              </a:p>
              <a:p>
                <a:endParaRPr lang="tr-TR" sz="1600" dirty="0">
                  <a:solidFill>
                    <a:schemeClr val="bg1"/>
                  </a:solidFill>
                  <a:latin typeface="Cambria Math" panose="02040503050406030204" pitchFamily="18" charset="0"/>
                  <a:ea typeface="Cambria Math" panose="02040503050406030204" pitchFamily="18" charset="0"/>
                </a:endParaRPr>
              </a:p>
              <a:p>
                <a:r>
                  <a:rPr lang="tr-TR" sz="1600" dirty="0" smtClean="0">
                    <a:solidFill>
                      <a:schemeClr val="bg1"/>
                    </a:solidFill>
                    <a:ea typeface="Cambria Math" panose="02040503050406030204" pitchFamily="18" charset="0"/>
                  </a:rPr>
                  <a:t>                                                           </a:t>
                </a:r>
                <a:r>
                  <a:rPr lang="tr-TR" sz="1400" dirty="0" smtClean="0">
                    <a:solidFill>
                      <a:schemeClr val="bg1"/>
                    </a:solidFill>
                    <a:ea typeface="Cambria Math" panose="02040503050406030204" pitchFamily="18" charset="0"/>
                  </a:rPr>
                  <a:t>A=</a:t>
                </a:r>
                <a14:m>
                  <m:oMath xmlns:m="http://schemas.openxmlformats.org/officeDocument/2006/math">
                    <m:d>
                      <m:dPr>
                        <m:begChr m:val="["/>
                        <m:endChr m:val="]"/>
                        <m:ctrlPr>
                          <a:rPr lang="tr-TR" sz="1400" i="1" smtClean="0">
                            <a:solidFill>
                              <a:schemeClr val="bg1"/>
                            </a:solidFill>
                            <a:latin typeface="Cambria Math" panose="02040503050406030204" pitchFamily="18" charset="0"/>
                            <a:ea typeface="Cambria Math" panose="02040503050406030204" pitchFamily="18" charset="0"/>
                          </a:rPr>
                        </m:ctrlPr>
                      </m:dPr>
                      <m:e>
                        <m:m>
                          <m:mPr>
                            <m:mcs>
                              <m:mc>
                                <m:mcPr>
                                  <m:count m:val="3"/>
                                  <m:mcJc m:val="center"/>
                                </m:mcPr>
                              </m:mc>
                            </m:mcs>
                            <m:ctrlPr>
                              <a:rPr lang="tr-TR" sz="1400" i="1" smtClean="0">
                                <a:solidFill>
                                  <a:schemeClr val="bg1"/>
                                </a:solidFill>
                                <a:latin typeface="Cambria Math" panose="02040503050406030204" pitchFamily="18" charset="0"/>
                                <a:ea typeface="Cambria Math" panose="02040503050406030204" pitchFamily="18" charset="0"/>
                              </a:rPr>
                            </m:ctrlPr>
                          </m:mPr>
                          <m:mr>
                            <m:e>
                              <m:r>
                                <m:rPr>
                                  <m:brk m:alnAt="7"/>
                                </m:rPr>
                                <a:rPr lang="tr-TR" sz="1400" b="0" i="1" smtClean="0">
                                  <a:solidFill>
                                    <a:schemeClr val="bg1"/>
                                  </a:solidFill>
                                  <a:latin typeface="Cambria Math" panose="02040503050406030204" pitchFamily="18" charset="0"/>
                                  <a:ea typeface="Cambria Math" panose="02040503050406030204" pitchFamily="18" charset="0"/>
                                </a:rPr>
                                <m:t> </m:t>
                              </m:r>
                              <m:r>
                                <a:rPr lang="tr-TR" sz="1400" b="0" i="1" smtClean="0">
                                  <a:solidFill>
                                    <a:schemeClr val="bg1"/>
                                  </a:solidFill>
                                  <a:latin typeface="Cambria Math" panose="02040503050406030204" pitchFamily="18" charset="0"/>
                                  <a:ea typeface="Cambria Math" panose="02040503050406030204" pitchFamily="18" charset="0"/>
                                </a:rPr>
                                <m:t>  6</m:t>
                              </m:r>
                            </m:e>
                            <m:e>
                              <m:r>
                                <a:rPr lang="tr-TR" sz="1400" b="0" i="1" smtClean="0">
                                  <a:solidFill>
                                    <a:schemeClr val="bg1"/>
                                  </a:solidFill>
                                  <a:latin typeface="Cambria Math" panose="02040503050406030204" pitchFamily="18" charset="0"/>
                                  <a:ea typeface="Cambria Math" panose="02040503050406030204" pitchFamily="18" charset="0"/>
                                </a:rPr>
                                <m:t>−4</m:t>
                              </m:r>
                            </m:e>
                            <m:e>
                              <m:r>
                                <a:rPr lang="tr-TR" sz="1400" b="0" i="1" smtClean="0">
                                  <a:solidFill>
                                    <a:schemeClr val="bg1"/>
                                  </a:solidFill>
                                  <a:latin typeface="Cambria Math" panose="02040503050406030204" pitchFamily="18" charset="0"/>
                                  <a:ea typeface="Cambria Math" panose="02040503050406030204" pitchFamily="18" charset="0"/>
                                </a:rPr>
                                <m:t>   1</m:t>
                              </m:r>
                            </m:e>
                          </m:mr>
                          <m:mr>
                            <m:e>
                              <m:r>
                                <a:rPr lang="tr-TR" sz="1400" b="0" i="1" smtClean="0">
                                  <a:solidFill>
                                    <a:schemeClr val="bg1"/>
                                  </a:solidFill>
                                  <a:latin typeface="Cambria Math" panose="02040503050406030204" pitchFamily="18" charset="0"/>
                                  <a:ea typeface="Cambria Math" panose="02040503050406030204" pitchFamily="18" charset="0"/>
                                </a:rPr>
                                <m:t>−4</m:t>
                              </m:r>
                            </m:e>
                            <m:e>
                              <m:r>
                                <a:rPr lang="tr-TR" sz="1400" b="0" i="1" smtClean="0">
                                  <a:solidFill>
                                    <a:schemeClr val="bg1"/>
                                  </a:solidFill>
                                  <a:latin typeface="Cambria Math" panose="02040503050406030204" pitchFamily="18" charset="0"/>
                                  <a:ea typeface="Cambria Math" panose="02040503050406030204" pitchFamily="18" charset="0"/>
                                </a:rPr>
                                <m:t>  6</m:t>
                              </m:r>
                            </m:e>
                            <m:e>
                              <m:r>
                                <a:rPr lang="tr-TR" sz="1400" b="0" i="1" smtClean="0">
                                  <a:solidFill>
                                    <a:schemeClr val="bg1"/>
                                  </a:solidFill>
                                  <a:latin typeface="Cambria Math" panose="02040503050406030204" pitchFamily="18" charset="0"/>
                                  <a:ea typeface="Cambria Math" panose="02040503050406030204" pitchFamily="18" charset="0"/>
                                </a:rPr>
                                <m:t>−4</m:t>
                              </m:r>
                            </m:e>
                          </m:mr>
                          <m:mr>
                            <m:e>
                              <m:r>
                                <a:rPr lang="tr-TR" sz="1400" b="0" i="1" smtClean="0">
                                  <a:solidFill>
                                    <a:schemeClr val="bg1"/>
                                  </a:solidFill>
                                  <a:latin typeface="Cambria Math" panose="02040503050406030204" pitchFamily="18" charset="0"/>
                                  <a:ea typeface="Cambria Math" panose="02040503050406030204" pitchFamily="18" charset="0"/>
                                </a:rPr>
                                <m:t>   1</m:t>
                              </m:r>
                            </m:e>
                            <m:e>
                              <m:r>
                                <a:rPr lang="tr-TR" sz="1400" b="0" i="1" smtClean="0">
                                  <a:solidFill>
                                    <a:schemeClr val="bg1"/>
                                  </a:solidFill>
                                  <a:latin typeface="Cambria Math" panose="02040503050406030204" pitchFamily="18" charset="0"/>
                                  <a:ea typeface="Cambria Math" panose="02040503050406030204" pitchFamily="18" charset="0"/>
                                </a:rPr>
                                <m:t>−4</m:t>
                              </m:r>
                            </m:e>
                            <m:e>
                              <m:r>
                                <a:rPr lang="tr-TR" sz="1400" b="0" i="1" smtClean="0">
                                  <a:solidFill>
                                    <a:schemeClr val="bg1"/>
                                  </a:solidFill>
                                  <a:latin typeface="Cambria Math" panose="02040503050406030204" pitchFamily="18" charset="0"/>
                                  <a:ea typeface="Cambria Math" panose="02040503050406030204" pitchFamily="18" charset="0"/>
                                </a:rPr>
                                <m:t>   6</m:t>
                              </m:r>
                            </m:e>
                          </m:mr>
                        </m:m>
                      </m:e>
                    </m:d>
                  </m:oMath>
                </a14:m>
                <a:r>
                  <a:rPr lang="tr-TR" sz="1600" dirty="0" smtClean="0">
                    <a:solidFill>
                      <a:schemeClr val="bg1"/>
                    </a:solidFill>
                    <a:latin typeface="Cambria Math" panose="02040503050406030204" pitchFamily="18" charset="0"/>
                    <a:ea typeface="Cambria Math" panose="02040503050406030204" pitchFamily="18" charset="0"/>
                  </a:rPr>
                  <a:t>                </a:t>
                </a:r>
                <a:r>
                  <a:rPr lang="tr-TR" sz="1400" dirty="0" smtClean="0">
                    <a:solidFill>
                      <a:schemeClr val="bg1"/>
                    </a:solidFill>
                    <a:latin typeface="Cambria Math" panose="02040503050406030204" pitchFamily="18" charset="0"/>
                    <a:ea typeface="Cambria Math" panose="02040503050406030204" pitchFamily="18" charset="0"/>
                  </a:rPr>
                  <a:t>B=</a:t>
                </a:r>
                <a14:m>
                  <m:oMath xmlns:m="http://schemas.openxmlformats.org/officeDocument/2006/math">
                    <m:d>
                      <m:dPr>
                        <m:begChr m:val="["/>
                        <m:endChr m:val="]"/>
                        <m:ctrlPr>
                          <a:rPr lang="tr-TR" sz="1400" i="1" dirty="0" smtClean="0">
                            <a:solidFill>
                              <a:schemeClr val="bg1"/>
                            </a:solidFill>
                            <a:latin typeface="Cambria Math" panose="02040503050406030204" pitchFamily="18" charset="0"/>
                            <a:ea typeface="Cambria Math" panose="02040503050406030204" pitchFamily="18" charset="0"/>
                          </a:rPr>
                        </m:ctrlPr>
                      </m:dPr>
                      <m:e>
                        <m:m>
                          <m:mPr>
                            <m:mcs>
                              <m:mc>
                                <m:mcPr>
                                  <m:count m:val="2"/>
                                  <m:mcJc m:val="center"/>
                                </m:mcPr>
                              </m:mc>
                            </m:mcs>
                            <m:ctrlPr>
                              <a:rPr lang="tr-TR" sz="1400" i="1" dirty="0" smtClean="0">
                                <a:solidFill>
                                  <a:schemeClr val="bg1"/>
                                </a:solidFill>
                                <a:latin typeface="Cambria Math" panose="02040503050406030204" pitchFamily="18" charset="0"/>
                                <a:ea typeface="Cambria Math" panose="02040503050406030204" pitchFamily="18" charset="0"/>
                              </a:rPr>
                            </m:ctrlPr>
                          </m:mPr>
                          <m:mr>
                            <m:e>
                              <m:r>
                                <m:rPr>
                                  <m:brk m:alnAt="7"/>
                                </m:rPr>
                                <a:rPr lang="tr-TR" sz="1400" b="0" i="1" dirty="0" smtClean="0">
                                  <a:solidFill>
                                    <a:schemeClr val="bg1"/>
                                  </a:solidFill>
                                  <a:latin typeface="Cambria Math" panose="02040503050406030204" pitchFamily="18" charset="0"/>
                                  <a:ea typeface="Cambria Math" panose="02040503050406030204" pitchFamily="18" charset="0"/>
                                </a:rPr>
                                <m:t>−</m:t>
                              </m:r>
                              <m:r>
                                <a:rPr lang="tr-TR" sz="1400" b="0" i="1" dirty="0" smtClean="0">
                                  <a:solidFill>
                                    <a:schemeClr val="bg1"/>
                                  </a:solidFill>
                                  <a:latin typeface="Cambria Math" panose="02040503050406030204" pitchFamily="18" charset="0"/>
                                  <a:ea typeface="Cambria Math" panose="02040503050406030204" pitchFamily="18" charset="0"/>
                                </a:rPr>
                                <m:t>14</m:t>
                              </m:r>
                            </m:e>
                            <m:e>
                              <m:r>
                                <a:rPr lang="tr-TR" sz="1400" b="0" i="1" dirty="0" smtClean="0">
                                  <a:solidFill>
                                    <a:schemeClr val="bg1"/>
                                  </a:solidFill>
                                  <a:latin typeface="Cambria Math" panose="02040503050406030204" pitchFamily="18" charset="0"/>
                                  <a:ea typeface="Cambria Math" panose="02040503050406030204" pitchFamily="18" charset="0"/>
                                </a:rPr>
                                <m:t>  22</m:t>
                              </m:r>
                            </m:e>
                          </m:mr>
                          <m:mr>
                            <m:e>
                              <m:r>
                                <a:rPr lang="tr-TR" sz="1400" b="0" i="1" dirty="0" smtClean="0">
                                  <a:solidFill>
                                    <a:schemeClr val="bg1"/>
                                  </a:solidFill>
                                  <a:latin typeface="Cambria Math" panose="02040503050406030204" pitchFamily="18" charset="0"/>
                                  <a:ea typeface="Cambria Math" panose="02040503050406030204" pitchFamily="18" charset="0"/>
                                </a:rPr>
                                <m:t>  36</m:t>
                              </m:r>
                            </m:e>
                            <m:e>
                              <m:r>
                                <a:rPr lang="tr-TR" sz="1400" b="0" i="1" dirty="0" smtClean="0">
                                  <a:solidFill>
                                    <a:schemeClr val="bg1"/>
                                  </a:solidFill>
                                  <a:latin typeface="Cambria Math" panose="02040503050406030204" pitchFamily="18" charset="0"/>
                                  <a:ea typeface="Cambria Math" panose="02040503050406030204" pitchFamily="18" charset="0"/>
                                </a:rPr>
                                <m:t>−18</m:t>
                              </m:r>
                            </m:e>
                          </m:mr>
                          <m:mr>
                            <m:e>
                              <m:r>
                                <a:rPr lang="tr-TR" sz="1400" b="0" i="1" dirty="0" smtClean="0">
                                  <a:solidFill>
                                    <a:schemeClr val="bg1"/>
                                  </a:solidFill>
                                  <a:latin typeface="Cambria Math" panose="02040503050406030204" pitchFamily="18" charset="0"/>
                                  <a:ea typeface="Cambria Math" panose="02040503050406030204" pitchFamily="18" charset="0"/>
                                </a:rPr>
                                <m:t>   6</m:t>
                              </m:r>
                            </m:e>
                            <m:e>
                              <m:r>
                                <a:rPr lang="tr-TR" sz="1400" b="0" i="1" dirty="0" smtClean="0">
                                  <a:solidFill>
                                    <a:schemeClr val="bg1"/>
                                  </a:solidFill>
                                  <a:latin typeface="Cambria Math" panose="02040503050406030204" pitchFamily="18" charset="0"/>
                                  <a:ea typeface="Cambria Math" panose="02040503050406030204" pitchFamily="18" charset="0"/>
                                </a:rPr>
                                <m:t>   7</m:t>
                              </m:r>
                            </m:e>
                          </m:mr>
                        </m:m>
                      </m:e>
                    </m:d>
                  </m:oMath>
                </a14:m>
                <a:endParaRPr lang="tr-TR" sz="1400" dirty="0" smtClean="0">
                  <a:solidFill>
                    <a:schemeClr val="bg1"/>
                  </a:solidFill>
                  <a:latin typeface="Cambria Math" panose="02040503050406030204" pitchFamily="18" charset="0"/>
                  <a:ea typeface="Cambria Math" panose="02040503050406030204" pitchFamily="18" charset="0"/>
                </a:endParaRPr>
              </a:p>
              <a:p>
                <a:endParaRPr lang="tr-TR" sz="1400" dirty="0" smtClean="0">
                  <a:solidFill>
                    <a:schemeClr val="bg1"/>
                  </a:solidFill>
                  <a:latin typeface="Cambria Math" panose="02040503050406030204" pitchFamily="18" charset="0"/>
                  <a:ea typeface="Cambria Math" panose="02040503050406030204" pitchFamily="18" charset="0"/>
                </a:endParaRPr>
              </a:p>
              <a:p>
                <a:r>
                  <a:rPr lang="tr-TR" sz="1600" dirty="0">
                    <a:solidFill>
                      <a:schemeClr val="accent3">
                        <a:lumMod val="75000"/>
                      </a:schemeClr>
                    </a:solidFill>
                    <a:latin typeface="Cambria Math" panose="02040503050406030204" pitchFamily="18" charset="0"/>
                    <a:ea typeface="Cambria Math" panose="02040503050406030204" pitchFamily="18" charset="0"/>
                    <a:cs typeface="Nirmala UI" panose="020B0502040204020203" pitchFamily="34" charset="0"/>
                  </a:rPr>
                  <a:t>Solution</a:t>
                </a:r>
                <a:r>
                  <a:rPr lang="tr-TR" sz="1600" dirty="0" smtClean="0">
                    <a:solidFill>
                      <a:schemeClr val="accent3">
                        <a:lumMod val="75000"/>
                      </a:schemeClr>
                    </a:solidFill>
                    <a:latin typeface="Cambria Math" panose="02040503050406030204" pitchFamily="18" charset="0"/>
                    <a:ea typeface="Cambria Math" panose="02040503050406030204" pitchFamily="18" charset="0"/>
                    <a:cs typeface="Nirmala UI" panose="020B0502040204020203" pitchFamily="34" charset="0"/>
                  </a:rPr>
                  <a:t>: </a:t>
                </a:r>
                <a:r>
                  <a:rPr lang="tr-TR" sz="1600" dirty="0">
                    <a:solidFill>
                      <a:schemeClr val="bg1"/>
                    </a:solidFill>
                    <a:latin typeface="Cambria Math" panose="02040503050406030204" pitchFamily="18" charset="0"/>
                    <a:ea typeface="Cambria Math" panose="02040503050406030204" pitchFamily="18" charset="0"/>
                  </a:rPr>
                  <a:t>The augmented coefficient </a:t>
                </a:r>
                <a:r>
                  <a:rPr lang="tr-TR" sz="1600" dirty="0" smtClean="0">
                    <a:solidFill>
                      <a:schemeClr val="bg1"/>
                    </a:solidFill>
                    <a:latin typeface="Cambria Math" panose="02040503050406030204" pitchFamily="18" charset="0"/>
                    <a:ea typeface="Cambria Math" panose="02040503050406030204" pitchFamily="18" charset="0"/>
                  </a:rPr>
                  <a:t>matrix is</a:t>
                </a:r>
              </a:p>
              <a:p>
                <a:endParaRPr lang="tr-TR" sz="1600" i="1" dirty="0" smtClean="0">
                  <a:solidFill>
                    <a:schemeClr val="bg1"/>
                  </a:solidFill>
                  <a:latin typeface="Cambria Math" panose="02040503050406030204" pitchFamily="18" charset="0"/>
                  <a:ea typeface="Cambria Math" panose="02040503050406030204" pitchFamily="18" charset="0"/>
                </a:endParaRPr>
              </a:p>
              <a:p>
                <a:r>
                  <a:rPr lang="tr-TR" sz="1400" dirty="0" smtClean="0">
                    <a:solidFill>
                      <a:schemeClr val="bg1"/>
                    </a:solidFill>
                    <a:ea typeface="Cambria Math" panose="02040503050406030204" pitchFamily="18" charset="0"/>
                  </a:rPr>
                  <a:t>				</a:t>
                </a:r>
                <a14:m>
                  <m:oMath xmlns:m="http://schemas.openxmlformats.org/officeDocument/2006/math">
                    <m:d>
                      <m:dPr>
                        <m:begChr m:val="["/>
                        <m:endChr m:val="]"/>
                        <m:ctrlPr>
                          <a:rPr lang="tr-TR" sz="1400" i="1">
                            <a:solidFill>
                              <a:schemeClr val="bg1"/>
                            </a:solidFill>
                            <a:latin typeface="Cambria Math" panose="02040503050406030204" pitchFamily="18" charset="0"/>
                            <a:ea typeface="Cambria Math" panose="02040503050406030204" pitchFamily="18" charset="0"/>
                          </a:rPr>
                        </m:ctrlPr>
                      </m:dPr>
                      <m:e>
                        <m:d>
                          <m:dPr>
                            <m:begChr m:val=""/>
                            <m:endChr m:val="|"/>
                            <m:ctrlPr>
                              <a:rPr lang="tr-TR" sz="1400" i="1">
                                <a:solidFill>
                                  <a:schemeClr val="bg1"/>
                                </a:solidFill>
                                <a:latin typeface="Cambria Math" panose="02040503050406030204" pitchFamily="18" charset="0"/>
                                <a:ea typeface="Cambria Math" panose="02040503050406030204" pitchFamily="18" charset="0"/>
                              </a:rPr>
                            </m:ctrlPr>
                          </m:dPr>
                          <m:e>
                            <m:m>
                              <m:mPr>
                                <m:mcs>
                                  <m:mc>
                                    <m:mcPr>
                                      <m:count m:val="3"/>
                                      <m:mcJc m:val="center"/>
                                    </m:mcPr>
                                  </m:mc>
                                </m:mcs>
                                <m:ctrlPr>
                                  <a:rPr lang="tr-TR" sz="1400" i="1">
                                    <a:solidFill>
                                      <a:schemeClr val="bg1"/>
                                    </a:solidFill>
                                    <a:latin typeface="Cambria Math" panose="02040503050406030204" pitchFamily="18" charset="0"/>
                                    <a:ea typeface="Cambria Math" panose="02040503050406030204" pitchFamily="18" charset="0"/>
                                  </a:rPr>
                                </m:ctrlPr>
                              </m:mPr>
                              <m:mr>
                                <m:e>
                                  <m:r>
                                    <m:rPr>
                                      <m:brk m:alnAt="7"/>
                                    </m:rPr>
                                    <a:rPr lang="tr-TR" sz="1400" i="1">
                                      <a:solidFill>
                                        <a:schemeClr val="bg1"/>
                                      </a:solidFill>
                                      <a:latin typeface="Cambria Math" panose="02040503050406030204" pitchFamily="18" charset="0"/>
                                      <a:ea typeface="Cambria Math" panose="02040503050406030204" pitchFamily="18" charset="0"/>
                                    </a:rPr>
                                    <m:t> </m:t>
                                  </m:r>
                                  <m:r>
                                    <a:rPr lang="tr-TR" sz="1400" i="1">
                                      <a:solidFill>
                                        <a:schemeClr val="bg1"/>
                                      </a:solidFill>
                                      <a:latin typeface="Cambria Math" panose="02040503050406030204" pitchFamily="18" charset="0"/>
                                      <a:ea typeface="Cambria Math" panose="02040503050406030204" pitchFamily="18" charset="0"/>
                                    </a:rPr>
                                    <m:t>  6</m:t>
                                  </m:r>
                                </m:e>
                                <m:e>
                                  <m:r>
                                    <a:rPr lang="tr-TR" sz="1400" i="1">
                                      <a:solidFill>
                                        <a:schemeClr val="bg1"/>
                                      </a:solidFill>
                                      <a:latin typeface="Cambria Math" panose="02040503050406030204" pitchFamily="18" charset="0"/>
                                      <a:ea typeface="Cambria Math" panose="02040503050406030204" pitchFamily="18" charset="0"/>
                                    </a:rPr>
                                    <m:t>−4</m:t>
                                  </m:r>
                                </m:e>
                                <m:e>
                                  <m:r>
                                    <a:rPr lang="tr-TR" sz="1400" i="1">
                                      <a:solidFill>
                                        <a:schemeClr val="bg1"/>
                                      </a:solidFill>
                                      <a:latin typeface="Cambria Math" panose="02040503050406030204" pitchFamily="18" charset="0"/>
                                      <a:ea typeface="Cambria Math" panose="02040503050406030204" pitchFamily="18" charset="0"/>
                                    </a:rPr>
                                    <m:t>   1</m:t>
                                  </m:r>
                                </m:e>
                              </m:mr>
                              <m:mr>
                                <m:e>
                                  <m:r>
                                    <a:rPr lang="tr-TR" sz="1400" i="1">
                                      <a:solidFill>
                                        <a:schemeClr val="bg1"/>
                                      </a:solidFill>
                                      <a:latin typeface="Cambria Math" panose="02040503050406030204" pitchFamily="18" charset="0"/>
                                      <a:ea typeface="Cambria Math" panose="02040503050406030204" pitchFamily="18" charset="0"/>
                                    </a:rPr>
                                    <m:t>−4</m:t>
                                  </m:r>
                                </m:e>
                                <m:e>
                                  <m:r>
                                    <a:rPr lang="tr-TR" sz="1400" i="1">
                                      <a:solidFill>
                                        <a:schemeClr val="bg1"/>
                                      </a:solidFill>
                                      <a:latin typeface="Cambria Math" panose="02040503050406030204" pitchFamily="18" charset="0"/>
                                      <a:ea typeface="Cambria Math" panose="02040503050406030204" pitchFamily="18" charset="0"/>
                                    </a:rPr>
                                    <m:t>  6</m:t>
                                  </m:r>
                                </m:e>
                                <m:e>
                                  <m:r>
                                    <a:rPr lang="tr-TR" sz="1400" i="1">
                                      <a:solidFill>
                                        <a:schemeClr val="bg1"/>
                                      </a:solidFill>
                                      <a:latin typeface="Cambria Math" panose="02040503050406030204" pitchFamily="18" charset="0"/>
                                      <a:ea typeface="Cambria Math" panose="02040503050406030204" pitchFamily="18" charset="0"/>
                                    </a:rPr>
                                    <m:t>−4 </m:t>
                                  </m:r>
                                </m:e>
                              </m:mr>
                              <m:mr>
                                <m:e>
                                  <m:r>
                                    <a:rPr lang="tr-TR" sz="1400" i="1">
                                      <a:solidFill>
                                        <a:schemeClr val="bg1"/>
                                      </a:solidFill>
                                      <a:latin typeface="Cambria Math" panose="02040503050406030204" pitchFamily="18" charset="0"/>
                                      <a:ea typeface="Cambria Math" panose="02040503050406030204" pitchFamily="18" charset="0"/>
                                    </a:rPr>
                                    <m:t>   1</m:t>
                                  </m:r>
                                </m:e>
                                <m:e>
                                  <m:r>
                                    <a:rPr lang="tr-TR" sz="1400" i="1">
                                      <a:solidFill>
                                        <a:schemeClr val="bg1"/>
                                      </a:solidFill>
                                      <a:latin typeface="Cambria Math" panose="02040503050406030204" pitchFamily="18" charset="0"/>
                                      <a:ea typeface="Cambria Math" panose="02040503050406030204" pitchFamily="18" charset="0"/>
                                    </a:rPr>
                                    <m:t>−4</m:t>
                                  </m:r>
                                </m:e>
                                <m:e>
                                  <m:r>
                                    <a:rPr lang="tr-TR" sz="1400" i="1">
                                      <a:solidFill>
                                        <a:schemeClr val="bg1"/>
                                      </a:solidFill>
                                      <a:latin typeface="Cambria Math" panose="02040503050406030204" pitchFamily="18" charset="0"/>
                                      <a:ea typeface="Cambria Math" panose="02040503050406030204" pitchFamily="18" charset="0"/>
                                    </a:rPr>
                                    <m:t>   6</m:t>
                                  </m:r>
                                </m:e>
                              </m:mr>
                            </m:m>
                          </m:e>
                        </m:d>
                        <m:r>
                          <a:rPr lang="tr-TR" sz="1400" i="1">
                            <a:solidFill>
                              <a:schemeClr val="bg1"/>
                            </a:solidFill>
                            <a:latin typeface="Cambria Math" panose="02040503050406030204" pitchFamily="18" charset="0"/>
                            <a:ea typeface="Cambria Math" panose="02040503050406030204" pitchFamily="18" charset="0"/>
                          </a:rPr>
                          <m:t> </m:t>
                        </m:r>
                        <m:m>
                          <m:mPr>
                            <m:mcs>
                              <m:mc>
                                <m:mcPr>
                                  <m:count m:val="2"/>
                                  <m:mcJc m:val="center"/>
                                </m:mcPr>
                              </m:mc>
                            </m:mcs>
                            <m:ctrlPr>
                              <a:rPr lang="tr-TR" sz="1400" i="1" dirty="0">
                                <a:solidFill>
                                  <a:schemeClr val="bg1"/>
                                </a:solidFill>
                                <a:latin typeface="Cambria Math" panose="02040503050406030204" pitchFamily="18" charset="0"/>
                                <a:ea typeface="Cambria Math" panose="02040503050406030204" pitchFamily="18" charset="0"/>
                              </a:rPr>
                            </m:ctrlPr>
                          </m:mPr>
                          <m:mr>
                            <m:e>
                              <m:r>
                                <m:rPr>
                                  <m:brk m:alnAt="7"/>
                                </m:rPr>
                                <a:rPr lang="tr-TR" sz="1400" i="1" dirty="0">
                                  <a:solidFill>
                                    <a:schemeClr val="bg1"/>
                                  </a:solidFill>
                                  <a:latin typeface="Cambria Math" panose="02040503050406030204" pitchFamily="18" charset="0"/>
                                  <a:ea typeface="Cambria Math" panose="02040503050406030204" pitchFamily="18" charset="0"/>
                                </a:rPr>
                                <m:t>−</m:t>
                              </m:r>
                              <m:r>
                                <a:rPr lang="tr-TR" sz="1400" i="1" dirty="0">
                                  <a:solidFill>
                                    <a:schemeClr val="bg1"/>
                                  </a:solidFill>
                                  <a:latin typeface="Cambria Math" panose="02040503050406030204" pitchFamily="18" charset="0"/>
                                  <a:ea typeface="Cambria Math" panose="02040503050406030204" pitchFamily="18" charset="0"/>
                                </a:rPr>
                                <m:t>14</m:t>
                              </m:r>
                            </m:e>
                            <m:e>
                              <m:r>
                                <a:rPr lang="tr-TR" sz="1400" i="1" dirty="0">
                                  <a:solidFill>
                                    <a:schemeClr val="bg1"/>
                                  </a:solidFill>
                                  <a:latin typeface="Cambria Math" panose="02040503050406030204" pitchFamily="18" charset="0"/>
                                  <a:ea typeface="Cambria Math" panose="02040503050406030204" pitchFamily="18" charset="0"/>
                                </a:rPr>
                                <m:t>  22</m:t>
                              </m:r>
                            </m:e>
                          </m:mr>
                          <m:mr>
                            <m:e>
                              <m:r>
                                <a:rPr lang="tr-TR" sz="1400" i="1" dirty="0">
                                  <a:solidFill>
                                    <a:schemeClr val="bg1"/>
                                  </a:solidFill>
                                  <a:latin typeface="Cambria Math" panose="02040503050406030204" pitchFamily="18" charset="0"/>
                                  <a:ea typeface="Cambria Math" panose="02040503050406030204" pitchFamily="18" charset="0"/>
                                </a:rPr>
                                <m:t>  36</m:t>
                              </m:r>
                            </m:e>
                            <m:e>
                              <m:r>
                                <a:rPr lang="tr-TR" sz="1400" i="1" dirty="0">
                                  <a:solidFill>
                                    <a:schemeClr val="bg1"/>
                                  </a:solidFill>
                                  <a:latin typeface="Cambria Math" panose="02040503050406030204" pitchFamily="18" charset="0"/>
                                  <a:ea typeface="Cambria Math" panose="02040503050406030204" pitchFamily="18" charset="0"/>
                                </a:rPr>
                                <m:t>−18</m:t>
                              </m:r>
                            </m:e>
                          </m:mr>
                          <m:mr>
                            <m:e>
                              <m:r>
                                <a:rPr lang="tr-TR" sz="1400" i="1" dirty="0">
                                  <a:solidFill>
                                    <a:schemeClr val="bg1"/>
                                  </a:solidFill>
                                  <a:latin typeface="Cambria Math" panose="02040503050406030204" pitchFamily="18" charset="0"/>
                                  <a:ea typeface="Cambria Math" panose="02040503050406030204" pitchFamily="18" charset="0"/>
                                </a:rPr>
                                <m:t>   6</m:t>
                              </m:r>
                            </m:e>
                            <m:e>
                              <m:r>
                                <a:rPr lang="tr-TR" sz="1400" i="1" dirty="0">
                                  <a:solidFill>
                                    <a:schemeClr val="bg1"/>
                                  </a:solidFill>
                                  <a:latin typeface="Cambria Math" panose="02040503050406030204" pitchFamily="18" charset="0"/>
                                  <a:ea typeface="Cambria Math" panose="02040503050406030204" pitchFamily="18" charset="0"/>
                                </a:rPr>
                                <m:t>   7</m:t>
                              </m:r>
                            </m:e>
                          </m:mr>
                        </m:m>
                      </m:e>
                    </m:d>
                  </m:oMath>
                </a14:m>
                <a:endParaRPr lang="tr-TR" sz="1400" dirty="0" smtClean="0">
                  <a:solidFill>
                    <a:schemeClr val="bg1"/>
                  </a:solidFill>
                  <a:latin typeface="Cambria Math" panose="02040503050406030204" pitchFamily="18" charset="0"/>
                  <a:ea typeface="Cambria Math" panose="02040503050406030204" pitchFamily="18" charset="0"/>
                </a:endParaRPr>
              </a:p>
              <a:p>
                <a:endParaRPr lang="tr-TR" sz="1400" dirty="0" smtClean="0">
                  <a:solidFill>
                    <a:schemeClr val="bg1"/>
                  </a:solidFill>
                  <a:latin typeface="Cambria Math" panose="02040503050406030204" pitchFamily="18" charset="0"/>
                  <a:ea typeface="Cambria Math" panose="02040503050406030204" pitchFamily="18" charset="0"/>
                </a:endParaRPr>
              </a:p>
              <a:p>
                <a:r>
                  <a:rPr lang="en-US" sz="1600" dirty="0">
                    <a:solidFill>
                      <a:schemeClr val="bg1"/>
                    </a:solidFill>
                    <a:latin typeface="Cambria Math" panose="02040503050406030204" pitchFamily="18" charset="0"/>
                    <a:ea typeface="Cambria Math" panose="02040503050406030204" pitchFamily="18" charset="0"/>
                  </a:rPr>
                  <a:t>The elimination phase consists of the following two passes</a:t>
                </a:r>
                <a:r>
                  <a:rPr lang="en-US" sz="1600" dirty="0" smtClean="0">
                    <a:solidFill>
                      <a:schemeClr val="bg1"/>
                    </a:solidFill>
                    <a:latin typeface="Cambria Math" panose="02040503050406030204" pitchFamily="18" charset="0"/>
                    <a:ea typeface="Cambria Math" panose="02040503050406030204" pitchFamily="18" charset="0"/>
                  </a:rPr>
                  <a:t>:</a:t>
                </a:r>
                <a:endParaRPr lang="tr-TR" sz="1600" dirty="0" smtClean="0">
                  <a:solidFill>
                    <a:schemeClr val="bg1"/>
                  </a:solidFill>
                  <a:latin typeface="Cambria Math" panose="02040503050406030204" pitchFamily="18" charset="0"/>
                  <a:ea typeface="Cambria Math" panose="02040503050406030204" pitchFamily="18" charset="0"/>
                </a:endParaRPr>
              </a:p>
              <a:p>
                <a:endParaRPr lang="tr-TR" sz="1600" dirty="0">
                  <a:solidFill>
                    <a:schemeClr val="bg1"/>
                  </a:solidFill>
                  <a:latin typeface="Cambria Math" panose="02040503050406030204" pitchFamily="18" charset="0"/>
                  <a:ea typeface="Cambria Math" panose="02040503050406030204" pitchFamily="18" charset="0"/>
                </a:endParaRPr>
              </a:p>
              <a:p>
                <a:r>
                  <a:rPr lang="tr-TR" sz="1600" dirty="0" smtClean="0">
                    <a:solidFill>
                      <a:schemeClr val="bg1"/>
                    </a:solidFill>
                    <a:ea typeface="Cambria Math" panose="02040503050406030204" pitchFamily="18" charset="0"/>
                  </a:rPr>
                  <a:t>          </a:t>
                </a:r>
                <a14:m>
                  <m:oMath xmlns:m="http://schemas.openxmlformats.org/officeDocument/2006/math">
                    <m:d>
                      <m:dPr>
                        <m:begChr m:val="["/>
                        <m:endChr m:val="]"/>
                        <m:ctrlPr>
                          <a:rPr lang="tr-TR" sz="1400" i="1" smtClean="0">
                            <a:solidFill>
                              <a:schemeClr val="bg1"/>
                            </a:solidFill>
                            <a:latin typeface="Cambria Math" panose="02040503050406030204" pitchFamily="18" charset="0"/>
                            <a:ea typeface="Cambria Math" panose="02040503050406030204" pitchFamily="18" charset="0"/>
                          </a:rPr>
                        </m:ctrlPr>
                      </m:dPr>
                      <m:e>
                        <m:d>
                          <m:dPr>
                            <m:begChr m:val=""/>
                            <m:endChr m:val="|"/>
                            <m:ctrlPr>
                              <a:rPr lang="tr-TR" sz="1400" i="1">
                                <a:solidFill>
                                  <a:schemeClr val="bg1"/>
                                </a:solidFill>
                                <a:latin typeface="Cambria Math" panose="02040503050406030204" pitchFamily="18" charset="0"/>
                                <a:ea typeface="Cambria Math" panose="02040503050406030204" pitchFamily="18" charset="0"/>
                              </a:rPr>
                            </m:ctrlPr>
                          </m:dPr>
                          <m:e>
                            <m:m>
                              <m:mPr>
                                <m:mcs>
                                  <m:mc>
                                    <m:mcPr>
                                      <m:count m:val="3"/>
                                      <m:mcJc m:val="center"/>
                                    </m:mcPr>
                                  </m:mc>
                                </m:mcs>
                                <m:ctrlPr>
                                  <a:rPr lang="tr-TR" sz="1400" i="1">
                                    <a:solidFill>
                                      <a:schemeClr val="bg1"/>
                                    </a:solidFill>
                                    <a:latin typeface="Cambria Math" panose="02040503050406030204" pitchFamily="18" charset="0"/>
                                    <a:ea typeface="Cambria Math" panose="02040503050406030204" pitchFamily="18" charset="0"/>
                                  </a:rPr>
                                </m:ctrlPr>
                              </m:mPr>
                              <m:mr>
                                <m:e>
                                  <m:r>
                                    <m:rPr>
                                      <m:brk m:alnAt="7"/>
                                    </m:rPr>
                                    <a:rPr lang="tr-TR" sz="1400" i="1">
                                      <a:solidFill>
                                        <a:schemeClr val="bg1"/>
                                      </a:solidFill>
                                      <a:latin typeface="Cambria Math" panose="02040503050406030204" pitchFamily="18" charset="0"/>
                                      <a:ea typeface="Cambria Math" panose="02040503050406030204" pitchFamily="18" charset="0"/>
                                    </a:rPr>
                                    <m:t> </m:t>
                                  </m:r>
                                  <m:r>
                                    <a:rPr lang="tr-TR" sz="1400" i="1">
                                      <a:solidFill>
                                        <a:schemeClr val="bg1"/>
                                      </a:solidFill>
                                      <a:latin typeface="Cambria Math" panose="02040503050406030204" pitchFamily="18" charset="0"/>
                                      <a:ea typeface="Cambria Math" panose="02040503050406030204" pitchFamily="18" charset="0"/>
                                    </a:rPr>
                                    <m:t>  6</m:t>
                                  </m:r>
                                </m:e>
                                <m:e>
                                  <m:r>
                                    <a:rPr lang="tr-TR" sz="1400" i="1">
                                      <a:solidFill>
                                        <a:schemeClr val="bg1"/>
                                      </a:solidFill>
                                      <a:latin typeface="Cambria Math" panose="02040503050406030204" pitchFamily="18" charset="0"/>
                                      <a:ea typeface="Cambria Math" panose="02040503050406030204" pitchFamily="18" charset="0"/>
                                    </a:rPr>
                                    <m:t>−4</m:t>
                                  </m:r>
                                </m:e>
                                <m:e>
                                  <m:r>
                                    <a:rPr lang="tr-TR" sz="1400" i="1">
                                      <a:solidFill>
                                        <a:schemeClr val="bg1"/>
                                      </a:solidFill>
                                      <a:latin typeface="Cambria Math" panose="02040503050406030204" pitchFamily="18" charset="0"/>
                                      <a:ea typeface="Cambria Math" panose="02040503050406030204" pitchFamily="18" charset="0"/>
                                    </a:rPr>
                                    <m:t>   1</m:t>
                                  </m:r>
                                </m:e>
                              </m:mr>
                              <m:mr>
                                <m:e>
                                  <m:r>
                                    <a:rPr lang="tr-TR" sz="1400" i="1">
                                      <a:solidFill>
                                        <a:schemeClr val="bg1"/>
                                      </a:solidFill>
                                      <a:latin typeface="Cambria Math" panose="02040503050406030204" pitchFamily="18" charset="0"/>
                                      <a:ea typeface="Cambria Math" panose="02040503050406030204" pitchFamily="18" charset="0"/>
                                    </a:rPr>
                                    <m:t>−4</m:t>
                                  </m:r>
                                </m:e>
                                <m:e>
                                  <m:r>
                                    <a:rPr lang="tr-TR" sz="1400" i="1">
                                      <a:solidFill>
                                        <a:schemeClr val="bg1"/>
                                      </a:solidFill>
                                      <a:latin typeface="Cambria Math" panose="02040503050406030204" pitchFamily="18" charset="0"/>
                                      <a:ea typeface="Cambria Math" panose="02040503050406030204" pitchFamily="18" charset="0"/>
                                    </a:rPr>
                                    <m:t>  6</m:t>
                                  </m:r>
                                </m:e>
                                <m:e>
                                  <m:r>
                                    <a:rPr lang="tr-TR" sz="1400" i="1">
                                      <a:solidFill>
                                        <a:schemeClr val="bg1"/>
                                      </a:solidFill>
                                      <a:latin typeface="Cambria Math" panose="02040503050406030204" pitchFamily="18" charset="0"/>
                                      <a:ea typeface="Cambria Math" panose="02040503050406030204" pitchFamily="18" charset="0"/>
                                    </a:rPr>
                                    <m:t>−4 </m:t>
                                  </m:r>
                                </m:e>
                              </m:mr>
                              <m:mr>
                                <m:e>
                                  <m:r>
                                    <a:rPr lang="tr-TR" sz="1400" i="1">
                                      <a:solidFill>
                                        <a:schemeClr val="bg1"/>
                                      </a:solidFill>
                                      <a:latin typeface="Cambria Math" panose="02040503050406030204" pitchFamily="18" charset="0"/>
                                      <a:ea typeface="Cambria Math" panose="02040503050406030204" pitchFamily="18" charset="0"/>
                                    </a:rPr>
                                    <m:t>   1</m:t>
                                  </m:r>
                                </m:e>
                                <m:e>
                                  <m:r>
                                    <a:rPr lang="tr-TR" sz="1400" i="1">
                                      <a:solidFill>
                                        <a:schemeClr val="bg1"/>
                                      </a:solidFill>
                                      <a:latin typeface="Cambria Math" panose="02040503050406030204" pitchFamily="18" charset="0"/>
                                      <a:ea typeface="Cambria Math" panose="02040503050406030204" pitchFamily="18" charset="0"/>
                                    </a:rPr>
                                    <m:t>−4</m:t>
                                  </m:r>
                                </m:e>
                                <m:e>
                                  <m:r>
                                    <a:rPr lang="tr-TR" sz="1400" i="1">
                                      <a:solidFill>
                                        <a:schemeClr val="bg1"/>
                                      </a:solidFill>
                                      <a:latin typeface="Cambria Math" panose="02040503050406030204" pitchFamily="18" charset="0"/>
                                      <a:ea typeface="Cambria Math" panose="02040503050406030204" pitchFamily="18" charset="0"/>
                                    </a:rPr>
                                    <m:t>   6</m:t>
                                  </m:r>
                                </m:e>
                              </m:mr>
                            </m:m>
                          </m:e>
                        </m:d>
                        <m:r>
                          <a:rPr lang="tr-TR" sz="1400" i="1">
                            <a:solidFill>
                              <a:schemeClr val="bg1"/>
                            </a:solidFill>
                            <a:latin typeface="Cambria Math" panose="02040503050406030204" pitchFamily="18" charset="0"/>
                            <a:ea typeface="Cambria Math" panose="02040503050406030204" pitchFamily="18" charset="0"/>
                          </a:rPr>
                          <m:t> </m:t>
                        </m:r>
                        <m:m>
                          <m:mPr>
                            <m:mcs>
                              <m:mc>
                                <m:mcPr>
                                  <m:count m:val="2"/>
                                  <m:mcJc m:val="center"/>
                                </m:mcPr>
                              </m:mc>
                            </m:mcs>
                            <m:ctrlPr>
                              <a:rPr lang="tr-TR" sz="1400" i="1" dirty="0">
                                <a:solidFill>
                                  <a:schemeClr val="bg1"/>
                                </a:solidFill>
                                <a:latin typeface="Cambria Math" panose="02040503050406030204" pitchFamily="18" charset="0"/>
                                <a:ea typeface="Cambria Math" panose="02040503050406030204" pitchFamily="18" charset="0"/>
                              </a:rPr>
                            </m:ctrlPr>
                          </m:mPr>
                          <m:mr>
                            <m:e>
                              <m:r>
                                <m:rPr>
                                  <m:brk m:alnAt="7"/>
                                </m:rPr>
                                <a:rPr lang="tr-TR" sz="1400" i="1" dirty="0">
                                  <a:solidFill>
                                    <a:schemeClr val="bg1"/>
                                  </a:solidFill>
                                  <a:latin typeface="Cambria Math" panose="02040503050406030204" pitchFamily="18" charset="0"/>
                                  <a:ea typeface="Cambria Math" panose="02040503050406030204" pitchFamily="18" charset="0"/>
                                </a:rPr>
                                <m:t>−</m:t>
                              </m:r>
                              <m:r>
                                <a:rPr lang="tr-TR" sz="1400" i="1" dirty="0">
                                  <a:solidFill>
                                    <a:schemeClr val="bg1"/>
                                  </a:solidFill>
                                  <a:latin typeface="Cambria Math" panose="02040503050406030204" pitchFamily="18" charset="0"/>
                                  <a:ea typeface="Cambria Math" panose="02040503050406030204" pitchFamily="18" charset="0"/>
                                </a:rPr>
                                <m:t>14</m:t>
                              </m:r>
                            </m:e>
                            <m:e>
                              <m:r>
                                <a:rPr lang="tr-TR" sz="1400" i="1" dirty="0">
                                  <a:solidFill>
                                    <a:schemeClr val="bg1"/>
                                  </a:solidFill>
                                  <a:latin typeface="Cambria Math" panose="02040503050406030204" pitchFamily="18" charset="0"/>
                                  <a:ea typeface="Cambria Math" panose="02040503050406030204" pitchFamily="18" charset="0"/>
                                </a:rPr>
                                <m:t>  22</m:t>
                              </m:r>
                            </m:e>
                          </m:mr>
                          <m:mr>
                            <m:e>
                              <m:r>
                                <a:rPr lang="tr-TR" sz="1400" i="1" dirty="0">
                                  <a:solidFill>
                                    <a:schemeClr val="bg1"/>
                                  </a:solidFill>
                                  <a:latin typeface="Cambria Math" panose="02040503050406030204" pitchFamily="18" charset="0"/>
                                  <a:ea typeface="Cambria Math" panose="02040503050406030204" pitchFamily="18" charset="0"/>
                                </a:rPr>
                                <m:t>  36</m:t>
                              </m:r>
                            </m:e>
                            <m:e>
                              <m:r>
                                <a:rPr lang="tr-TR" sz="1400" i="1" dirty="0">
                                  <a:solidFill>
                                    <a:schemeClr val="bg1"/>
                                  </a:solidFill>
                                  <a:latin typeface="Cambria Math" panose="02040503050406030204" pitchFamily="18" charset="0"/>
                                  <a:ea typeface="Cambria Math" panose="02040503050406030204" pitchFamily="18" charset="0"/>
                                </a:rPr>
                                <m:t>−18</m:t>
                              </m:r>
                            </m:e>
                          </m:mr>
                          <m:mr>
                            <m:e>
                              <m:r>
                                <a:rPr lang="tr-TR" sz="1400" i="1" dirty="0">
                                  <a:solidFill>
                                    <a:schemeClr val="bg1"/>
                                  </a:solidFill>
                                  <a:latin typeface="Cambria Math" panose="02040503050406030204" pitchFamily="18" charset="0"/>
                                  <a:ea typeface="Cambria Math" panose="02040503050406030204" pitchFamily="18" charset="0"/>
                                </a:rPr>
                                <m:t>   6</m:t>
                              </m:r>
                            </m:e>
                            <m:e>
                              <m:r>
                                <a:rPr lang="tr-TR" sz="1400" i="1" dirty="0">
                                  <a:solidFill>
                                    <a:schemeClr val="bg1"/>
                                  </a:solidFill>
                                  <a:latin typeface="Cambria Math" panose="02040503050406030204" pitchFamily="18" charset="0"/>
                                  <a:ea typeface="Cambria Math" panose="02040503050406030204" pitchFamily="18" charset="0"/>
                                </a:rPr>
                                <m:t>   7</m:t>
                              </m:r>
                            </m:e>
                          </m:mr>
                        </m:m>
                        <m:r>
                          <a:rPr lang="tr-TR" sz="1400" b="0" i="1" dirty="0" smtClean="0">
                            <a:solidFill>
                              <a:schemeClr val="bg1"/>
                            </a:solidFill>
                            <a:latin typeface="Cambria Math" panose="02040503050406030204" pitchFamily="18" charset="0"/>
                            <a:ea typeface="Cambria Math" panose="02040503050406030204" pitchFamily="18" charset="0"/>
                          </a:rPr>
                          <m:t> </m:t>
                        </m:r>
                      </m:e>
                    </m:d>
                  </m:oMath>
                </a14:m>
                <a:r>
                  <a:rPr lang="tr-TR" sz="1600" dirty="0" smtClean="0">
                    <a:solidFill>
                      <a:schemeClr val="bg1"/>
                    </a:solidFill>
                    <a:latin typeface="Cambria Math" panose="02040503050406030204" pitchFamily="18" charset="0"/>
                    <a:ea typeface="Cambria Math" panose="02040503050406030204" pitchFamily="18" charset="0"/>
                  </a:rPr>
                  <a:t>				                 </a:t>
                </a:r>
                <a14:m>
                  <m:oMath xmlns:m="http://schemas.openxmlformats.org/officeDocument/2006/math">
                    <m:r>
                      <a:rPr lang="tr-TR" sz="1400" i="1">
                        <a:solidFill>
                          <a:schemeClr val="bg1"/>
                        </a:solidFill>
                        <a:latin typeface="Cambria Math" panose="02040503050406030204" pitchFamily="18" charset="0"/>
                        <a:ea typeface="Cambria Math" panose="02040503050406030204" pitchFamily="18" charset="0"/>
                      </a:rPr>
                      <m:t> </m:t>
                    </m:r>
                    <m:d>
                      <m:dPr>
                        <m:begChr m:val="["/>
                        <m:endChr m:val="]"/>
                        <m:ctrlPr>
                          <a:rPr lang="tr-TR" sz="1400" i="1">
                            <a:solidFill>
                              <a:schemeClr val="bg1"/>
                            </a:solidFill>
                            <a:latin typeface="Cambria Math" panose="02040503050406030204" pitchFamily="18" charset="0"/>
                            <a:ea typeface="Cambria Math" panose="02040503050406030204" pitchFamily="18" charset="0"/>
                          </a:rPr>
                        </m:ctrlPr>
                      </m:dPr>
                      <m:e>
                        <m:d>
                          <m:dPr>
                            <m:begChr m:val=""/>
                            <m:endChr m:val="|"/>
                            <m:ctrlPr>
                              <a:rPr lang="tr-TR" sz="1400" i="1">
                                <a:solidFill>
                                  <a:schemeClr val="bg1"/>
                                </a:solidFill>
                                <a:latin typeface="Cambria Math" panose="02040503050406030204" pitchFamily="18" charset="0"/>
                                <a:ea typeface="Cambria Math" panose="02040503050406030204" pitchFamily="18" charset="0"/>
                              </a:rPr>
                            </m:ctrlPr>
                          </m:dPr>
                          <m:e>
                            <m:m>
                              <m:mPr>
                                <m:mcs>
                                  <m:mc>
                                    <m:mcPr>
                                      <m:count m:val="3"/>
                                      <m:mcJc m:val="center"/>
                                    </m:mcPr>
                                  </m:mc>
                                </m:mcs>
                                <m:ctrlPr>
                                  <a:rPr lang="tr-TR" sz="1400" i="1">
                                    <a:solidFill>
                                      <a:schemeClr val="bg1"/>
                                    </a:solidFill>
                                    <a:latin typeface="Cambria Math" panose="02040503050406030204" pitchFamily="18" charset="0"/>
                                    <a:ea typeface="Cambria Math" panose="02040503050406030204" pitchFamily="18" charset="0"/>
                                  </a:rPr>
                                </m:ctrlPr>
                              </m:mPr>
                              <m:mr>
                                <m:e>
                                  <m:r>
                                    <m:rPr>
                                      <m:brk m:alnAt="7"/>
                                    </m:rPr>
                                    <a:rPr lang="tr-TR" sz="1400" i="1">
                                      <a:solidFill>
                                        <a:schemeClr val="bg1"/>
                                      </a:solidFill>
                                      <a:latin typeface="Cambria Math" panose="02040503050406030204" pitchFamily="18" charset="0"/>
                                      <a:ea typeface="Cambria Math" panose="02040503050406030204" pitchFamily="18" charset="0"/>
                                    </a:rPr>
                                    <m:t> </m:t>
                                  </m:r>
                                  <m:r>
                                    <a:rPr lang="tr-TR" sz="1400" i="1">
                                      <a:solidFill>
                                        <a:schemeClr val="bg1"/>
                                      </a:solidFill>
                                      <a:latin typeface="Cambria Math" panose="02040503050406030204" pitchFamily="18" charset="0"/>
                                      <a:ea typeface="Cambria Math" panose="02040503050406030204" pitchFamily="18" charset="0"/>
                                    </a:rPr>
                                    <m:t>  6</m:t>
                                  </m:r>
                                </m:e>
                                <m:e>
                                  <m:r>
                                    <a:rPr lang="tr-TR" sz="1400" i="1">
                                      <a:solidFill>
                                        <a:schemeClr val="bg1"/>
                                      </a:solidFill>
                                      <a:latin typeface="Cambria Math" panose="02040503050406030204" pitchFamily="18" charset="0"/>
                                      <a:ea typeface="Cambria Math" panose="02040503050406030204" pitchFamily="18" charset="0"/>
                                    </a:rPr>
                                    <m:t>−4</m:t>
                                  </m:r>
                                </m:e>
                                <m:e>
                                  <m:r>
                                    <a:rPr lang="tr-TR" sz="1400" i="1">
                                      <a:solidFill>
                                        <a:schemeClr val="bg1"/>
                                      </a:solidFill>
                                      <a:latin typeface="Cambria Math" panose="02040503050406030204" pitchFamily="18" charset="0"/>
                                      <a:ea typeface="Cambria Math" panose="02040503050406030204" pitchFamily="18" charset="0"/>
                                    </a:rPr>
                                    <m:t>   1</m:t>
                                  </m:r>
                                </m:e>
                              </m:mr>
                              <m:mr>
                                <m:e>
                                  <m:r>
                                    <a:rPr lang="tr-TR" sz="1400" b="0" i="1" smtClean="0">
                                      <a:solidFill>
                                        <a:schemeClr val="bg1"/>
                                      </a:solidFill>
                                      <a:latin typeface="Cambria Math" panose="02040503050406030204" pitchFamily="18" charset="0"/>
                                      <a:ea typeface="Cambria Math" panose="02040503050406030204" pitchFamily="18" charset="0"/>
                                    </a:rPr>
                                    <m:t>  0</m:t>
                                  </m:r>
                                </m:e>
                                <m:e>
                                  <m:r>
                                    <a:rPr lang="tr-TR" sz="1400" i="1">
                                      <a:solidFill>
                                        <a:schemeClr val="bg1"/>
                                      </a:solidFill>
                                      <a:latin typeface="Cambria Math" panose="02040503050406030204" pitchFamily="18" charset="0"/>
                                      <a:ea typeface="Cambria Math" panose="02040503050406030204" pitchFamily="18" charset="0"/>
                                    </a:rPr>
                                    <m:t>  </m:t>
                                  </m:r>
                                  <m:r>
                                    <a:rPr lang="tr-TR" sz="1400" b="0" i="1" smtClean="0">
                                      <a:solidFill>
                                        <a:schemeClr val="bg1"/>
                                      </a:solidFill>
                                      <a:latin typeface="Cambria Math" panose="02040503050406030204" pitchFamily="18" charset="0"/>
                                      <a:ea typeface="Cambria Math" panose="02040503050406030204" pitchFamily="18" charset="0"/>
                                    </a:rPr>
                                    <m:t>10/3</m:t>
                                  </m:r>
                                </m:e>
                                <m:e>
                                  <m:r>
                                    <a:rPr lang="tr-TR" sz="1400" i="1">
                                      <a:solidFill>
                                        <a:schemeClr val="bg1"/>
                                      </a:solidFill>
                                      <a:latin typeface="Cambria Math" panose="02040503050406030204" pitchFamily="18" charset="0"/>
                                      <a:ea typeface="Cambria Math" panose="02040503050406030204" pitchFamily="18" charset="0"/>
                                    </a:rPr>
                                    <m:t>−</m:t>
                                  </m:r>
                                  <m:r>
                                    <a:rPr lang="tr-TR" sz="1400" b="0" i="1" smtClean="0">
                                      <a:solidFill>
                                        <a:schemeClr val="bg1"/>
                                      </a:solidFill>
                                      <a:latin typeface="Cambria Math" panose="02040503050406030204" pitchFamily="18" charset="0"/>
                                      <a:ea typeface="Cambria Math" panose="02040503050406030204" pitchFamily="18" charset="0"/>
                                    </a:rPr>
                                    <m:t>10/3</m:t>
                                  </m:r>
                                  <m:r>
                                    <a:rPr lang="tr-TR" sz="1400" i="1">
                                      <a:solidFill>
                                        <a:schemeClr val="bg1"/>
                                      </a:solidFill>
                                      <a:latin typeface="Cambria Math" panose="02040503050406030204" pitchFamily="18" charset="0"/>
                                      <a:ea typeface="Cambria Math" panose="02040503050406030204" pitchFamily="18" charset="0"/>
                                    </a:rPr>
                                    <m:t> </m:t>
                                  </m:r>
                                </m:e>
                              </m:mr>
                              <m:mr>
                                <m:e>
                                  <m:r>
                                    <a:rPr lang="tr-TR" sz="1400" i="1">
                                      <a:solidFill>
                                        <a:schemeClr val="bg1"/>
                                      </a:solidFill>
                                      <a:latin typeface="Cambria Math" panose="02040503050406030204" pitchFamily="18" charset="0"/>
                                      <a:ea typeface="Cambria Math" panose="02040503050406030204" pitchFamily="18" charset="0"/>
                                    </a:rPr>
                                    <m:t>   </m:t>
                                  </m:r>
                                  <m:r>
                                    <a:rPr lang="tr-TR" sz="1400" b="0" i="1" smtClean="0">
                                      <a:solidFill>
                                        <a:schemeClr val="bg1"/>
                                      </a:solidFill>
                                      <a:latin typeface="Cambria Math" panose="02040503050406030204" pitchFamily="18" charset="0"/>
                                      <a:ea typeface="Cambria Math" panose="02040503050406030204" pitchFamily="18" charset="0"/>
                                    </a:rPr>
                                    <m:t>0</m:t>
                                  </m:r>
                                </m:e>
                                <m:e>
                                  <m:r>
                                    <a:rPr lang="tr-TR" sz="1400" i="1">
                                      <a:solidFill>
                                        <a:schemeClr val="bg1"/>
                                      </a:solidFill>
                                      <a:latin typeface="Cambria Math" panose="02040503050406030204" pitchFamily="18" charset="0"/>
                                      <a:ea typeface="Cambria Math" panose="02040503050406030204" pitchFamily="18" charset="0"/>
                                    </a:rPr>
                                    <m:t>−</m:t>
                                  </m:r>
                                  <m:r>
                                    <a:rPr lang="tr-TR" sz="1400" b="0" i="1" smtClean="0">
                                      <a:solidFill>
                                        <a:schemeClr val="bg1"/>
                                      </a:solidFill>
                                      <a:latin typeface="Cambria Math" panose="02040503050406030204" pitchFamily="18" charset="0"/>
                                      <a:ea typeface="Cambria Math" panose="02040503050406030204" pitchFamily="18" charset="0"/>
                                    </a:rPr>
                                    <m:t>10/3</m:t>
                                  </m:r>
                                </m:e>
                                <m:e>
                                  <m:r>
                                    <a:rPr lang="tr-TR" sz="1400" i="1">
                                      <a:solidFill>
                                        <a:schemeClr val="bg1"/>
                                      </a:solidFill>
                                      <a:latin typeface="Cambria Math" panose="02040503050406030204" pitchFamily="18" charset="0"/>
                                      <a:ea typeface="Cambria Math" panose="02040503050406030204" pitchFamily="18" charset="0"/>
                                    </a:rPr>
                                    <m:t>   </m:t>
                                  </m:r>
                                  <m:r>
                                    <a:rPr lang="tr-TR" sz="1400" b="0" i="1" smtClean="0">
                                      <a:solidFill>
                                        <a:schemeClr val="bg1"/>
                                      </a:solidFill>
                                      <a:latin typeface="Cambria Math" panose="02040503050406030204" pitchFamily="18" charset="0"/>
                                      <a:ea typeface="Cambria Math" panose="02040503050406030204" pitchFamily="18" charset="0"/>
                                    </a:rPr>
                                    <m:t>35/6</m:t>
                                  </m:r>
                                </m:e>
                              </m:mr>
                            </m:m>
                          </m:e>
                        </m:d>
                        <m:r>
                          <a:rPr lang="tr-TR" sz="1400" i="1">
                            <a:solidFill>
                              <a:schemeClr val="bg1"/>
                            </a:solidFill>
                            <a:latin typeface="Cambria Math" panose="02040503050406030204" pitchFamily="18" charset="0"/>
                            <a:ea typeface="Cambria Math" panose="02040503050406030204" pitchFamily="18" charset="0"/>
                          </a:rPr>
                          <m:t> </m:t>
                        </m:r>
                        <m:m>
                          <m:mPr>
                            <m:mcs>
                              <m:mc>
                                <m:mcPr>
                                  <m:count m:val="2"/>
                                  <m:mcJc m:val="center"/>
                                </m:mcPr>
                              </m:mc>
                            </m:mcs>
                            <m:ctrlPr>
                              <a:rPr lang="tr-TR" sz="1400" i="1" dirty="0">
                                <a:solidFill>
                                  <a:schemeClr val="bg1"/>
                                </a:solidFill>
                                <a:latin typeface="Cambria Math" panose="02040503050406030204" pitchFamily="18" charset="0"/>
                                <a:ea typeface="Cambria Math" panose="02040503050406030204" pitchFamily="18" charset="0"/>
                              </a:rPr>
                            </m:ctrlPr>
                          </m:mPr>
                          <m:mr>
                            <m:e>
                              <m:r>
                                <m:rPr>
                                  <m:brk m:alnAt="7"/>
                                </m:rPr>
                                <a:rPr lang="tr-TR" sz="1400" i="1" dirty="0">
                                  <a:solidFill>
                                    <a:schemeClr val="bg1"/>
                                  </a:solidFill>
                                  <a:latin typeface="Cambria Math" panose="02040503050406030204" pitchFamily="18" charset="0"/>
                                  <a:ea typeface="Cambria Math" panose="02040503050406030204" pitchFamily="18" charset="0"/>
                                </a:rPr>
                                <m:t>−</m:t>
                              </m:r>
                              <m:r>
                                <a:rPr lang="tr-TR" sz="1400" i="1" dirty="0">
                                  <a:solidFill>
                                    <a:schemeClr val="bg1"/>
                                  </a:solidFill>
                                  <a:latin typeface="Cambria Math" panose="02040503050406030204" pitchFamily="18" charset="0"/>
                                  <a:ea typeface="Cambria Math" panose="02040503050406030204" pitchFamily="18" charset="0"/>
                                </a:rPr>
                                <m:t>14</m:t>
                              </m:r>
                            </m:e>
                            <m:e>
                              <m:r>
                                <a:rPr lang="tr-TR" sz="1400" i="1" dirty="0">
                                  <a:solidFill>
                                    <a:schemeClr val="bg1"/>
                                  </a:solidFill>
                                  <a:latin typeface="Cambria Math" panose="02040503050406030204" pitchFamily="18" charset="0"/>
                                  <a:ea typeface="Cambria Math" panose="02040503050406030204" pitchFamily="18" charset="0"/>
                                </a:rPr>
                                <m:t>  22</m:t>
                              </m:r>
                            </m:e>
                          </m:mr>
                          <m:mr>
                            <m:e>
                              <m:r>
                                <a:rPr lang="tr-TR" sz="1400" i="1" dirty="0">
                                  <a:solidFill>
                                    <a:schemeClr val="bg1"/>
                                  </a:solidFill>
                                  <a:latin typeface="Cambria Math" panose="02040503050406030204" pitchFamily="18" charset="0"/>
                                  <a:ea typeface="Cambria Math" panose="02040503050406030204" pitchFamily="18" charset="0"/>
                                </a:rPr>
                                <m:t>  </m:t>
                              </m:r>
                              <m:r>
                                <a:rPr lang="tr-TR" sz="1400" b="0" i="1" dirty="0" smtClean="0">
                                  <a:solidFill>
                                    <a:schemeClr val="bg1"/>
                                  </a:solidFill>
                                  <a:latin typeface="Cambria Math" panose="02040503050406030204" pitchFamily="18" charset="0"/>
                                  <a:ea typeface="Cambria Math" panose="02040503050406030204" pitchFamily="18" charset="0"/>
                                </a:rPr>
                                <m:t>80/3</m:t>
                              </m:r>
                            </m:e>
                            <m:e>
                              <m:r>
                                <a:rPr lang="tr-TR" sz="1400" i="1" dirty="0">
                                  <a:solidFill>
                                    <a:schemeClr val="bg1"/>
                                  </a:solidFill>
                                  <a:latin typeface="Cambria Math" panose="02040503050406030204" pitchFamily="18" charset="0"/>
                                  <a:ea typeface="Cambria Math" panose="02040503050406030204" pitchFamily="18" charset="0"/>
                                </a:rPr>
                                <m:t>−</m:t>
                              </m:r>
                              <m:r>
                                <a:rPr lang="tr-TR" sz="1400" b="0" i="1" dirty="0" smtClean="0">
                                  <a:solidFill>
                                    <a:schemeClr val="bg1"/>
                                  </a:solidFill>
                                  <a:latin typeface="Cambria Math" panose="02040503050406030204" pitchFamily="18" charset="0"/>
                                  <a:ea typeface="Cambria Math" panose="02040503050406030204" pitchFamily="18" charset="0"/>
                                </a:rPr>
                                <m:t>10/3</m:t>
                              </m:r>
                            </m:e>
                          </m:mr>
                          <m:mr>
                            <m:e>
                              <m:r>
                                <a:rPr lang="tr-TR" sz="1400" i="1" dirty="0">
                                  <a:solidFill>
                                    <a:schemeClr val="bg1"/>
                                  </a:solidFill>
                                  <a:latin typeface="Cambria Math" panose="02040503050406030204" pitchFamily="18" charset="0"/>
                                  <a:ea typeface="Cambria Math" panose="02040503050406030204" pitchFamily="18" charset="0"/>
                                </a:rPr>
                                <m:t>   </m:t>
                              </m:r>
                              <m:r>
                                <a:rPr lang="tr-TR" sz="1400" b="0" i="1" dirty="0" smtClean="0">
                                  <a:solidFill>
                                    <a:schemeClr val="bg1"/>
                                  </a:solidFill>
                                  <a:latin typeface="Cambria Math" panose="02040503050406030204" pitchFamily="18" charset="0"/>
                                  <a:ea typeface="Cambria Math" panose="02040503050406030204" pitchFamily="18" charset="0"/>
                                </a:rPr>
                                <m:t>10/3</m:t>
                              </m:r>
                            </m:e>
                            <m:e>
                              <m:r>
                                <a:rPr lang="tr-TR" sz="1400" i="1" dirty="0">
                                  <a:solidFill>
                                    <a:schemeClr val="bg1"/>
                                  </a:solidFill>
                                  <a:latin typeface="Cambria Math" panose="02040503050406030204" pitchFamily="18" charset="0"/>
                                  <a:ea typeface="Cambria Math" panose="02040503050406030204" pitchFamily="18" charset="0"/>
                                </a:rPr>
                                <m:t>   </m:t>
                              </m:r>
                              <m:r>
                                <a:rPr lang="tr-TR" sz="1400" b="0" i="1" dirty="0" smtClean="0">
                                  <a:solidFill>
                                    <a:schemeClr val="bg1"/>
                                  </a:solidFill>
                                  <a:latin typeface="Cambria Math" panose="02040503050406030204" pitchFamily="18" charset="0"/>
                                  <a:ea typeface="Cambria Math" panose="02040503050406030204" pitchFamily="18" charset="0"/>
                                </a:rPr>
                                <m:t>10/3</m:t>
                              </m:r>
                            </m:e>
                          </m:mr>
                        </m:m>
                      </m:e>
                    </m:d>
                  </m:oMath>
                </a14:m>
                <a:endParaRPr lang="tr-TR" sz="1400" dirty="0" smtClean="0">
                  <a:solidFill>
                    <a:schemeClr val="bg1"/>
                  </a:solidFill>
                  <a:latin typeface="Cambria Math" panose="02040503050406030204" pitchFamily="18" charset="0"/>
                  <a:ea typeface="Cambria Math" panose="02040503050406030204" pitchFamily="18" charset="0"/>
                </a:endParaRPr>
              </a:p>
              <a:p>
                <a:endParaRPr lang="tr-TR" sz="1400" dirty="0">
                  <a:solidFill>
                    <a:schemeClr val="bg1"/>
                  </a:solidFill>
                  <a:latin typeface="Cambria Math" panose="02040503050406030204" pitchFamily="18" charset="0"/>
                  <a:ea typeface="Cambria Math" panose="02040503050406030204" pitchFamily="18" charset="0"/>
                </a:endParaRPr>
              </a:p>
              <a:p>
                <a:r>
                  <a:rPr lang="tr-TR" sz="1400" dirty="0" smtClean="0">
                    <a:solidFill>
                      <a:schemeClr val="bg1"/>
                    </a:solidFill>
                    <a:latin typeface="Cambria Math" panose="02040503050406030204" pitchFamily="18" charset="0"/>
                    <a:ea typeface="Cambria Math" panose="02040503050406030204" pitchFamily="18" charset="0"/>
                  </a:rPr>
                  <a:t>And</a:t>
                </a:r>
              </a:p>
              <a:p>
                <a:endParaRPr lang="tr-TR" sz="1400" dirty="0" smtClean="0">
                  <a:solidFill>
                    <a:schemeClr val="bg1"/>
                  </a:solidFill>
                  <a:latin typeface="Cambria Math" panose="02040503050406030204" pitchFamily="18" charset="0"/>
                  <a:ea typeface="Cambria Math" panose="02040503050406030204" pitchFamily="18" charset="0"/>
                </a:endParaRPr>
              </a:p>
              <a:p>
                <a14:m>
                  <m:oMath xmlns:m="http://schemas.openxmlformats.org/officeDocument/2006/math">
                    <m:r>
                      <a:rPr lang="tr-TR" sz="1400" b="0" i="1" smtClean="0">
                        <a:solidFill>
                          <a:schemeClr val="bg1"/>
                        </a:solidFill>
                        <a:latin typeface="Cambria Math" panose="02040503050406030204" pitchFamily="18" charset="0"/>
                        <a:ea typeface="Cambria Math" panose="02040503050406030204" pitchFamily="18" charset="0"/>
                      </a:rPr>
                      <m:t>    </m:t>
                    </m:r>
                    <m:r>
                      <a:rPr lang="tr-TR" sz="1400" i="1">
                        <a:solidFill>
                          <a:schemeClr val="bg1"/>
                        </a:solidFill>
                        <a:latin typeface="Cambria Math" panose="02040503050406030204" pitchFamily="18" charset="0"/>
                        <a:ea typeface="Cambria Math" panose="02040503050406030204" pitchFamily="18" charset="0"/>
                      </a:rPr>
                      <m:t> </m:t>
                    </m:r>
                    <m:d>
                      <m:dPr>
                        <m:begChr m:val="["/>
                        <m:endChr m:val="]"/>
                        <m:ctrlPr>
                          <a:rPr lang="tr-TR" sz="1400" i="1">
                            <a:solidFill>
                              <a:schemeClr val="bg1"/>
                            </a:solidFill>
                            <a:latin typeface="Cambria Math" panose="02040503050406030204" pitchFamily="18" charset="0"/>
                            <a:ea typeface="Cambria Math" panose="02040503050406030204" pitchFamily="18" charset="0"/>
                          </a:rPr>
                        </m:ctrlPr>
                      </m:dPr>
                      <m:e>
                        <m:d>
                          <m:dPr>
                            <m:begChr m:val=""/>
                            <m:endChr m:val="|"/>
                            <m:ctrlPr>
                              <a:rPr lang="tr-TR" sz="1400" i="1">
                                <a:solidFill>
                                  <a:schemeClr val="bg1"/>
                                </a:solidFill>
                                <a:latin typeface="Cambria Math" panose="02040503050406030204" pitchFamily="18" charset="0"/>
                                <a:ea typeface="Cambria Math" panose="02040503050406030204" pitchFamily="18" charset="0"/>
                              </a:rPr>
                            </m:ctrlPr>
                          </m:dPr>
                          <m:e>
                            <m:m>
                              <m:mPr>
                                <m:mcs>
                                  <m:mc>
                                    <m:mcPr>
                                      <m:count m:val="3"/>
                                      <m:mcJc m:val="center"/>
                                    </m:mcPr>
                                  </m:mc>
                                </m:mcs>
                                <m:ctrlPr>
                                  <a:rPr lang="tr-TR" sz="1400" i="1">
                                    <a:solidFill>
                                      <a:schemeClr val="bg1"/>
                                    </a:solidFill>
                                    <a:latin typeface="Cambria Math" panose="02040503050406030204" pitchFamily="18" charset="0"/>
                                    <a:ea typeface="Cambria Math" panose="02040503050406030204" pitchFamily="18" charset="0"/>
                                  </a:rPr>
                                </m:ctrlPr>
                              </m:mPr>
                              <m:mr>
                                <m:e>
                                  <m:r>
                                    <m:rPr>
                                      <m:brk m:alnAt="7"/>
                                    </m:rPr>
                                    <a:rPr lang="tr-TR" sz="1400" i="1">
                                      <a:solidFill>
                                        <a:schemeClr val="bg1"/>
                                      </a:solidFill>
                                      <a:latin typeface="Cambria Math" panose="02040503050406030204" pitchFamily="18" charset="0"/>
                                      <a:ea typeface="Cambria Math" panose="02040503050406030204" pitchFamily="18" charset="0"/>
                                    </a:rPr>
                                    <m:t> </m:t>
                                  </m:r>
                                  <m:r>
                                    <a:rPr lang="tr-TR" sz="1400" i="1">
                                      <a:solidFill>
                                        <a:schemeClr val="bg1"/>
                                      </a:solidFill>
                                      <a:latin typeface="Cambria Math" panose="02040503050406030204" pitchFamily="18" charset="0"/>
                                      <a:ea typeface="Cambria Math" panose="02040503050406030204" pitchFamily="18" charset="0"/>
                                    </a:rPr>
                                    <m:t>  6</m:t>
                                  </m:r>
                                </m:e>
                                <m:e>
                                  <m:r>
                                    <a:rPr lang="tr-TR" sz="1400" i="1">
                                      <a:solidFill>
                                        <a:schemeClr val="bg1"/>
                                      </a:solidFill>
                                      <a:latin typeface="Cambria Math" panose="02040503050406030204" pitchFamily="18" charset="0"/>
                                      <a:ea typeface="Cambria Math" panose="02040503050406030204" pitchFamily="18" charset="0"/>
                                    </a:rPr>
                                    <m:t>−4</m:t>
                                  </m:r>
                                </m:e>
                                <m:e>
                                  <m:r>
                                    <a:rPr lang="tr-TR" sz="1400" i="1">
                                      <a:solidFill>
                                        <a:schemeClr val="bg1"/>
                                      </a:solidFill>
                                      <a:latin typeface="Cambria Math" panose="02040503050406030204" pitchFamily="18" charset="0"/>
                                      <a:ea typeface="Cambria Math" panose="02040503050406030204" pitchFamily="18" charset="0"/>
                                    </a:rPr>
                                    <m:t>   1</m:t>
                                  </m:r>
                                </m:e>
                              </m:mr>
                              <m:mr>
                                <m:e>
                                  <m:r>
                                    <a:rPr lang="tr-TR" sz="1400" i="1">
                                      <a:solidFill>
                                        <a:schemeClr val="bg1"/>
                                      </a:solidFill>
                                      <a:latin typeface="Cambria Math" panose="02040503050406030204" pitchFamily="18" charset="0"/>
                                      <a:ea typeface="Cambria Math" panose="02040503050406030204" pitchFamily="18" charset="0"/>
                                    </a:rPr>
                                    <m:t>  0</m:t>
                                  </m:r>
                                </m:e>
                                <m:e>
                                  <m:r>
                                    <a:rPr lang="tr-TR" sz="1400" i="1">
                                      <a:solidFill>
                                        <a:schemeClr val="bg1"/>
                                      </a:solidFill>
                                      <a:latin typeface="Cambria Math" panose="02040503050406030204" pitchFamily="18" charset="0"/>
                                      <a:ea typeface="Cambria Math" panose="02040503050406030204" pitchFamily="18" charset="0"/>
                                    </a:rPr>
                                    <m:t>  10/3</m:t>
                                  </m:r>
                                </m:e>
                                <m:e>
                                  <m:r>
                                    <a:rPr lang="tr-TR" sz="1400" i="1">
                                      <a:solidFill>
                                        <a:schemeClr val="bg1"/>
                                      </a:solidFill>
                                      <a:latin typeface="Cambria Math" panose="02040503050406030204" pitchFamily="18" charset="0"/>
                                      <a:ea typeface="Cambria Math" panose="02040503050406030204" pitchFamily="18" charset="0"/>
                                    </a:rPr>
                                    <m:t>−10/3 </m:t>
                                  </m:r>
                                </m:e>
                              </m:mr>
                              <m:mr>
                                <m:e>
                                  <m:r>
                                    <a:rPr lang="tr-TR" sz="1400" i="1">
                                      <a:solidFill>
                                        <a:schemeClr val="bg1"/>
                                      </a:solidFill>
                                      <a:latin typeface="Cambria Math" panose="02040503050406030204" pitchFamily="18" charset="0"/>
                                      <a:ea typeface="Cambria Math" panose="02040503050406030204" pitchFamily="18" charset="0"/>
                                    </a:rPr>
                                    <m:t>   0</m:t>
                                  </m:r>
                                </m:e>
                                <m:e>
                                  <m:r>
                                    <a:rPr lang="tr-TR" sz="1400" i="1">
                                      <a:solidFill>
                                        <a:schemeClr val="bg1"/>
                                      </a:solidFill>
                                      <a:latin typeface="Cambria Math" panose="02040503050406030204" pitchFamily="18" charset="0"/>
                                      <a:ea typeface="Cambria Math" panose="02040503050406030204" pitchFamily="18" charset="0"/>
                                    </a:rPr>
                                    <m:t>−10/3</m:t>
                                  </m:r>
                                </m:e>
                                <m:e>
                                  <m:r>
                                    <a:rPr lang="tr-TR" sz="1400" i="1">
                                      <a:solidFill>
                                        <a:schemeClr val="bg1"/>
                                      </a:solidFill>
                                      <a:latin typeface="Cambria Math" panose="02040503050406030204" pitchFamily="18" charset="0"/>
                                      <a:ea typeface="Cambria Math" panose="02040503050406030204" pitchFamily="18" charset="0"/>
                                    </a:rPr>
                                    <m:t>   35/6</m:t>
                                  </m:r>
                                </m:e>
                              </m:mr>
                            </m:m>
                          </m:e>
                        </m:d>
                        <m:r>
                          <a:rPr lang="tr-TR" sz="1400" i="1">
                            <a:solidFill>
                              <a:schemeClr val="bg1"/>
                            </a:solidFill>
                            <a:latin typeface="Cambria Math" panose="02040503050406030204" pitchFamily="18" charset="0"/>
                            <a:ea typeface="Cambria Math" panose="02040503050406030204" pitchFamily="18" charset="0"/>
                          </a:rPr>
                          <m:t> </m:t>
                        </m:r>
                        <m:m>
                          <m:mPr>
                            <m:mcs>
                              <m:mc>
                                <m:mcPr>
                                  <m:count m:val="2"/>
                                  <m:mcJc m:val="center"/>
                                </m:mcPr>
                              </m:mc>
                            </m:mcs>
                            <m:ctrlPr>
                              <a:rPr lang="tr-TR" sz="1400" i="1" dirty="0">
                                <a:solidFill>
                                  <a:schemeClr val="bg1"/>
                                </a:solidFill>
                                <a:latin typeface="Cambria Math" panose="02040503050406030204" pitchFamily="18" charset="0"/>
                                <a:ea typeface="Cambria Math" panose="02040503050406030204" pitchFamily="18" charset="0"/>
                              </a:rPr>
                            </m:ctrlPr>
                          </m:mPr>
                          <m:mr>
                            <m:e>
                              <m:r>
                                <m:rPr>
                                  <m:brk m:alnAt="7"/>
                                </m:rPr>
                                <a:rPr lang="tr-TR" sz="1400" i="1" dirty="0">
                                  <a:solidFill>
                                    <a:schemeClr val="bg1"/>
                                  </a:solidFill>
                                  <a:latin typeface="Cambria Math" panose="02040503050406030204" pitchFamily="18" charset="0"/>
                                  <a:ea typeface="Cambria Math" panose="02040503050406030204" pitchFamily="18" charset="0"/>
                                </a:rPr>
                                <m:t>−</m:t>
                              </m:r>
                              <m:r>
                                <a:rPr lang="tr-TR" sz="1400" i="1" dirty="0">
                                  <a:solidFill>
                                    <a:schemeClr val="bg1"/>
                                  </a:solidFill>
                                  <a:latin typeface="Cambria Math" panose="02040503050406030204" pitchFamily="18" charset="0"/>
                                  <a:ea typeface="Cambria Math" panose="02040503050406030204" pitchFamily="18" charset="0"/>
                                </a:rPr>
                                <m:t>14</m:t>
                              </m:r>
                            </m:e>
                            <m:e>
                              <m:r>
                                <a:rPr lang="tr-TR" sz="1400" i="1" dirty="0">
                                  <a:solidFill>
                                    <a:schemeClr val="bg1"/>
                                  </a:solidFill>
                                  <a:latin typeface="Cambria Math" panose="02040503050406030204" pitchFamily="18" charset="0"/>
                                  <a:ea typeface="Cambria Math" panose="02040503050406030204" pitchFamily="18" charset="0"/>
                                </a:rPr>
                                <m:t>  22</m:t>
                              </m:r>
                            </m:e>
                          </m:mr>
                          <m:mr>
                            <m:e>
                              <m:r>
                                <a:rPr lang="tr-TR" sz="1400" i="1" dirty="0">
                                  <a:solidFill>
                                    <a:schemeClr val="bg1"/>
                                  </a:solidFill>
                                  <a:latin typeface="Cambria Math" panose="02040503050406030204" pitchFamily="18" charset="0"/>
                                  <a:ea typeface="Cambria Math" panose="02040503050406030204" pitchFamily="18" charset="0"/>
                                </a:rPr>
                                <m:t>  80/3</m:t>
                              </m:r>
                            </m:e>
                            <m:e>
                              <m:r>
                                <a:rPr lang="tr-TR" sz="1400" i="1" dirty="0">
                                  <a:solidFill>
                                    <a:schemeClr val="bg1"/>
                                  </a:solidFill>
                                  <a:latin typeface="Cambria Math" panose="02040503050406030204" pitchFamily="18" charset="0"/>
                                  <a:ea typeface="Cambria Math" panose="02040503050406030204" pitchFamily="18" charset="0"/>
                                </a:rPr>
                                <m:t>−10/3</m:t>
                              </m:r>
                            </m:e>
                          </m:mr>
                          <m:mr>
                            <m:e>
                              <m:r>
                                <a:rPr lang="tr-TR" sz="1400" i="1" dirty="0">
                                  <a:solidFill>
                                    <a:schemeClr val="bg1"/>
                                  </a:solidFill>
                                  <a:latin typeface="Cambria Math" panose="02040503050406030204" pitchFamily="18" charset="0"/>
                                  <a:ea typeface="Cambria Math" panose="02040503050406030204" pitchFamily="18" charset="0"/>
                                </a:rPr>
                                <m:t>   10/3</m:t>
                              </m:r>
                            </m:e>
                            <m:e>
                              <m:r>
                                <a:rPr lang="tr-TR" sz="1400" i="1" dirty="0">
                                  <a:solidFill>
                                    <a:schemeClr val="bg1"/>
                                  </a:solidFill>
                                  <a:latin typeface="Cambria Math" panose="02040503050406030204" pitchFamily="18" charset="0"/>
                                  <a:ea typeface="Cambria Math" panose="02040503050406030204" pitchFamily="18" charset="0"/>
                                </a:rPr>
                                <m:t>   10/3</m:t>
                              </m:r>
                            </m:e>
                          </m:mr>
                        </m:m>
                      </m:e>
                    </m:d>
                  </m:oMath>
                </a14:m>
                <a:r>
                  <a:rPr lang="tr-TR" sz="1400" dirty="0" smtClean="0">
                    <a:solidFill>
                      <a:schemeClr val="bg1"/>
                    </a:solidFill>
                    <a:latin typeface="Cambria Math" panose="02040503050406030204" pitchFamily="18" charset="0"/>
                    <a:ea typeface="Cambria Math" panose="02040503050406030204" pitchFamily="18" charset="0"/>
                  </a:rPr>
                  <a:t>			 	                     </a:t>
                </a:r>
                <a14:m>
                  <m:oMath xmlns:m="http://schemas.openxmlformats.org/officeDocument/2006/math">
                    <m:r>
                      <a:rPr lang="tr-TR" sz="1400" i="1">
                        <a:solidFill>
                          <a:schemeClr val="bg1"/>
                        </a:solidFill>
                        <a:latin typeface="Cambria Math" panose="02040503050406030204" pitchFamily="18" charset="0"/>
                        <a:ea typeface="Cambria Math" panose="02040503050406030204" pitchFamily="18" charset="0"/>
                      </a:rPr>
                      <m:t> </m:t>
                    </m:r>
                    <m:d>
                      <m:dPr>
                        <m:begChr m:val="["/>
                        <m:endChr m:val="]"/>
                        <m:ctrlPr>
                          <a:rPr lang="tr-TR" sz="1400" i="1">
                            <a:solidFill>
                              <a:schemeClr val="bg1"/>
                            </a:solidFill>
                            <a:latin typeface="Cambria Math" panose="02040503050406030204" pitchFamily="18" charset="0"/>
                            <a:ea typeface="Cambria Math" panose="02040503050406030204" pitchFamily="18" charset="0"/>
                          </a:rPr>
                        </m:ctrlPr>
                      </m:dPr>
                      <m:e>
                        <m:d>
                          <m:dPr>
                            <m:begChr m:val=""/>
                            <m:endChr m:val="|"/>
                            <m:ctrlPr>
                              <a:rPr lang="tr-TR" sz="1400" i="1">
                                <a:solidFill>
                                  <a:schemeClr val="bg1"/>
                                </a:solidFill>
                                <a:latin typeface="Cambria Math" panose="02040503050406030204" pitchFamily="18" charset="0"/>
                                <a:ea typeface="Cambria Math" panose="02040503050406030204" pitchFamily="18" charset="0"/>
                              </a:rPr>
                            </m:ctrlPr>
                          </m:dPr>
                          <m:e>
                            <m:m>
                              <m:mPr>
                                <m:mcs>
                                  <m:mc>
                                    <m:mcPr>
                                      <m:count m:val="3"/>
                                      <m:mcJc m:val="center"/>
                                    </m:mcPr>
                                  </m:mc>
                                </m:mcs>
                                <m:ctrlPr>
                                  <a:rPr lang="tr-TR" sz="1400" i="1">
                                    <a:solidFill>
                                      <a:schemeClr val="bg1"/>
                                    </a:solidFill>
                                    <a:latin typeface="Cambria Math" panose="02040503050406030204" pitchFamily="18" charset="0"/>
                                    <a:ea typeface="Cambria Math" panose="02040503050406030204" pitchFamily="18" charset="0"/>
                                  </a:rPr>
                                </m:ctrlPr>
                              </m:mPr>
                              <m:mr>
                                <m:e>
                                  <m:r>
                                    <m:rPr>
                                      <m:brk m:alnAt="7"/>
                                    </m:rPr>
                                    <a:rPr lang="tr-TR" sz="1400" i="1">
                                      <a:solidFill>
                                        <a:schemeClr val="bg1"/>
                                      </a:solidFill>
                                      <a:latin typeface="Cambria Math" panose="02040503050406030204" pitchFamily="18" charset="0"/>
                                      <a:ea typeface="Cambria Math" panose="02040503050406030204" pitchFamily="18" charset="0"/>
                                    </a:rPr>
                                    <m:t> </m:t>
                                  </m:r>
                                  <m:r>
                                    <a:rPr lang="tr-TR" sz="1400" i="1">
                                      <a:solidFill>
                                        <a:schemeClr val="bg1"/>
                                      </a:solidFill>
                                      <a:latin typeface="Cambria Math" panose="02040503050406030204" pitchFamily="18" charset="0"/>
                                      <a:ea typeface="Cambria Math" panose="02040503050406030204" pitchFamily="18" charset="0"/>
                                    </a:rPr>
                                    <m:t>  6</m:t>
                                  </m:r>
                                </m:e>
                                <m:e>
                                  <m:r>
                                    <a:rPr lang="tr-TR" sz="1400" i="1">
                                      <a:solidFill>
                                        <a:schemeClr val="bg1"/>
                                      </a:solidFill>
                                      <a:latin typeface="Cambria Math" panose="02040503050406030204" pitchFamily="18" charset="0"/>
                                      <a:ea typeface="Cambria Math" panose="02040503050406030204" pitchFamily="18" charset="0"/>
                                    </a:rPr>
                                    <m:t>−4</m:t>
                                  </m:r>
                                </m:e>
                                <m:e>
                                  <m:r>
                                    <a:rPr lang="tr-TR" sz="1400" i="1">
                                      <a:solidFill>
                                        <a:schemeClr val="bg1"/>
                                      </a:solidFill>
                                      <a:latin typeface="Cambria Math" panose="02040503050406030204" pitchFamily="18" charset="0"/>
                                      <a:ea typeface="Cambria Math" panose="02040503050406030204" pitchFamily="18" charset="0"/>
                                    </a:rPr>
                                    <m:t>   1</m:t>
                                  </m:r>
                                </m:e>
                              </m:mr>
                              <m:mr>
                                <m:e>
                                  <m:r>
                                    <a:rPr lang="tr-TR" sz="1400" i="1">
                                      <a:solidFill>
                                        <a:schemeClr val="bg1"/>
                                      </a:solidFill>
                                      <a:latin typeface="Cambria Math" panose="02040503050406030204" pitchFamily="18" charset="0"/>
                                      <a:ea typeface="Cambria Math" panose="02040503050406030204" pitchFamily="18" charset="0"/>
                                    </a:rPr>
                                    <m:t>  0</m:t>
                                  </m:r>
                                </m:e>
                                <m:e>
                                  <m:r>
                                    <a:rPr lang="tr-TR" sz="1400" i="1">
                                      <a:solidFill>
                                        <a:schemeClr val="bg1"/>
                                      </a:solidFill>
                                      <a:latin typeface="Cambria Math" panose="02040503050406030204" pitchFamily="18" charset="0"/>
                                      <a:ea typeface="Cambria Math" panose="02040503050406030204" pitchFamily="18" charset="0"/>
                                    </a:rPr>
                                    <m:t>  10/3</m:t>
                                  </m:r>
                                </m:e>
                                <m:e>
                                  <m:r>
                                    <a:rPr lang="tr-TR" sz="1400" i="1">
                                      <a:solidFill>
                                        <a:schemeClr val="bg1"/>
                                      </a:solidFill>
                                      <a:latin typeface="Cambria Math" panose="02040503050406030204" pitchFamily="18" charset="0"/>
                                      <a:ea typeface="Cambria Math" panose="02040503050406030204" pitchFamily="18" charset="0"/>
                                    </a:rPr>
                                    <m:t>−10/3 </m:t>
                                  </m:r>
                                </m:e>
                              </m:mr>
                              <m:mr>
                                <m:e>
                                  <m:r>
                                    <a:rPr lang="tr-TR" sz="1400" i="1">
                                      <a:solidFill>
                                        <a:schemeClr val="bg1"/>
                                      </a:solidFill>
                                      <a:latin typeface="Cambria Math" panose="02040503050406030204" pitchFamily="18" charset="0"/>
                                      <a:ea typeface="Cambria Math" panose="02040503050406030204" pitchFamily="18" charset="0"/>
                                    </a:rPr>
                                    <m:t>   0</m:t>
                                  </m:r>
                                </m:e>
                                <m:e>
                                  <m:r>
                                    <a:rPr lang="tr-TR" sz="1400" b="0" i="1" smtClean="0">
                                      <a:solidFill>
                                        <a:schemeClr val="bg1"/>
                                      </a:solidFill>
                                      <a:latin typeface="Cambria Math" panose="02040503050406030204" pitchFamily="18" charset="0"/>
                                      <a:ea typeface="Cambria Math" panose="02040503050406030204" pitchFamily="18" charset="0"/>
                                    </a:rPr>
                                    <m:t>0</m:t>
                                  </m:r>
                                </m:e>
                                <m:e>
                                  <m:r>
                                    <a:rPr lang="tr-TR" sz="1400" i="1">
                                      <a:solidFill>
                                        <a:schemeClr val="bg1"/>
                                      </a:solidFill>
                                      <a:latin typeface="Cambria Math" panose="02040503050406030204" pitchFamily="18" charset="0"/>
                                      <a:ea typeface="Cambria Math" panose="02040503050406030204" pitchFamily="18" charset="0"/>
                                    </a:rPr>
                                    <m:t>   </m:t>
                                  </m:r>
                                  <m:r>
                                    <a:rPr lang="tr-TR" sz="1400" b="0" i="1" smtClean="0">
                                      <a:solidFill>
                                        <a:schemeClr val="bg1"/>
                                      </a:solidFill>
                                      <a:latin typeface="Cambria Math" panose="02040503050406030204" pitchFamily="18" charset="0"/>
                                      <a:ea typeface="Cambria Math" panose="02040503050406030204" pitchFamily="18" charset="0"/>
                                    </a:rPr>
                                    <m:t>5/2</m:t>
                                  </m:r>
                                </m:e>
                              </m:mr>
                            </m:m>
                          </m:e>
                        </m:d>
                        <m:r>
                          <a:rPr lang="tr-TR" sz="1400" i="1">
                            <a:solidFill>
                              <a:schemeClr val="bg1"/>
                            </a:solidFill>
                            <a:latin typeface="Cambria Math" panose="02040503050406030204" pitchFamily="18" charset="0"/>
                            <a:ea typeface="Cambria Math" panose="02040503050406030204" pitchFamily="18" charset="0"/>
                          </a:rPr>
                          <m:t> </m:t>
                        </m:r>
                        <m:m>
                          <m:mPr>
                            <m:mcs>
                              <m:mc>
                                <m:mcPr>
                                  <m:count m:val="2"/>
                                  <m:mcJc m:val="center"/>
                                </m:mcPr>
                              </m:mc>
                            </m:mcs>
                            <m:ctrlPr>
                              <a:rPr lang="tr-TR" sz="1400" i="1" dirty="0">
                                <a:solidFill>
                                  <a:schemeClr val="bg1"/>
                                </a:solidFill>
                                <a:latin typeface="Cambria Math" panose="02040503050406030204" pitchFamily="18" charset="0"/>
                                <a:ea typeface="Cambria Math" panose="02040503050406030204" pitchFamily="18" charset="0"/>
                              </a:rPr>
                            </m:ctrlPr>
                          </m:mPr>
                          <m:mr>
                            <m:e>
                              <m:r>
                                <m:rPr>
                                  <m:brk m:alnAt="7"/>
                                </m:rPr>
                                <a:rPr lang="tr-TR" sz="1400" i="1" dirty="0">
                                  <a:solidFill>
                                    <a:schemeClr val="bg1"/>
                                  </a:solidFill>
                                  <a:latin typeface="Cambria Math" panose="02040503050406030204" pitchFamily="18" charset="0"/>
                                  <a:ea typeface="Cambria Math" panose="02040503050406030204" pitchFamily="18" charset="0"/>
                                </a:rPr>
                                <m:t>−</m:t>
                              </m:r>
                              <m:r>
                                <a:rPr lang="tr-TR" sz="1400" i="1" dirty="0">
                                  <a:solidFill>
                                    <a:schemeClr val="bg1"/>
                                  </a:solidFill>
                                  <a:latin typeface="Cambria Math" panose="02040503050406030204" pitchFamily="18" charset="0"/>
                                  <a:ea typeface="Cambria Math" panose="02040503050406030204" pitchFamily="18" charset="0"/>
                                </a:rPr>
                                <m:t>14</m:t>
                              </m:r>
                            </m:e>
                            <m:e>
                              <m:r>
                                <a:rPr lang="tr-TR" sz="1400" i="1" dirty="0">
                                  <a:solidFill>
                                    <a:schemeClr val="bg1"/>
                                  </a:solidFill>
                                  <a:latin typeface="Cambria Math" panose="02040503050406030204" pitchFamily="18" charset="0"/>
                                  <a:ea typeface="Cambria Math" panose="02040503050406030204" pitchFamily="18" charset="0"/>
                                </a:rPr>
                                <m:t>  22</m:t>
                              </m:r>
                            </m:e>
                          </m:mr>
                          <m:mr>
                            <m:e>
                              <m:r>
                                <a:rPr lang="tr-TR" sz="1400" i="1" dirty="0">
                                  <a:solidFill>
                                    <a:schemeClr val="bg1"/>
                                  </a:solidFill>
                                  <a:latin typeface="Cambria Math" panose="02040503050406030204" pitchFamily="18" charset="0"/>
                                  <a:ea typeface="Cambria Math" panose="02040503050406030204" pitchFamily="18" charset="0"/>
                                </a:rPr>
                                <m:t>  80/3</m:t>
                              </m:r>
                            </m:e>
                            <m:e>
                              <m:r>
                                <a:rPr lang="tr-TR" sz="1400" i="1" dirty="0">
                                  <a:solidFill>
                                    <a:schemeClr val="bg1"/>
                                  </a:solidFill>
                                  <a:latin typeface="Cambria Math" panose="02040503050406030204" pitchFamily="18" charset="0"/>
                                  <a:ea typeface="Cambria Math" panose="02040503050406030204" pitchFamily="18" charset="0"/>
                                </a:rPr>
                                <m:t>−10/3</m:t>
                              </m:r>
                            </m:e>
                          </m:mr>
                          <m:mr>
                            <m:e>
                              <m:r>
                                <a:rPr lang="tr-TR" sz="1400" i="1" dirty="0">
                                  <a:solidFill>
                                    <a:schemeClr val="bg1"/>
                                  </a:solidFill>
                                  <a:latin typeface="Cambria Math" panose="02040503050406030204" pitchFamily="18" charset="0"/>
                                  <a:ea typeface="Cambria Math" panose="02040503050406030204" pitchFamily="18" charset="0"/>
                                </a:rPr>
                                <m:t>   </m:t>
                              </m:r>
                              <m:r>
                                <a:rPr lang="tr-TR" sz="1400" b="0" i="1" dirty="0" smtClean="0">
                                  <a:solidFill>
                                    <a:schemeClr val="bg1"/>
                                  </a:solidFill>
                                  <a:latin typeface="Cambria Math" panose="02040503050406030204" pitchFamily="18" charset="0"/>
                                  <a:ea typeface="Cambria Math" panose="02040503050406030204" pitchFamily="18" charset="0"/>
                                </a:rPr>
                                <m:t>35</m:t>
                              </m:r>
                            </m:e>
                            <m:e>
                              <m:r>
                                <a:rPr lang="tr-TR" sz="1400" i="1" dirty="0">
                                  <a:solidFill>
                                    <a:schemeClr val="bg1"/>
                                  </a:solidFill>
                                  <a:latin typeface="Cambria Math" panose="02040503050406030204" pitchFamily="18" charset="0"/>
                                  <a:ea typeface="Cambria Math" panose="02040503050406030204" pitchFamily="18" charset="0"/>
                                </a:rPr>
                                <m:t>   </m:t>
                              </m:r>
                              <m:r>
                                <a:rPr lang="tr-TR" sz="1400" b="0" i="1" dirty="0" smtClean="0">
                                  <a:solidFill>
                                    <a:schemeClr val="bg1"/>
                                  </a:solidFill>
                                  <a:latin typeface="Cambria Math" panose="02040503050406030204" pitchFamily="18" charset="0"/>
                                  <a:ea typeface="Cambria Math" panose="02040503050406030204" pitchFamily="18" charset="0"/>
                                </a:rPr>
                                <m:t>0</m:t>
                              </m:r>
                            </m:e>
                          </m:mr>
                        </m:m>
                      </m:e>
                    </m:d>
                  </m:oMath>
                </a14:m>
                <a:endParaRPr lang="tr-TR" sz="1400" dirty="0">
                  <a:latin typeface="Cambria Math" panose="02040503050406030204" pitchFamily="18" charset="0"/>
                  <a:ea typeface="Cambria Math" panose="02040503050406030204" pitchFamily="18" charset="0"/>
                </a:endParaRPr>
              </a:p>
              <a:p>
                <a:endParaRPr lang="tr-TR" dirty="0">
                  <a:latin typeface="Cambria Math" panose="02040503050406030204" pitchFamily="18" charset="0"/>
                  <a:ea typeface="Cambria Math" panose="02040503050406030204" pitchFamily="18" charset="0"/>
                </a:endParaRPr>
              </a:p>
            </p:txBody>
          </p:sp>
        </mc:Choice>
        <mc:Fallback xmlns="">
          <p:sp>
            <p:nvSpPr>
              <p:cNvPr id="4" name="TextBox 3"/>
              <p:cNvSpPr txBox="1">
                <a:spLocks noRot="1" noChangeAspect="1" noMove="1" noResize="1" noEditPoints="1" noAdjustHandles="1" noChangeArrowheads="1" noChangeShapeType="1" noTextEdit="1"/>
              </p:cNvSpPr>
              <p:nvPr/>
            </p:nvSpPr>
            <p:spPr>
              <a:xfrm>
                <a:off x="572655" y="711199"/>
                <a:ext cx="11499273" cy="5925340"/>
              </a:xfrm>
              <a:prstGeom prst="rect">
                <a:avLst/>
              </a:prstGeom>
              <a:blipFill>
                <a:blip r:embed="rId2"/>
                <a:stretch>
                  <a:fillRect l="-318" t="-412"/>
                </a:stretch>
              </a:blipFill>
            </p:spPr>
            <p:txBody>
              <a:bodyPr/>
              <a:lstStyle/>
              <a:p>
                <a:r>
                  <a:rPr lang="tr-TR">
                    <a:noFill/>
                  </a:rPr>
                  <a:t> </a:t>
                </a:r>
              </a:p>
            </p:txBody>
          </p:sp>
        </mc:Fallback>
      </mc:AlternateContent>
      <p:sp>
        <p:nvSpPr>
          <p:cNvPr id="5" name="Right Arrow 4"/>
          <p:cNvSpPr/>
          <p:nvPr/>
        </p:nvSpPr>
        <p:spPr>
          <a:xfrm>
            <a:off x="4281054" y="4183816"/>
            <a:ext cx="2927927" cy="875425"/>
          </a:xfrm>
          <a:prstGeom prst="right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bg1"/>
                </a:solidFill>
                <a:latin typeface="Cambria Math" panose="02040503050406030204" pitchFamily="18" charset="0"/>
                <a:ea typeface="Cambria Math" panose="02040503050406030204" pitchFamily="18" charset="0"/>
              </a:rPr>
              <a:t>row</a:t>
            </a:r>
            <a:r>
              <a:rPr lang="en-US" sz="1400" baseline="-25000" dirty="0" smtClean="0">
                <a:solidFill>
                  <a:schemeClr val="bg1"/>
                </a:solidFill>
                <a:latin typeface="Cambria Math" panose="02040503050406030204" pitchFamily="18" charset="0"/>
                <a:ea typeface="Cambria Math" panose="02040503050406030204" pitchFamily="18" charset="0"/>
              </a:rPr>
              <a:t> </a:t>
            </a:r>
            <a:r>
              <a:rPr lang="en-US" sz="1400" baseline="-25000" dirty="0">
                <a:solidFill>
                  <a:schemeClr val="bg1"/>
                </a:solidFill>
                <a:latin typeface="Cambria Math" panose="02040503050406030204" pitchFamily="18" charset="0"/>
                <a:ea typeface="Cambria Math" panose="02040503050406030204" pitchFamily="18" charset="0"/>
              </a:rPr>
              <a:t>2 </a:t>
            </a:r>
            <a:r>
              <a:rPr lang="en-US" sz="1400" dirty="0">
                <a:solidFill>
                  <a:schemeClr val="bg1"/>
                </a:solidFill>
                <a:latin typeface="Cambria Math" panose="02040503050406030204" pitchFamily="18" charset="0"/>
                <a:ea typeface="Cambria Math" panose="02040503050406030204" pitchFamily="18" charset="0"/>
              </a:rPr>
              <a:t>+ (2</a:t>
            </a:r>
            <a:r>
              <a:rPr lang="en-US" sz="1400" i="1" dirty="0" smtClean="0">
                <a:solidFill>
                  <a:schemeClr val="bg1"/>
                </a:solidFill>
                <a:latin typeface="Cambria Math" panose="02040503050406030204" pitchFamily="18" charset="0"/>
                <a:ea typeface="Cambria Math" panose="02040503050406030204" pitchFamily="18" charset="0"/>
              </a:rPr>
              <a:t>/</a:t>
            </a:r>
            <a:r>
              <a:rPr lang="tr-TR" sz="1400" i="1" dirty="0" smtClean="0">
                <a:solidFill>
                  <a:schemeClr val="bg1"/>
                </a:solidFill>
                <a:latin typeface="Cambria Math" panose="02040503050406030204" pitchFamily="18" charset="0"/>
                <a:ea typeface="Cambria Math" panose="02040503050406030204" pitchFamily="18" charset="0"/>
              </a:rPr>
              <a:t> </a:t>
            </a:r>
            <a:r>
              <a:rPr lang="en-US" sz="1400" dirty="0" smtClean="0">
                <a:solidFill>
                  <a:schemeClr val="bg1"/>
                </a:solidFill>
                <a:latin typeface="Cambria Math" panose="02040503050406030204" pitchFamily="18" charset="0"/>
                <a:ea typeface="Cambria Math" panose="02040503050406030204" pitchFamily="18" charset="0"/>
              </a:rPr>
              <a:t>3</a:t>
            </a:r>
            <a:r>
              <a:rPr lang="en-US" sz="1400" dirty="0">
                <a:solidFill>
                  <a:schemeClr val="bg1"/>
                </a:solidFill>
                <a:latin typeface="Cambria Math" panose="02040503050406030204" pitchFamily="18" charset="0"/>
                <a:ea typeface="Cambria Math" panose="02040503050406030204" pitchFamily="18" charset="0"/>
              </a:rPr>
              <a:t>) × </a:t>
            </a:r>
            <a:r>
              <a:rPr lang="en-US" sz="1400" dirty="0" smtClean="0">
                <a:solidFill>
                  <a:schemeClr val="bg1"/>
                </a:solidFill>
                <a:latin typeface="Cambria Math" panose="02040503050406030204" pitchFamily="18" charset="0"/>
                <a:ea typeface="Cambria Math" panose="02040503050406030204" pitchFamily="18" charset="0"/>
              </a:rPr>
              <a:t>row</a:t>
            </a:r>
            <a:r>
              <a:rPr lang="tr-TR" sz="1400" baseline="-25000" dirty="0" smtClean="0">
                <a:solidFill>
                  <a:schemeClr val="bg1"/>
                </a:solidFill>
                <a:latin typeface="Cambria Math" panose="02040503050406030204" pitchFamily="18" charset="0"/>
                <a:ea typeface="Cambria Math" panose="02040503050406030204" pitchFamily="18" charset="0"/>
              </a:rPr>
              <a:t>1</a:t>
            </a:r>
            <a:r>
              <a:rPr lang="tr-TR" sz="1400" dirty="0" smtClean="0">
                <a:solidFill>
                  <a:schemeClr val="bg1"/>
                </a:solidFill>
                <a:latin typeface="Cambria Math" panose="02040503050406030204" pitchFamily="18" charset="0"/>
                <a:ea typeface="Cambria Math" panose="02040503050406030204" pitchFamily="18" charset="0"/>
              </a:rPr>
              <a:t>       row</a:t>
            </a:r>
            <a:r>
              <a:rPr lang="tr-TR" sz="1400" baseline="-25000" dirty="0" smtClean="0">
                <a:solidFill>
                  <a:schemeClr val="bg1"/>
                </a:solidFill>
                <a:latin typeface="Cambria Math" panose="02040503050406030204" pitchFamily="18" charset="0"/>
                <a:ea typeface="Cambria Math" panose="02040503050406030204" pitchFamily="18" charset="0"/>
              </a:rPr>
              <a:t>2</a:t>
            </a:r>
            <a:r>
              <a:rPr lang="en-US" sz="1400" dirty="0" smtClean="0">
                <a:solidFill>
                  <a:schemeClr val="bg1"/>
                </a:solidFill>
                <a:latin typeface="Cambria Math" panose="02040503050406030204" pitchFamily="18" charset="0"/>
                <a:ea typeface="Cambria Math" panose="02040503050406030204" pitchFamily="18" charset="0"/>
              </a:rPr>
              <a:t> </a:t>
            </a:r>
            <a:r>
              <a:rPr lang="en-US" sz="1400" dirty="0">
                <a:solidFill>
                  <a:schemeClr val="bg1"/>
                </a:solidFill>
                <a:latin typeface="Cambria Math" panose="02040503050406030204" pitchFamily="18" charset="0"/>
                <a:ea typeface="Cambria Math" panose="02040503050406030204" pitchFamily="18" charset="0"/>
              </a:rPr>
              <a:t>row </a:t>
            </a:r>
            <a:r>
              <a:rPr lang="en-US" sz="1400" baseline="-25000" dirty="0">
                <a:solidFill>
                  <a:schemeClr val="bg1"/>
                </a:solidFill>
                <a:latin typeface="Cambria Math" panose="02040503050406030204" pitchFamily="18" charset="0"/>
                <a:ea typeface="Cambria Math" panose="02040503050406030204" pitchFamily="18" charset="0"/>
              </a:rPr>
              <a:t>3</a:t>
            </a:r>
            <a:r>
              <a:rPr lang="en-US" sz="1400" dirty="0">
                <a:solidFill>
                  <a:schemeClr val="bg1"/>
                </a:solidFill>
                <a:latin typeface="Cambria Math" panose="02040503050406030204" pitchFamily="18" charset="0"/>
                <a:ea typeface="Cambria Math" panose="02040503050406030204" pitchFamily="18" charset="0"/>
              </a:rPr>
              <a:t> − (</a:t>
            </a:r>
            <a:r>
              <a:rPr lang="en-US" sz="1400" dirty="0" smtClean="0">
                <a:solidFill>
                  <a:schemeClr val="bg1"/>
                </a:solidFill>
                <a:latin typeface="Cambria Math" panose="02040503050406030204" pitchFamily="18" charset="0"/>
                <a:ea typeface="Cambria Math" panose="02040503050406030204" pitchFamily="18" charset="0"/>
              </a:rPr>
              <a:t>1</a:t>
            </a:r>
            <a:r>
              <a:rPr lang="tr-TR" sz="1400" i="1" dirty="0" smtClean="0">
                <a:solidFill>
                  <a:schemeClr val="bg1"/>
                </a:solidFill>
                <a:latin typeface="Cambria Math" panose="02040503050406030204" pitchFamily="18" charset="0"/>
                <a:ea typeface="Cambria Math" panose="02040503050406030204" pitchFamily="18" charset="0"/>
              </a:rPr>
              <a:t>/ </a:t>
            </a:r>
            <a:r>
              <a:rPr lang="en-US" sz="1400" dirty="0" smtClean="0">
                <a:solidFill>
                  <a:schemeClr val="bg1"/>
                </a:solidFill>
                <a:latin typeface="Cambria Math" panose="02040503050406030204" pitchFamily="18" charset="0"/>
                <a:ea typeface="Cambria Math" panose="02040503050406030204" pitchFamily="18" charset="0"/>
              </a:rPr>
              <a:t>6</a:t>
            </a:r>
            <a:r>
              <a:rPr lang="en-US" sz="1400" dirty="0">
                <a:solidFill>
                  <a:schemeClr val="bg1"/>
                </a:solidFill>
                <a:latin typeface="Cambria Math" panose="02040503050406030204" pitchFamily="18" charset="0"/>
                <a:ea typeface="Cambria Math" panose="02040503050406030204" pitchFamily="18" charset="0"/>
              </a:rPr>
              <a:t>) × </a:t>
            </a:r>
            <a:r>
              <a:rPr lang="en-US" sz="1400" dirty="0" smtClean="0">
                <a:solidFill>
                  <a:schemeClr val="bg1"/>
                </a:solidFill>
                <a:latin typeface="Cambria Math" panose="02040503050406030204" pitchFamily="18" charset="0"/>
                <a:ea typeface="Cambria Math" panose="02040503050406030204" pitchFamily="18" charset="0"/>
              </a:rPr>
              <a:t>row</a:t>
            </a:r>
            <a:r>
              <a:rPr lang="tr-TR" sz="1400" baseline="-25000" dirty="0" smtClean="0">
                <a:solidFill>
                  <a:schemeClr val="bg1"/>
                </a:solidFill>
                <a:latin typeface="Cambria Math" panose="02040503050406030204" pitchFamily="18" charset="0"/>
                <a:ea typeface="Cambria Math" panose="02040503050406030204" pitchFamily="18" charset="0"/>
              </a:rPr>
              <a:t>1</a:t>
            </a:r>
            <a:r>
              <a:rPr lang="tr-TR" sz="1400" dirty="0" smtClean="0">
                <a:solidFill>
                  <a:schemeClr val="bg1"/>
                </a:solidFill>
                <a:latin typeface="Cambria Math" panose="02040503050406030204" pitchFamily="18" charset="0"/>
                <a:ea typeface="Cambria Math" panose="02040503050406030204" pitchFamily="18" charset="0"/>
              </a:rPr>
              <a:t>       row</a:t>
            </a:r>
            <a:r>
              <a:rPr lang="tr-TR" sz="1400" baseline="-25000" dirty="0" smtClean="0">
                <a:solidFill>
                  <a:schemeClr val="bg1"/>
                </a:solidFill>
                <a:latin typeface="Cambria Math" panose="02040503050406030204" pitchFamily="18" charset="0"/>
                <a:ea typeface="Cambria Math" panose="02040503050406030204" pitchFamily="18" charset="0"/>
              </a:rPr>
              <a:t>3</a:t>
            </a:r>
            <a:endParaRPr lang="tr-TR" sz="1400" baseline="-25000" dirty="0">
              <a:solidFill>
                <a:schemeClr val="bg1"/>
              </a:solidFill>
            </a:endParaRPr>
          </a:p>
        </p:txBody>
      </p:sp>
      <p:cxnSp>
        <p:nvCxnSpPr>
          <p:cNvPr id="9" name="Straight Arrow Connector 8"/>
          <p:cNvCxnSpPr/>
          <p:nvPr/>
        </p:nvCxnSpPr>
        <p:spPr>
          <a:xfrm>
            <a:off x="6086761" y="4538398"/>
            <a:ext cx="157018" cy="0"/>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6086761" y="4761346"/>
            <a:ext cx="157018" cy="0"/>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1" name="Right Arrow 10"/>
          <p:cNvSpPr/>
          <p:nvPr/>
        </p:nvSpPr>
        <p:spPr>
          <a:xfrm>
            <a:off x="4364181" y="5476911"/>
            <a:ext cx="2927927" cy="747132"/>
          </a:xfrm>
          <a:prstGeom prst="right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smtClean="0">
                <a:solidFill>
                  <a:schemeClr val="bg1"/>
                </a:solidFill>
                <a:latin typeface="Cambria Math" panose="02040503050406030204" pitchFamily="18" charset="0"/>
                <a:ea typeface="Cambria Math" panose="02040503050406030204" pitchFamily="18" charset="0"/>
              </a:rPr>
              <a:t> </a:t>
            </a:r>
            <a:r>
              <a:rPr lang="en-US" sz="1400" dirty="0">
                <a:solidFill>
                  <a:schemeClr val="bg1"/>
                </a:solidFill>
                <a:latin typeface="Cambria Math" panose="02040503050406030204" pitchFamily="18" charset="0"/>
                <a:ea typeface="Cambria Math" panose="02040503050406030204" pitchFamily="18" charset="0"/>
              </a:rPr>
              <a:t>row 3 + row </a:t>
            </a:r>
            <a:r>
              <a:rPr lang="en-US" sz="1400" dirty="0" smtClean="0">
                <a:solidFill>
                  <a:schemeClr val="bg1"/>
                </a:solidFill>
                <a:latin typeface="Cambria Math" panose="02040503050406030204" pitchFamily="18" charset="0"/>
                <a:ea typeface="Cambria Math" panose="02040503050406030204" pitchFamily="18" charset="0"/>
              </a:rPr>
              <a:t>2</a:t>
            </a:r>
            <a:r>
              <a:rPr lang="tr-TR" sz="1400" dirty="0" smtClean="0">
                <a:solidFill>
                  <a:schemeClr val="bg1"/>
                </a:solidFill>
                <a:latin typeface="Cambria Math" panose="02040503050406030204" pitchFamily="18" charset="0"/>
                <a:ea typeface="Cambria Math" panose="02040503050406030204" pitchFamily="18" charset="0"/>
              </a:rPr>
              <a:t>         </a:t>
            </a:r>
            <a:r>
              <a:rPr lang="en-US" sz="1400" dirty="0" smtClean="0">
                <a:solidFill>
                  <a:schemeClr val="bg1"/>
                </a:solidFill>
                <a:latin typeface="Cambria Math" panose="02040503050406030204" pitchFamily="18" charset="0"/>
                <a:ea typeface="Cambria Math" panose="02040503050406030204" pitchFamily="18" charset="0"/>
              </a:rPr>
              <a:t>row </a:t>
            </a:r>
            <a:r>
              <a:rPr lang="en-US" sz="1400" dirty="0">
                <a:solidFill>
                  <a:schemeClr val="bg1"/>
                </a:solidFill>
                <a:latin typeface="Cambria Math" panose="02040503050406030204" pitchFamily="18" charset="0"/>
                <a:ea typeface="Cambria Math" panose="02040503050406030204" pitchFamily="18" charset="0"/>
              </a:rPr>
              <a:t>3 </a:t>
            </a:r>
            <a:endParaRPr lang="tr-TR" sz="1400" baseline="-25000" dirty="0">
              <a:solidFill>
                <a:schemeClr val="bg1"/>
              </a:solidFill>
              <a:latin typeface="Cambria Math" panose="02040503050406030204" pitchFamily="18" charset="0"/>
              <a:ea typeface="Cambria Math" panose="02040503050406030204" pitchFamily="18" charset="0"/>
            </a:endParaRPr>
          </a:p>
        </p:txBody>
      </p:sp>
      <p:cxnSp>
        <p:nvCxnSpPr>
          <p:cNvPr id="12" name="Straight Arrow Connector 11"/>
          <p:cNvCxnSpPr/>
          <p:nvPr/>
        </p:nvCxnSpPr>
        <p:spPr>
          <a:xfrm>
            <a:off x="5680361" y="5850477"/>
            <a:ext cx="157018" cy="0"/>
          </a:xfrm>
          <a:prstGeom prst="straightConnector1">
            <a:avLst/>
          </a:prstGeom>
          <a:ln>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691125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TextBox 3"/>
              <p:cNvSpPr txBox="1"/>
              <p:nvPr/>
            </p:nvSpPr>
            <p:spPr>
              <a:xfrm>
                <a:off x="517236" y="434109"/>
                <a:ext cx="11166764" cy="6960688"/>
              </a:xfrm>
              <a:prstGeom prst="rect">
                <a:avLst/>
              </a:prstGeom>
              <a:noFill/>
            </p:spPr>
            <p:txBody>
              <a:bodyPr wrap="square" rtlCol="0">
                <a:spAutoFit/>
              </a:bodyPr>
              <a:lstStyle/>
              <a:p>
                <a:pPr marL="285750" indent="-285750">
                  <a:buFont typeface="Arial" panose="020B0604020202020204" pitchFamily="34" charset="0"/>
                  <a:buChar char="•"/>
                </a:pPr>
                <a:r>
                  <a:rPr lang="en-US" sz="1600" dirty="0" smtClean="0">
                    <a:solidFill>
                      <a:schemeClr val="bg1"/>
                    </a:solidFill>
                    <a:latin typeface="Cambria Math" panose="02040503050406030204" pitchFamily="18" charset="0"/>
                    <a:ea typeface="Cambria Math" panose="02040503050406030204" pitchFamily="18" charset="0"/>
                  </a:rPr>
                  <a:t>In </a:t>
                </a:r>
                <a:r>
                  <a:rPr lang="en-US" sz="1600" dirty="0">
                    <a:solidFill>
                      <a:schemeClr val="bg1"/>
                    </a:solidFill>
                    <a:latin typeface="Cambria Math" panose="02040503050406030204" pitchFamily="18" charset="0"/>
                    <a:ea typeface="Cambria Math" panose="02040503050406030204" pitchFamily="18" charset="0"/>
                  </a:rPr>
                  <a:t>the solution phase, we first compute </a:t>
                </a:r>
                <a:r>
                  <a:rPr lang="en-US" sz="1600" b="1" dirty="0">
                    <a:solidFill>
                      <a:schemeClr val="bg1"/>
                    </a:solidFill>
                    <a:latin typeface="Cambria Math" panose="02040503050406030204" pitchFamily="18" charset="0"/>
                    <a:ea typeface="Cambria Math" panose="02040503050406030204" pitchFamily="18" charset="0"/>
                  </a:rPr>
                  <a:t>x</a:t>
                </a:r>
                <a:r>
                  <a:rPr lang="en-US" sz="1600" baseline="-25000" dirty="0">
                    <a:solidFill>
                      <a:schemeClr val="bg1"/>
                    </a:solidFill>
                    <a:latin typeface="Cambria Math" panose="02040503050406030204" pitchFamily="18" charset="0"/>
                    <a:ea typeface="Cambria Math" panose="02040503050406030204" pitchFamily="18" charset="0"/>
                  </a:rPr>
                  <a:t>1</a:t>
                </a:r>
                <a:r>
                  <a:rPr lang="en-US" sz="1600" dirty="0">
                    <a:solidFill>
                      <a:schemeClr val="bg1"/>
                    </a:solidFill>
                    <a:latin typeface="Cambria Math" panose="02040503050406030204" pitchFamily="18" charset="0"/>
                    <a:ea typeface="Cambria Math" panose="02040503050406030204" pitchFamily="18" charset="0"/>
                  </a:rPr>
                  <a:t> by back substitution</a:t>
                </a:r>
                <a:r>
                  <a:rPr lang="en-US" dirty="0" smtClean="0">
                    <a:solidFill>
                      <a:schemeClr val="bg1"/>
                    </a:solidFill>
                    <a:latin typeface="Cambria Math" panose="02040503050406030204" pitchFamily="18" charset="0"/>
                    <a:ea typeface="Cambria Math" panose="02040503050406030204" pitchFamily="18" charset="0"/>
                  </a:rPr>
                  <a:t>:</a:t>
                </a:r>
                <a:endParaRPr lang="tr-TR" dirty="0" smtClean="0">
                  <a:solidFill>
                    <a:schemeClr val="bg1"/>
                  </a:solidFill>
                  <a:latin typeface="Cambria Math" panose="02040503050406030204" pitchFamily="18" charset="0"/>
                  <a:ea typeface="Cambria Math" panose="02040503050406030204" pitchFamily="18" charset="0"/>
                </a:endParaRPr>
              </a:p>
              <a:p>
                <a:endParaRPr lang="tr-TR" dirty="0" smtClean="0">
                  <a:solidFill>
                    <a:schemeClr val="bg1"/>
                  </a:solidFill>
                  <a:latin typeface="Cambria Math" panose="02040503050406030204" pitchFamily="18" charset="0"/>
                  <a:ea typeface="Cambria Math" panose="02040503050406030204" pitchFamily="18" charset="0"/>
                </a:endParaRPr>
              </a:p>
              <a:p>
                <a:r>
                  <a:rPr lang="tr-TR" sz="1600" dirty="0" smtClean="0">
                    <a:solidFill>
                      <a:schemeClr val="bg1"/>
                    </a:solidFill>
                    <a:latin typeface="Cambria Math" panose="02040503050406030204" pitchFamily="18" charset="0"/>
                    <a:ea typeface="Cambria Math" panose="02040503050406030204" pitchFamily="18" charset="0"/>
                  </a:rPr>
                  <a:t>	X</a:t>
                </a:r>
                <a:r>
                  <a:rPr lang="tr-TR" sz="1600" baseline="-25000" dirty="0" smtClean="0">
                    <a:solidFill>
                      <a:schemeClr val="bg1"/>
                    </a:solidFill>
                    <a:latin typeface="Cambria Math" panose="02040503050406030204" pitchFamily="18" charset="0"/>
                    <a:ea typeface="Cambria Math" panose="02040503050406030204" pitchFamily="18" charset="0"/>
                  </a:rPr>
                  <a:t>31</a:t>
                </a:r>
                <a:r>
                  <a:rPr lang="tr-TR" sz="1600" dirty="0" smtClean="0">
                    <a:solidFill>
                      <a:schemeClr val="bg1"/>
                    </a:solidFill>
                    <a:latin typeface="Cambria Math" panose="02040503050406030204" pitchFamily="18" charset="0"/>
                    <a:ea typeface="Cambria Math" panose="02040503050406030204" pitchFamily="18" charset="0"/>
                  </a:rPr>
                  <a:t>=</a:t>
                </a:r>
                <a14:m>
                  <m:oMath xmlns:m="http://schemas.openxmlformats.org/officeDocument/2006/math">
                    <m:r>
                      <a:rPr lang="tr-TR" b="0" i="0" smtClean="0">
                        <a:solidFill>
                          <a:schemeClr val="bg1"/>
                        </a:solidFill>
                        <a:latin typeface="Cambria Math" panose="02040503050406030204" pitchFamily="18" charset="0"/>
                        <a:ea typeface="Cambria Math" panose="02040503050406030204" pitchFamily="18" charset="0"/>
                      </a:rPr>
                      <m:t> </m:t>
                    </m:r>
                    <m:f>
                      <m:fPr>
                        <m:ctrlPr>
                          <a:rPr lang="tr-TR" i="1" smtClean="0">
                            <a:solidFill>
                              <a:schemeClr val="bg1"/>
                            </a:solidFill>
                            <a:latin typeface="Cambria Math" panose="02040503050406030204" pitchFamily="18" charset="0"/>
                            <a:ea typeface="Cambria Math" panose="02040503050406030204" pitchFamily="18" charset="0"/>
                          </a:rPr>
                        </m:ctrlPr>
                      </m:fPr>
                      <m:num>
                        <m:r>
                          <a:rPr lang="tr-TR" b="0" i="0" smtClean="0">
                            <a:solidFill>
                              <a:schemeClr val="bg1"/>
                            </a:solidFill>
                            <a:latin typeface="Cambria Math" panose="02040503050406030204" pitchFamily="18" charset="0"/>
                            <a:ea typeface="Cambria Math" panose="02040503050406030204" pitchFamily="18" charset="0"/>
                          </a:rPr>
                          <m:t>35</m:t>
                        </m:r>
                      </m:num>
                      <m:den>
                        <m:r>
                          <a:rPr lang="tr-TR" b="0" i="0" smtClean="0">
                            <a:solidFill>
                              <a:schemeClr val="bg1"/>
                            </a:solidFill>
                            <a:latin typeface="Cambria Math" panose="02040503050406030204" pitchFamily="18" charset="0"/>
                            <a:ea typeface="Cambria Math" panose="02040503050406030204" pitchFamily="18" charset="0"/>
                          </a:rPr>
                          <m:t>5/2</m:t>
                        </m:r>
                      </m:den>
                    </m:f>
                  </m:oMath>
                </a14:m>
                <a:r>
                  <a:rPr lang="tr-TR" dirty="0" smtClean="0">
                    <a:solidFill>
                      <a:schemeClr val="bg1"/>
                    </a:solidFill>
                    <a:latin typeface="Cambria Math" panose="02040503050406030204" pitchFamily="18" charset="0"/>
                    <a:ea typeface="Cambria Math" panose="02040503050406030204" pitchFamily="18" charset="0"/>
                  </a:rPr>
                  <a:t>=</a:t>
                </a:r>
                <a:r>
                  <a:rPr lang="tr-TR" sz="1600" dirty="0" smtClean="0">
                    <a:solidFill>
                      <a:schemeClr val="bg1"/>
                    </a:solidFill>
                    <a:latin typeface="Cambria Math" panose="02040503050406030204" pitchFamily="18" charset="0"/>
                    <a:ea typeface="Cambria Math" panose="02040503050406030204" pitchFamily="18" charset="0"/>
                  </a:rPr>
                  <a:t>14</a:t>
                </a:r>
              </a:p>
              <a:p>
                <a:endParaRPr lang="tr-TR" sz="1600" dirty="0" smtClean="0">
                  <a:solidFill>
                    <a:schemeClr val="bg1"/>
                  </a:solidFill>
                  <a:latin typeface="Cambria Math" panose="02040503050406030204" pitchFamily="18" charset="0"/>
                  <a:ea typeface="Cambria Math" panose="02040503050406030204" pitchFamily="18" charset="0"/>
                </a:endParaRPr>
              </a:p>
              <a:p>
                <a:r>
                  <a:rPr lang="tr-TR" sz="1600" dirty="0" smtClean="0">
                    <a:solidFill>
                      <a:schemeClr val="bg1"/>
                    </a:solidFill>
                    <a:latin typeface="Cambria Math" panose="02040503050406030204" pitchFamily="18" charset="0"/>
                    <a:ea typeface="Cambria Math" panose="02040503050406030204" pitchFamily="18" charset="0"/>
                  </a:rPr>
                  <a:t>	X</a:t>
                </a:r>
                <a:r>
                  <a:rPr lang="tr-TR" sz="1600" baseline="-25000" dirty="0" smtClean="0">
                    <a:solidFill>
                      <a:schemeClr val="bg1"/>
                    </a:solidFill>
                    <a:latin typeface="Cambria Math" panose="02040503050406030204" pitchFamily="18" charset="0"/>
                    <a:ea typeface="Cambria Math" panose="02040503050406030204" pitchFamily="18" charset="0"/>
                  </a:rPr>
                  <a:t>21</a:t>
                </a:r>
                <a:r>
                  <a:rPr lang="tr-TR" sz="1600" dirty="0" smtClean="0">
                    <a:solidFill>
                      <a:schemeClr val="bg1"/>
                    </a:solidFill>
                    <a:latin typeface="Cambria Math" panose="02040503050406030204" pitchFamily="18" charset="0"/>
                    <a:ea typeface="Cambria Math" panose="02040503050406030204" pitchFamily="18" charset="0"/>
                  </a:rPr>
                  <a:t>=</a:t>
                </a:r>
                <a14:m>
                  <m:oMath xmlns:m="http://schemas.openxmlformats.org/officeDocument/2006/math">
                    <m:f>
                      <m:fPr>
                        <m:ctrlPr>
                          <a:rPr lang="tr-TR" sz="1600" i="1" smtClean="0">
                            <a:solidFill>
                              <a:schemeClr val="bg1"/>
                            </a:solidFill>
                            <a:latin typeface="Cambria Math" panose="02040503050406030204" pitchFamily="18" charset="0"/>
                            <a:ea typeface="Cambria Math" panose="02040503050406030204" pitchFamily="18" charset="0"/>
                          </a:rPr>
                        </m:ctrlPr>
                      </m:fPr>
                      <m:num>
                        <m:r>
                          <m:rPr>
                            <m:nor/>
                          </m:rPr>
                          <a:rPr lang="tr-TR" sz="1600">
                            <a:solidFill>
                              <a:schemeClr val="bg1"/>
                            </a:solidFill>
                            <a:latin typeface="Cambria Math" panose="02040503050406030204" pitchFamily="18" charset="0"/>
                            <a:ea typeface="Cambria Math" panose="02040503050406030204" pitchFamily="18" charset="0"/>
                          </a:rPr>
                          <m:t>80/</m:t>
                        </m:r>
                        <m:r>
                          <m:rPr>
                            <m:nor/>
                          </m:rPr>
                          <a:rPr lang="tr-TR" sz="1600" b="0" smtClean="0">
                            <a:solidFill>
                              <a:schemeClr val="bg1"/>
                            </a:solidFill>
                            <a:latin typeface="Cambria Math" panose="02040503050406030204" pitchFamily="18" charset="0"/>
                            <a:ea typeface="Cambria Math" panose="02040503050406030204" pitchFamily="18" charset="0"/>
                          </a:rPr>
                          <m:t>  </m:t>
                        </m:r>
                        <m:r>
                          <m:rPr>
                            <m:nor/>
                          </m:rPr>
                          <a:rPr lang="tr-TR" sz="1600">
                            <a:solidFill>
                              <a:schemeClr val="bg1"/>
                            </a:solidFill>
                            <a:latin typeface="Cambria Math" panose="02040503050406030204" pitchFamily="18" charset="0"/>
                            <a:ea typeface="Cambria Math" panose="02040503050406030204" pitchFamily="18" charset="0"/>
                          </a:rPr>
                          <m:t>3 + (10/</m:t>
                        </m:r>
                        <m:r>
                          <m:rPr>
                            <m:nor/>
                          </m:rPr>
                          <a:rPr lang="tr-TR" sz="1600" b="0" smtClean="0">
                            <a:solidFill>
                              <a:schemeClr val="bg1"/>
                            </a:solidFill>
                            <a:latin typeface="Cambria Math" panose="02040503050406030204" pitchFamily="18" charset="0"/>
                            <a:ea typeface="Cambria Math" panose="02040503050406030204" pitchFamily="18" charset="0"/>
                          </a:rPr>
                          <m:t>  </m:t>
                        </m:r>
                        <m:r>
                          <m:rPr>
                            <m:nor/>
                          </m:rPr>
                          <a:rPr lang="tr-TR" sz="1600">
                            <a:solidFill>
                              <a:schemeClr val="bg1"/>
                            </a:solidFill>
                            <a:latin typeface="Cambria Math" panose="02040503050406030204" pitchFamily="18" charset="0"/>
                            <a:ea typeface="Cambria Math" panose="02040503050406030204" pitchFamily="18" charset="0"/>
                          </a:rPr>
                          <m:t>3)</m:t>
                        </m:r>
                        <m:r>
                          <m:rPr>
                            <m:nor/>
                          </m:rPr>
                          <a:rPr lang="tr-TR" sz="1600">
                            <a:solidFill>
                              <a:schemeClr val="bg1"/>
                            </a:solidFill>
                            <a:latin typeface="Cambria Math" panose="02040503050406030204" pitchFamily="18" charset="0"/>
                            <a:ea typeface="Cambria Math" panose="02040503050406030204" pitchFamily="18" charset="0"/>
                          </a:rPr>
                          <m:t>X</m:t>
                        </m:r>
                        <m:r>
                          <m:rPr>
                            <m:nor/>
                          </m:rPr>
                          <a:rPr lang="tr-TR" sz="1600" b="0" smtClean="0">
                            <a:solidFill>
                              <a:schemeClr val="bg1"/>
                            </a:solidFill>
                            <a:latin typeface="Cambria Math" panose="02040503050406030204" pitchFamily="18" charset="0"/>
                            <a:ea typeface="Cambria Math" panose="02040503050406030204" pitchFamily="18" charset="0"/>
                          </a:rPr>
                          <m:t>  </m:t>
                        </m:r>
                        <m:r>
                          <m:rPr>
                            <m:nor/>
                          </m:rPr>
                          <a:rPr lang="tr-TR" sz="1600" baseline="-25000">
                            <a:solidFill>
                              <a:schemeClr val="bg1"/>
                            </a:solidFill>
                            <a:latin typeface="Cambria Math" panose="02040503050406030204" pitchFamily="18" charset="0"/>
                            <a:ea typeface="Cambria Math" panose="02040503050406030204" pitchFamily="18" charset="0"/>
                          </a:rPr>
                          <m:t>31</m:t>
                        </m:r>
                      </m:num>
                      <m:den>
                        <m:r>
                          <a:rPr lang="tr-TR" sz="1600" b="0" i="0" smtClean="0">
                            <a:solidFill>
                              <a:schemeClr val="bg1"/>
                            </a:solidFill>
                            <a:latin typeface="Cambria Math" panose="02040503050406030204" pitchFamily="18" charset="0"/>
                            <a:ea typeface="Cambria Math" panose="02040503050406030204" pitchFamily="18" charset="0"/>
                          </a:rPr>
                          <m:t>10/3</m:t>
                        </m:r>
                      </m:den>
                    </m:f>
                  </m:oMath>
                </a14:m>
                <a:r>
                  <a:rPr lang="tr-TR" sz="1600" dirty="0" smtClean="0">
                    <a:solidFill>
                      <a:schemeClr val="bg1"/>
                    </a:solidFill>
                    <a:latin typeface="Cambria Math" panose="02040503050406030204" pitchFamily="18" charset="0"/>
                    <a:ea typeface="Cambria Math" panose="02040503050406030204" pitchFamily="18" charset="0"/>
                  </a:rPr>
                  <a:t> = </a:t>
                </a:r>
                <a14:m>
                  <m:oMath xmlns:m="http://schemas.openxmlformats.org/officeDocument/2006/math">
                    <m:f>
                      <m:fPr>
                        <m:ctrlPr>
                          <a:rPr lang="tr-TR" sz="1600" i="1" dirty="0" smtClean="0">
                            <a:solidFill>
                              <a:schemeClr val="bg1"/>
                            </a:solidFill>
                            <a:latin typeface="Cambria Math" panose="02040503050406030204" pitchFamily="18" charset="0"/>
                            <a:ea typeface="Cambria Math" panose="02040503050406030204" pitchFamily="18" charset="0"/>
                          </a:rPr>
                        </m:ctrlPr>
                      </m:fPr>
                      <m:num>
                        <m:r>
                          <m:rPr>
                            <m:nor/>
                          </m:rPr>
                          <a:rPr lang="tr-TR" sz="1600">
                            <a:solidFill>
                              <a:schemeClr val="bg1"/>
                            </a:solidFill>
                            <a:latin typeface="Cambria Math" panose="02040503050406030204" pitchFamily="18" charset="0"/>
                            <a:ea typeface="Cambria Math" panose="02040503050406030204" pitchFamily="18" charset="0"/>
                          </a:rPr>
                          <m:t>80/</m:t>
                        </m:r>
                        <m:r>
                          <m:rPr>
                            <m:nor/>
                          </m:rPr>
                          <a:rPr lang="tr-TR" sz="1600" b="0" smtClean="0">
                            <a:solidFill>
                              <a:schemeClr val="bg1"/>
                            </a:solidFill>
                            <a:latin typeface="Cambria Math" panose="02040503050406030204" pitchFamily="18" charset="0"/>
                            <a:ea typeface="Cambria Math" panose="02040503050406030204" pitchFamily="18" charset="0"/>
                          </a:rPr>
                          <m:t>  </m:t>
                        </m:r>
                        <m:r>
                          <m:rPr>
                            <m:nor/>
                          </m:rPr>
                          <a:rPr lang="tr-TR" sz="1600">
                            <a:solidFill>
                              <a:schemeClr val="bg1"/>
                            </a:solidFill>
                            <a:latin typeface="Cambria Math" panose="02040503050406030204" pitchFamily="18" charset="0"/>
                            <a:ea typeface="Cambria Math" panose="02040503050406030204" pitchFamily="18" charset="0"/>
                          </a:rPr>
                          <m:t>3 + (10/</m:t>
                        </m:r>
                        <m:r>
                          <m:rPr>
                            <m:nor/>
                          </m:rPr>
                          <a:rPr lang="tr-TR" sz="1600" b="0" smtClean="0">
                            <a:solidFill>
                              <a:schemeClr val="bg1"/>
                            </a:solidFill>
                            <a:latin typeface="Cambria Math" panose="02040503050406030204" pitchFamily="18" charset="0"/>
                            <a:ea typeface="Cambria Math" panose="02040503050406030204" pitchFamily="18" charset="0"/>
                          </a:rPr>
                          <m:t>  </m:t>
                        </m:r>
                        <m:r>
                          <m:rPr>
                            <m:nor/>
                          </m:rPr>
                          <a:rPr lang="tr-TR" sz="1600">
                            <a:solidFill>
                              <a:schemeClr val="bg1"/>
                            </a:solidFill>
                            <a:latin typeface="Cambria Math" panose="02040503050406030204" pitchFamily="18" charset="0"/>
                            <a:ea typeface="Cambria Math" panose="02040503050406030204" pitchFamily="18" charset="0"/>
                          </a:rPr>
                          <m:t>3)14</m:t>
                        </m:r>
                      </m:num>
                      <m:den>
                        <m:r>
                          <a:rPr lang="tr-TR" sz="1600" b="0" i="0" dirty="0" smtClean="0">
                            <a:solidFill>
                              <a:schemeClr val="bg1"/>
                            </a:solidFill>
                            <a:latin typeface="Cambria Math" panose="02040503050406030204" pitchFamily="18" charset="0"/>
                            <a:ea typeface="Cambria Math" panose="02040503050406030204" pitchFamily="18" charset="0"/>
                          </a:rPr>
                          <m:t>10/3</m:t>
                        </m:r>
                      </m:den>
                    </m:f>
                  </m:oMath>
                </a14:m>
                <a:r>
                  <a:rPr lang="tr-TR" sz="1600" dirty="0" smtClean="0">
                    <a:solidFill>
                      <a:schemeClr val="bg1"/>
                    </a:solidFill>
                    <a:latin typeface="Cambria Math" panose="02040503050406030204" pitchFamily="18" charset="0"/>
                    <a:ea typeface="Cambria Math" panose="02040503050406030204" pitchFamily="18" charset="0"/>
                  </a:rPr>
                  <a:t>=22</a:t>
                </a:r>
              </a:p>
              <a:p>
                <a:endParaRPr lang="tr-TR" sz="1600" dirty="0">
                  <a:solidFill>
                    <a:schemeClr val="bg1"/>
                  </a:solidFill>
                  <a:latin typeface="Cambria Math" panose="02040503050406030204" pitchFamily="18" charset="0"/>
                  <a:ea typeface="Cambria Math" panose="02040503050406030204" pitchFamily="18" charset="0"/>
                </a:endParaRPr>
              </a:p>
              <a:p>
                <a:r>
                  <a:rPr lang="tr-TR" sz="1400" dirty="0">
                    <a:solidFill>
                      <a:schemeClr val="bg1"/>
                    </a:solidFill>
                    <a:latin typeface="Cambria Math" panose="02040503050406030204" pitchFamily="18" charset="0"/>
                    <a:ea typeface="Cambria Math" panose="02040503050406030204" pitchFamily="18" charset="0"/>
                  </a:rPr>
                  <a:t>	</a:t>
                </a:r>
                <a:r>
                  <a:rPr lang="tr-TR" sz="1400" dirty="0" smtClean="0">
                    <a:solidFill>
                      <a:schemeClr val="bg1"/>
                    </a:solidFill>
                    <a:latin typeface="Cambria Math" panose="02040503050406030204" pitchFamily="18" charset="0"/>
                    <a:ea typeface="Cambria Math" panose="02040503050406030204" pitchFamily="18" charset="0"/>
                  </a:rPr>
                  <a:t>X</a:t>
                </a:r>
                <a:r>
                  <a:rPr lang="tr-TR" sz="1400" baseline="-25000" dirty="0" smtClean="0">
                    <a:solidFill>
                      <a:schemeClr val="bg1"/>
                    </a:solidFill>
                    <a:latin typeface="Cambria Math" panose="02040503050406030204" pitchFamily="18" charset="0"/>
                    <a:ea typeface="Cambria Math" panose="02040503050406030204" pitchFamily="18" charset="0"/>
                  </a:rPr>
                  <a:t>11</a:t>
                </a:r>
                <a:r>
                  <a:rPr lang="tr-TR" sz="1400" dirty="0" smtClean="0">
                    <a:solidFill>
                      <a:schemeClr val="bg1"/>
                    </a:solidFill>
                    <a:latin typeface="Cambria Math" panose="02040503050406030204" pitchFamily="18" charset="0"/>
                    <a:ea typeface="Cambria Math" panose="02040503050406030204" pitchFamily="18" charset="0"/>
                  </a:rPr>
                  <a:t>= </a:t>
                </a:r>
                <a14:m>
                  <m:oMath xmlns:m="http://schemas.openxmlformats.org/officeDocument/2006/math">
                    <m:f>
                      <m:fPr>
                        <m:ctrlPr>
                          <a:rPr lang="tr-TR" sz="1400" i="1" smtClean="0">
                            <a:solidFill>
                              <a:schemeClr val="bg1"/>
                            </a:solidFill>
                            <a:latin typeface="Cambria Math" panose="02040503050406030204" pitchFamily="18" charset="0"/>
                            <a:ea typeface="Cambria Math" panose="02040503050406030204" pitchFamily="18" charset="0"/>
                          </a:rPr>
                        </m:ctrlPr>
                      </m:fPr>
                      <m:num>
                        <m:r>
                          <m:rPr>
                            <m:nor/>
                          </m:rPr>
                          <a:rPr lang="tr-TR" sz="1400">
                            <a:solidFill>
                              <a:schemeClr val="bg1"/>
                            </a:solidFill>
                            <a:latin typeface="Cambria Math" panose="02040503050406030204" pitchFamily="18" charset="0"/>
                            <a:ea typeface="Cambria Math" panose="02040503050406030204" pitchFamily="18" charset="0"/>
                          </a:rPr>
                          <m:t>−14 + 4</m:t>
                        </m:r>
                        <m:r>
                          <m:rPr>
                            <m:nor/>
                          </m:rPr>
                          <a:rPr lang="tr-TR" sz="1400">
                            <a:solidFill>
                              <a:schemeClr val="bg1"/>
                            </a:solidFill>
                            <a:latin typeface="Cambria Math" panose="02040503050406030204" pitchFamily="18" charset="0"/>
                            <a:ea typeface="Cambria Math" panose="02040503050406030204" pitchFamily="18" charset="0"/>
                          </a:rPr>
                          <m:t>X</m:t>
                        </m:r>
                        <m:r>
                          <m:rPr>
                            <m:nor/>
                          </m:rPr>
                          <a:rPr lang="tr-TR" sz="1400">
                            <a:solidFill>
                              <a:schemeClr val="bg1"/>
                            </a:solidFill>
                            <a:latin typeface="Cambria Math" panose="02040503050406030204" pitchFamily="18" charset="0"/>
                            <a:ea typeface="Cambria Math" panose="02040503050406030204" pitchFamily="18" charset="0"/>
                          </a:rPr>
                          <m:t>21 − </m:t>
                        </m:r>
                        <m:r>
                          <m:rPr>
                            <m:nor/>
                          </m:rPr>
                          <a:rPr lang="tr-TR" sz="1400">
                            <a:solidFill>
                              <a:schemeClr val="bg1"/>
                            </a:solidFill>
                            <a:latin typeface="Cambria Math" panose="02040503050406030204" pitchFamily="18" charset="0"/>
                            <a:ea typeface="Cambria Math" panose="02040503050406030204" pitchFamily="18" charset="0"/>
                          </a:rPr>
                          <m:t>X</m:t>
                        </m:r>
                        <m:r>
                          <m:rPr>
                            <m:nor/>
                          </m:rPr>
                          <a:rPr lang="tr-TR" sz="1400" baseline="-25000">
                            <a:solidFill>
                              <a:schemeClr val="bg1"/>
                            </a:solidFill>
                            <a:latin typeface="Cambria Math" panose="02040503050406030204" pitchFamily="18" charset="0"/>
                            <a:ea typeface="Cambria Math" panose="02040503050406030204" pitchFamily="18" charset="0"/>
                          </a:rPr>
                          <m:t>31</m:t>
                        </m:r>
                      </m:num>
                      <m:den>
                        <m:r>
                          <a:rPr lang="tr-TR" sz="1400" b="0" i="0" smtClean="0">
                            <a:solidFill>
                              <a:schemeClr val="bg1"/>
                            </a:solidFill>
                            <a:latin typeface="Cambria Math" panose="02040503050406030204" pitchFamily="18" charset="0"/>
                            <a:ea typeface="Cambria Math" panose="02040503050406030204" pitchFamily="18" charset="0"/>
                          </a:rPr>
                          <m:t>6</m:t>
                        </m:r>
                      </m:den>
                    </m:f>
                  </m:oMath>
                </a14:m>
                <a:r>
                  <a:rPr lang="tr-TR" sz="1400" dirty="0" smtClean="0">
                    <a:solidFill>
                      <a:schemeClr val="bg1"/>
                    </a:solidFill>
                    <a:latin typeface="Cambria Math" panose="02040503050406030204" pitchFamily="18" charset="0"/>
                    <a:ea typeface="Cambria Math" panose="02040503050406030204" pitchFamily="18" charset="0"/>
                  </a:rPr>
                  <a:t>=</a:t>
                </a:r>
                <a14:m>
                  <m:oMath xmlns:m="http://schemas.openxmlformats.org/officeDocument/2006/math">
                    <m:f>
                      <m:fPr>
                        <m:ctrlPr>
                          <a:rPr lang="tr-TR" sz="1400" i="1" dirty="0" smtClean="0">
                            <a:solidFill>
                              <a:schemeClr val="bg1"/>
                            </a:solidFill>
                            <a:latin typeface="Cambria Math" panose="02040503050406030204" pitchFamily="18" charset="0"/>
                            <a:ea typeface="Cambria Math" panose="02040503050406030204" pitchFamily="18" charset="0"/>
                          </a:rPr>
                        </m:ctrlPr>
                      </m:fPr>
                      <m:num>
                        <m:r>
                          <m:rPr>
                            <m:nor/>
                          </m:rPr>
                          <a:rPr lang="tr-TR" sz="1400">
                            <a:solidFill>
                              <a:schemeClr val="bg1"/>
                            </a:solidFill>
                            <a:latin typeface="Cambria Math" panose="02040503050406030204" pitchFamily="18" charset="0"/>
                            <a:ea typeface="Cambria Math" panose="02040503050406030204" pitchFamily="18" charset="0"/>
                          </a:rPr>
                          <m:t>−14 + 4</m:t>
                        </m:r>
                        <m:r>
                          <m:rPr>
                            <m:nor/>
                          </m:rPr>
                          <a:rPr lang="tr-TR" sz="1400">
                            <a:solidFill>
                              <a:schemeClr val="bg1"/>
                            </a:solidFill>
                            <a:latin typeface="Cambria Math" panose="02040503050406030204" pitchFamily="18" charset="0"/>
                            <a:ea typeface="Cambria Math" panose="02040503050406030204" pitchFamily="18" charset="0"/>
                          </a:rPr>
                          <m:t>X</m:t>
                        </m:r>
                        <m:r>
                          <m:rPr>
                            <m:nor/>
                          </m:rPr>
                          <a:rPr lang="tr-TR" sz="1400">
                            <a:solidFill>
                              <a:schemeClr val="bg1"/>
                            </a:solidFill>
                            <a:latin typeface="Cambria Math" panose="02040503050406030204" pitchFamily="18" charset="0"/>
                            <a:ea typeface="Cambria Math" panose="02040503050406030204" pitchFamily="18" charset="0"/>
                          </a:rPr>
                          <m:t>21 −</m:t>
                        </m:r>
                        <m:r>
                          <a:rPr lang="tr-TR" sz="1400" b="0" i="0" smtClean="0">
                            <a:solidFill>
                              <a:schemeClr val="bg1"/>
                            </a:solidFill>
                            <a:latin typeface="Cambria Math" panose="02040503050406030204" pitchFamily="18" charset="0"/>
                            <a:ea typeface="Cambria Math" panose="02040503050406030204" pitchFamily="18" charset="0"/>
                          </a:rPr>
                          <m:t>14</m:t>
                        </m:r>
                      </m:num>
                      <m:den>
                        <m:r>
                          <a:rPr lang="tr-TR" sz="1400" b="0" i="0" dirty="0" smtClean="0">
                            <a:solidFill>
                              <a:schemeClr val="bg1"/>
                            </a:solidFill>
                            <a:latin typeface="Cambria Math" panose="02040503050406030204" pitchFamily="18" charset="0"/>
                            <a:ea typeface="Cambria Math" panose="02040503050406030204" pitchFamily="18" charset="0"/>
                          </a:rPr>
                          <m:t>6</m:t>
                        </m:r>
                      </m:den>
                    </m:f>
                    <m:r>
                      <a:rPr lang="tr-TR" sz="1400" b="0" i="0" dirty="0" smtClean="0">
                        <a:solidFill>
                          <a:schemeClr val="bg1"/>
                        </a:solidFill>
                        <a:latin typeface="Cambria Math" panose="02040503050406030204" pitchFamily="18" charset="0"/>
                        <a:ea typeface="Cambria Math" panose="02040503050406030204" pitchFamily="18" charset="0"/>
                      </a:rPr>
                      <m:t>=</m:t>
                    </m:r>
                  </m:oMath>
                </a14:m>
                <a:r>
                  <a:rPr lang="tr-TR" sz="1400" dirty="0" smtClean="0">
                    <a:solidFill>
                      <a:schemeClr val="bg1"/>
                    </a:solidFill>
                    <a:latin typeface="Cambria Math" panose="02040503050406030204" pitchFamily="18" charset="0"/>
                    <a:ea typeface="Cambria Math" panose="02040503050406030204" pitchFamily="18" charset="0"/>
                  </a:rPr>
                  <a:t>10</a:t>
                </a:r>
              </a:p>
              <a:p>
                <a:endParaRPr lang="tr-TR" sz="1600" dirty="0" smtClean="0">
                  <a:solidFill>
                    <a:schemeClr val="bg1"/>
                  </a:solidFill>
                  <a:latin typeface="Cambria Math" panose="02040503050406030204" pitchFamily="18" charset="0"/>
                  <a:ea typeface="Cambria Math" panose="02040503050406030204" pitchFamily="18" charset="0"/>
                </a:endParaRPr>
              </a:p>
              <a:p>
                <a:pPr marL="285750" indent="-285750">
                  <a:buFont typeface="Arial" panose="020B0604020202020204" pitchFamily="34" charset="0"/>
                  <a:buChar char="•"/>
                </a:pPr>
                <a:r>
                  <a:rPr lang="en-US" sz="1600" dirty="0" smtClean="0">
                    <a:solidFill>
                      <a:schemeClr val="bg1"/>
                    </a:solidFill>
                    <a:latin typeface="Cambria Math" panose="02040503050406030204" pitchFamily="18" charset="0"/>
                    <a:ea typeface="Cambria Math" panose="02040503050406030204" pitchFamily="18" charset="0"/>
                  </a:rPr>
                  <a:t>Thus </a:t>
                </a:r>
                <a:r>
                  <a:rPr lang="en-US" sz="1600" dirty="0">
                    <a:solidFill>
                      <a:schemeClr val="bg1"/>
                    </a:solidFill>
                    <a:latin typeface="Cambria Math" panose="02040503050406030204" pitchFamily="18" charset="0"/>
                    <a:ea typeface="Cambria Math" panose="02040503050406030204" pitchFamily="18" charset="0"/>
                  </a:rPr>
                  <a:t>the first solution vector </a:t>
                </a:r>
                <a:r>
                  <a:rPr lang="en-US" sz="1600" dirty="0" smtClean="0">
                    <a:solidFill>
                      <a:schemeClr val="bg1"/>
                    </a:solidFill>
                    <a:latin typeface="Cambria Math" panose="02040503050406030204" pitchFamily="18" charset="0"/>
                    <a:ea typeface="Cambria Math" panose="02040503050406030204" pitchFamily="18" charset="0"/>
                  </a:rPr>
                  <a:t>is</a:t>
                </a:r>
                <a:endParaRPr lang="tr-TR" sz="1600" dirty="0" smtClean="0">
                  <a:solidFill>
                    <a:schemeClr val="bg1"/>
                  </a:solidFill>
                  <a:latin typeface="Cambria Math" panose="02040503050406030204" pitchFamily="18" charset="0"/>
                  <a:ea typeface="Cambria Math" panose="02040503050406030204" pitchFamily="18" charset="0"/>
                </a:endParaRPr>
              </a:p>
              <a:p>
                <a:pPr marL="285750" indent="-285750">
                  <a:buFont typeface="Arial" panose="020B0604020202020204" pitchFamily="34" charset="0"/>
                  <a:buChar char="•"/>
                </a:pPr>
                <a:endParaRPr lang="en-US" sz="1600" dirty="0">
                  <a:solidFill>
                    <a:schemeClr val="bg1"/>
                  </a:solidFill>
                  <a:latin typeface="Cambria Math" panose="02040503050406030204" pitchFamily="18" charset="0"/>
                  <a:ea typeface="Cambria Math" panose="02040503050406030204" pitchFamily="18" charset="0"/>
                </a:endParaRPr>
              </a:p>
              <a:p>
                <a:r>
                  <a:rPr lang="tr-TR" sz="1600" b="1" dirty="0" smtClean="0">
                    <a:solidFill>
                      <a:schemeClr val="bg1"/>
                    </a:solidFill>
                    <a:latin typeface="Cambria Math" panose="02040503050406030204" pitchFamily="18" charset="0"/>
                    <a:ea typeface="Cambria Math" panose="02040503050406030204" pitchFamily="18" charset="0"/>
                  </a:rPr>
                  <a:t>                     x</a:t>
                </a:r>
                <a:r>
                  <a:rPr lang="tr-TR" sz="1600" baseline="-25000" dirty="0" smtClean="0">
                    <a:solidFill>
                      <a:schemeClr val="bg1"/>
                    </a:solidFill>
                    <a:latin typeface="Cambria Math" panose="02040503050406030204" pitchFamily="18" charset="0"/>
                    <a:ea typeface="Cambria Math" panose="02040503050406030204" pitchFamily="18" charset="0"/>
                  </a:rPr>
                  <a:t>1</a:t>
                </a:r>
                <a:r>
                  <a:rPr lang="tr-TR" sz="1600" dirty="0" smtClean="0">
                    <a:solidFill>
                      <a:schemeClr val="bg1"/>
                    </a:solidFill>
                    <a:latin typeface="Cambria Math" panose="02040503050406030204" pitchFamily="18" charset="0"/>
                    <a:ea typeface="Cambria Math" panose="02040503050406030204" pitchFamily="18" charset="0"/>
                  </a:rPr>
                  <a:t> = </a:t>
                </a:r>
                <a14:m>
                  <m:oMath xmlns:m="http://schemas.openxmlformats.org/officeDocument/2006/math">
                    <m:d>
                      <m:dPr>
                        <m:begChr m:val="["/>
                        <m:endChr m:val="]"/>
                        <m:ctrlPr>
                          <a:rPr lang="tr-TR" sz="1600" i="1" smtClean="0">
                            <a:solidFill>
                              <a:schemeClr val="bg1"/>
                            </a:solidFill>
                            <a:latin typeface="Cambria Math" panose="02040503050406030204" pitchFamily="18" charset="0"/>
                            <a:ea typeface="Cambria Math" panose="02040503050406030204" pitchFamily="18" charset="0"/>
                          </a:rPr>
                        </m:ctrlPr>
                      </m:dPr>
                      <m:e>
                        <m:r>
                          <m:rPr>
                            <m:nor/>
                          </m:rPr>
                          <a:rPr lang="tr-TR" sz="1600" dirty="0">
                            <a:solidFill>
                              <a:schemeClr val="bg1"/>
                            </a:solidFill>
                            <a:latin typeface="Cambria Math" panose="02040503050406030204" pitchFamily="18" charset="0"/>
                            <a:ea typeface="Cambria Math" panose="02040503050406030204" pitchFamily="18" charset="0"/>
                          </a:rPr>
                          <m:t>X</m:t>
                        </m:r>
                        <m:r>
                          <m:rPr>
                            <m:nor/>
                          </m:rPr>
                          <a:rPr lang="tr-TR" sz="1600" baseline="-25000" dirty="0">
                            <a:solidFill>
                              <a:schemeClr val="bg1"/>
                            </a:solidFill>
                            <a:latin typeface="Cambria Math" panose="02040503050406030204" pitchFamily="18" charset="0"/>
                            <a:ea typeface="Cambria Math" panose="02040503050406030204" pitchFamily="18" charset="0"/>
                          </a:rPr>
                          <m:t>11</m:t>
                        </m:r>
                        <m:r>
                          <m:rPr>
                            <m:nor/>
                          </m:rPr>
                          <a:rPr lang="tr-TR" sz="1600" dirty="0">
                            <a:solidFill>
                              <a:schemeClr val="bg1"/>
                            </a:solidFill>
                            <a:latin typeface="Cambria Math" panose="02040503050406030204" pitchFamily="18" charset="0"/>
                            <a:ea typeface="Cambria Math" panose="02040503050406030204" pitchFamily="18" charset="0"/>
                          </a:rPr>
                          <m:t> </m:t>
                        </m:r>
                        <m:r>
                          <m:rPr>
                            <m:nor/>
                          </m:rPr>
                          <a:rPr lang="tr-TR" sz="1600" dirty="0">
                            <a:solidFill>
                              <a:schemeClr val="bg1"/>
                            </a:solidFill>
                            <a:latin typeface="Cambria Math" panose="02040503050406030204" pitchFamily="18" charset="0"/>
                            <a:ea typeface="Cambria Math" panose="02040503050406030204" pitchFamily="18" charset="0"/>
                          </a:rPr>
                          <m:t>X</m:t>
                        </m:r>
                        <m:r>
                          <m:rPr>
                            <m:nor/>
                          </m:rPr>
                          <a:rPr lang="tr-TR" sz="1600" baseline="-25000" dirty="0">
                            <a:solidFill>
                              <a:schemeClr val="bg1"/>
                            </a:solidFill>
                            <a:latin typeface="Cambria Math" panose="02040503050406030204" pitchFamily="18" charset="0"/>
                            <a:ea typeface="Cambria Math" panose="02040503050406030204" pitchFamily="18" charset="0"/>
                          </a:rPr>
                          <m:t>21</m:t>
                        </m:r>
                        <m:r>
                          <m:rPr>
                            <m:nor/>
                          </m:rPr>
                          <a:rPr lang="tr-TR" sz="1600" dirty="0">
                            <a:solidFill>
                              <a:schemeClr val="bg1"/>
                            </a:solidFill>
                            <a:latin typeface="Cambria Math" panose="02040503050406030204" pitchFamily="18" charset="0"/>
                            <a:ea typeface="Cambria Math" panose="02040503050406030204" pitchFamily="18" charset="0"/>
                          </a:rPr>
                          <m:t> </m:t>
                        </m:r>
                        <m:r>
                          <m:rPr>
                            <m:nor/>
                          </m:rPr>
                          <a:rPr lang="tr-TR" sz="1600" dirty="0">
                            <a:solidFill>
                              <a:schemeClr val="bg1"/>
                            </a:solidFill>
                            <a:latin typeface="Cambria Math" panose="02040503050406030204" pitchFamily="18" charset="0"/>
                            <a:ea typeface="Cambria Math" panose="02040503050406030204" pitchFamily="18" charset="0"/>
                          </a:rPr>
                          <m:t>X</m:t>
                        </m:r>
                        <m:r>
                          <m:rPr>
                            <m:nor/>
                          </m:rPr>
                          <a:rPr lang="tr-TR" sz="1600" baseline="-25000" dirty="0">
                            <a:solidFill>
                              <a:schemeClr val="bg1"/>
                            </a:solidFill>
                            <a:latin typeface="Cambria Math" panose="02040503050406030204" pitchFamily="18" charset="0"/>
                            <a:ea typeface="Cambria Math" panose="02040503050406030204" pitchFamily="18" charset="0"/>
                          </a:rPr>
                          <m:t>31</m:t>
                        </m:r>
                      </m:e>
                    </m:d>
                  </m:oMath>
                </a14:m>
                <a:r>
                  <a:rPr lang="tr-TR" sz="1600" baseline="30000" dirty="0" smtClean="0">
                    <a:solidFill>
                      <a:schemeClr val="bg1"/>
                    </a:solidFill>
                    <a:latin typeface="Cambria Math" panose="02040503050406030204" pitchFamily="18" charset="0"/>
                    <a:ea typeface="Cambria Math" panose="02040503050406030204" pitchFamily="18" charset="0"/>
                  </a:rPr>
                  <a:t> T</a:t>
                </a:r>
                <a:r>
                  <a:rPr lang="tr-TR" sz="1600" dirty="0" smtClean="0">
                    <a:solidFill>
                      <a:schemeClr val="bg1"/>
                    </a:solidFill>
                    <a:latin typeface="Cambria Math" panose="02040503050406030204" pitchFamily="18" charset="0"/>
                    <a:ea typeface="Cambria Math" panose="02040503050406030204" pitchFamily="18" charset="0"/>
                  </a:rPr>
                  <a:t>= </a:t>
                </a:r>
                <a14:m>
                  <m:oMath xmlns:m="http://schemas.openxmlformats.org/officeDocument/2006/math">
                    <m:d>
                      <m:dPr>
                        <m:begChr m:val="["/>
                        <m:endChr m:val="]"/>
                        <m:ctrlPr>
                          <a:rPr lang="tr-TR" sz="1600" i="1" smtClean="0">
                            <a:solidFill>
                              <a:schemeClr val="bg1"/>
                            </a:solidFill>
                            <a:latin typeface="Cambria Math" panose="02040503050406030204" pitchFamily="18" charset="0"/>
                            <a:ea typeface="Cambria Math" panose="02040503050406030204" pitchFamily="18" charset="0"/>
                          </a:rPr>
                        </m:ctrlPr>
                      </m:dPr>
                      <m:e>
                        <m:r>
                          <m:rPr>
                            <m:nor/>
                          </m:rPr>
                          <a:rPr lang="tr-TR" sz="1600" dirty="0">
                            <a:solidFill>
                              <a:schemeClr val="bg1"/>
                            </a:solidFill>
                            <a:latin typeface="Cambria Math" panose="02040503050406030204" pitchFamily="18" charset="0"/>
                            <a:ea typeface="Cambria Math" panose="02040503050406030204" pitchFamily="18" charset="0"/>
                          </a:rPr>
                          <m:t>10 </m:t>
                        </m:r>
                        <m:r>
                          <m:rPr>
                            <m:nor/>
                          </m:rPr>
                          <a:rPr lang="tr-TR" sz="1600" b="0" dirty="0" smtClean="0">
                            <a:solidFill>
                              <a:schemeClr val="bg1"/>
                            </a:solidFill>
                            <a:latin typeface="Cambria Math" panose="02040503050406030204" pitchFamily="18" charset="0"/>
                            <a:ea typeface="Cambria Math" panose="02040503050406030204" pitchFamily="18" charset="0"/>
                          </a:rPr>
                          <m:t>  </m:t>
                        </m:r>
                        <m:r>
                          <m:rPr>
                            <m:nor/>
                          </m:rPr>
                          <a:rPr lang="tr-TR" sz="1600" dirty="0">
                            <a:solidFill>
                              <a:schemeClr val="bg1"/>
                            </a:solidFill>
                            <a:latin typeface="Cambria Math" panose="02040503050406030204" pitchFamily="18" charset="0"/>
                            <a:ea typeface="Cambria Math" panose="02040503050406030204" pitchFamily="18" charset="0"/>
                          </a:rPr>
                          <m:t>22 </m:t>
                        </m:r>
                        <m:r>
                          <m:rPr>
                            <m:nor/>
                          </m:rPr>
                          <a:rPr lang="tr-TR" sz="1600" b="0" dirty="0" smtClean="0">
                            <a:solidFill>
                              <a:schemeClr val="bg1"/>
                            </a:solidFill>
                            <a:latin typeface="Cambria Math" panose="02040503050406030204" pitchFamily="18" charset="0"/>
                            <a:ea typeface="Cambria Math" panose="02040503050406030204" pitchFamily="18" charset="0"/>
                          </a:rPr>
                          <m:t>  </m:t>
                        </m:r>
                        <m:r>
                          <m:rPr>
                            <m:nor/>
                          </m:rPr>
                          <a:rPr lang="tr-TR" sz="1600" dirty="0">
                            <a:solidFill>
                              <a:schemeClr val="bg1"/>
                            </a:solidFill>
                            <a:latin typeface="Cambria Math" panose="02040503050406030204" pitchFamily="18" charset="0"/>
                            <a:ea typeface="Cambria Math" panose="02040503050406030204" pitchFamily="18" charset="0"/>
                          </a:rPr>
                          <m:t>14</m:t>
                        </m:r>
                        <m:r>
                          <a:rPr lang="tr-TR" sz="1600" b="0" i="0" dirty="0" smtClean="0">
                            <a:solidFill>
                              <a:schemeClr val="bg1"/>
                            </a:solidFill>
                            <a:latin typeface="Cambria Math" panose="02040503050406030204" pitchFamily="18" charset="0"/>
                            <a:ea typeface="Cambria Math" panose="02040503050406030204" pitchFamily="18" charset="0"/>
                          </a:rPr>
                          <m:t> </m:t>
                        </m:r>
                      </m:e>
                    </m:d>
                    <m:r>
                      <a:rPr lang="tr-TR" sz="1600" b="0" i="0" smtClean="0">
                        <a:solidFill>
                          <a:schemeClr val="bg1"/>
                        </a:solidFill>
                        <a:latin typeface="Cambria Math" panose="02040503050406030204" pitchFamily="18" charset="0"/>
                        <a:ea typeface="Cambria Math" panose="02040503050406030204" pitchFamily="18" charset="0"/>
                      </a:rPr>
                      <m:t> </m:t>
                    </m:r>
                    <m:r>
                      <m:rPr>
                        <m:sty m:val="p"/>
                      </m:rPr>
                      <a:rPr lang="tr-TR" sz="1600" b="0" i="0" baseline="30000" smtClean="0">
                        <a:solidFill>
                          <a:schemeClr val="bg1"/>
                        </a:solidFill>
                        <a:latin typeface="Cambria Math" panose="02040503050406030204" pitchFamily="18" charset="0"/>
                        <a:ea typeface="Cambria Math" panose="02040503050406030204" pitchFamily="18" charset="0"/>
                      </a:rPr>
                      <m:t>T</m:t>
                    </m:r>
                  </m:oMath>
                </a14:m>
                <a:endParaRPr lang="tr-TR" baseline="30000" dirty="0" smtClean="0">
                  <a:solidFill>
                    <a:schemeClr val="bg1"/>
                  </a:solidFill>
                  <a:latin typeface="Cambria Math" panose="02040503050406030204" pitchFamily="18" charset="0"/>
                  <a:ea typeface="Cambria Math" panose="02040503050406030204" pitchFamily="18" charset="0"/>
                </a:endParaRPr>
              </a:p>
              <a:p>
                <a:endParaRPr lang="tr-TR" baseline="30000" dirty="0">
                  <a:solidFill>
                    <a:schemeClr val="bg1"/>
                  </a:solidFill>
                  <a:latin typeface="Cambria Math" panose="02040503050406030204" pitchFamily="18" charset="0"/>
                  <a:ea typeface="Cambria Math" panose="02040503050406030204" pitchFamily="18" charset="0"/>
                </a:endParaRPr>
              </a:p>
              <a:p>
                <a:pPr marL="285750" indent="-285750">
                  <a:buFont typeface="Arial" panose="020B0604020202020204" pitchFamily="34" charset="0"/>
                  <a:buChar char="•"/>
                </a:pPr>
                <a:r>
                  <a:rPr lang="en-US" sz="1600" dirty="0">
                    <a:solidFill>
                      <a:schemeClr val="bg1"/>
                    </a:solidFill>
                    <a:latin typeface="Cambria Math" panose="02040503050406030204" pitchFamily="18" charset="0"/>
                    <a:ea typeface="Cambria Math" panose="02040503050406030204" pitchFamily="18" charset="0"/>
                  </a:rPr>
                  <a:t>The second solution vector is computed next, also using back substitution</a:t>
                </a:r>
                <a:r>
                  <a:rPr lang="en-US" sz="1600" dirty="0" smtClean="0">
                    <a:solidFill>
                      <a:schemeClr val="bg1"/>
                    </a:solidFill>
                    <a:latin typeface="Cambria Math" panose="02040503050406030204" pitchFamily="18" charset="0"/>
                    <a:ea typeface="Cambria Math" panose="02040503050406030204" pitchFamily="18" charset="0"/>
                  </a:rPr>
                  <a:t>:</a:t>
                </a:r>
                <a:endParaRPr lang="tr-TR" sz="1600" dirty="0" smtClean="0">
                  <a:solidFill>
                    <a:schemeClr val="bg1"/>
                  </a:solidFill>
                  <a:latin typeface="Cambria Math" panose="02040503050406030204" pitchFamily="18" charset="0"/>
                  <a:ea typeface="Cambria Math" panose="02040503050406030204" pitchFamily="18" charset="0"/>
                </a:endParaRPr>
              </a:p>
              <a:p>
                <a:pPr marL="285750" indent="-285750">
                  <a:buFont typeface="Arial" panose="020B0604020202020204" pitchFamily="34" charset="0"/>
                  <a:buChar char="•"/>
                </a:pPr>
                <a:endParaRPr lang="tr-TR" sz="1600" baseline="30000" dirty="0">
                  <a:solidFill>
                    <a:schemeClr val="bg1"/>
                  </a:solidFill>
                  <a:latin typeface="Cambria Math" panose="02040503050406030204" pitchFamily="18" charset="0"/>
                  <a:ea typeface="Cambria Math" panose="02040503050406030204" pitchFamily="18" charset="0"/>
                </a:endParaRPr>
              </a:p>
              <a:p>
                <a:r>
                  <a:rPr lang="tr-TR" dirty="0" smtClean="0">
                    <a:solidFill>
                      <a:schemeClr val="bg1"/>
                    </a:solidFill>
                    <a:latin typeface="Cambria Math" panose="02040503050406030204" pitchFamily="18" charset="0"/>
                    <a:ea typeface="Cambria Math" panose="02040503050406030204" pitchFamily="18" charset="0"/>
                  </a:rPr>
                  <a:t>	</a:t>
                </a:r>
                <a:r>
                  <a:rPr lang="tr-TR" sz="1600" dirty="0" smtClean="0">
                    <a:solidFill>
                      <a:schemeClr val="bg1"/>
                    </a:solidFill>
                    <a:latin typeface="Cambria Math" panose="02040503050406030204" pitchFamily="18" charset="0"/>
                    <a:ea typeface="Cambria Math" panose="02040503050406030204" pitchFamily="18" charset="0"/>
                  </a:rPr>
                  <a:t>X</a:t>
                </a:r>
                <a:r>
                  <a:rPr lang="tr-TR" sz="1600" baseline="-25000" dirty="0" smtClean="0">
                    <a:solidFill>
                      <a:schemeClr val="bg1"/>
                    </a:solidFill>
                    <a:latin typeface="Cambria Math" panose="02040503050406030204" pitchFamily="18" charset="0"/>
                    <a:ea typeface="Cambria Math" panose="02040503050406030204" pitchFamily="18" charset="0"/>
                  </a:rPr>
                  <a:t>32</a:t>
                </a:r>
                <a:r>
                  <a:rPr lang="tr-TR" sz="1600" dirty="0" smtClean="0">
                    <a:solidFill>
                      <a:schemeClr val="bg1"/>
                    </a:solidFill>
                    <a:latin typeface="Cambria Math" panose="02040503050406030204" pitchFamily="18" charset="0"/>
                    <a:ea typeface="Cambria Math" panose="02040503050406030204" pitchFamily="18" charset="0"/>
                  </a:rPr>
                  <a:t> </a:t>
                </a:r>
                <a:r>
                  <a:rPr lang="tr-TR" sz="1600" dirty="0">
                    <a:solidFill>
                      <a:schemeClr val="bg1"/>
                    </a:solidFill>
                    <a:latin typeface="Cambria Math" panose="02040503050406030204" pitchFamily="18" charset="0"/>
                    <a:ea typeface="Cambria Math" panose="02040503050406030204" pitchFamily="18" charset="0"/>
                  </a:rPr>
                  <a:t>= </a:t>
                </a:r>
                <a:r>
                  <a:rPr lang="tr-TR" sz="1600" dirty="0" smtClean="0">
                    <a:solidFill>
                      <a:schemeClr val="bg1"/>
                    </a:solidFill>
                    <a:latin typeface="Cambria Math" panose="02040503050406030204" pitchFamily="18" charset="0"/>
                    <a:ea typeface="Cambria Math" panose="02040503050406030204" pitchFamily="18" charset="0"/>
                  </a:rPr>
                  <a:t>0</a:t>
                </a:r>
              </a:p>
              <a:p>
                <a:endParaRPr lang="tr-TR" sz="1600" dirty="0" smtClean="0">
                  <a:solidFill>
                    <a:schemeClr val="bg1"/>
                  </a:solidFill>
                  <a:latin typeface="Cambria Math" panose="02040503050406030204" pitchFamily="18" charset="0"/>
                  <a:ea typeface="Cambria Math" panose="02040503050406030204" pitchFamily="18" charset="0"/>
                </a:endParaRPr>
              </a:p>
              <a:p>
                <a:r>
                  <a:rPr lang="tr-TR" sz="1600" dirty="0" smtClean="0">
                    <a:solidFill>
                      <a:schemeClr val="bg1"/>
                    </a:solidFill>
                    <a:latin typeface="Cambria Math" panose="02040503050406030204" pitchFamily="18" charset="0"/>
                    <a:ea typeface="Cambria Math" panose="02040503050406030204" pitchFamily="18" charset="0"/>
                  </a:rPr>
                  <a:t>	X</a:t>
                </a:r>
                <a:r>
                  <a:rPr lang="tr-TR" sz="1600" baseline="-25000" dirty="0" smtClean="0">
                    <a:solidFill>
                      <a:schemeClr val="bg1"/>
                    </a:solidFill>
                    <a:latin typeface="Cambria Math" panose="02040503050406030204" pitchFamily="18" charset="0"/>
                    <a:ea typeface="Cambria Math" panose="02040503050406030204" pitchFamily="18" charset="0"/>
                  </a:rPr>
                  <a:t>22</a:t>
                </a:r>
                <a:r>
                  <a:rPr lang="tr-TR" sz="1600" dirty="0" smtClean="0">
                    <a:solidFill>
                      <a:schemeClr val="bg1"/>
                    </a:solidFill>
                    <a:latin typeface="Cambria Math" panose="02040503050406030204" pitchFamily="18" charset="0"/>
                    <a:ea typeface="Cambria Math" panose="02040503050406030204" pitchFamily="18" charset="0"/>
                  </a:rPr>
                  <a:t>=</a:t>
                </a:r>
                <a14:m>
                  <m:oMath xmlns:m="http://schemas.openxmlformats.org/officeDocument/2006/math">
                    <m:f>
                      <m:fPr>
                        <m:ctrlPr>
                          <a:rPr lang="tr-TR" sz="1600" i="1">
                            <a:solidFill>
                              <a:schemeClr val="bg1"/>
                            </a:solidFill>
                            <a:latin typeface="Cambria Math" panose="02040503050406030204" pitchFamily="18" charset="0"/>
                            <a:ea typeface="Cambria Math" panose="02040503050406030204" pitchFamily="18" charset="0"/>
                          </a:rPr>
                        </m:ctrlPr>
                      </m:fPr>
                      <m:num>
                        <m:r>
                          <m:rPr>
                            <m:nor/>
                          </m:rPr>
                          <a:rPr lang="tr-TR" sz="1600">
                            <a:solidFill>
                              <a:schemeClr val="bg1"/>
                            </a:solidFill>
                            <a:latin typeface="Cambria Math" panose="02040503050406030204" pitchFamily="18" charset="0"/>
                            <a:ea typeface="Cambria Math" panose="02040503050406030204" pitchFamily="18" charset="0"/>
                          </a:rPr>
                          <m:t>−10/</m:t>
                        </m:r>
                        <m:r>
                          <m:rPr>
                            <m:nor/>
                          </m:rPr>
                          <a:rPr lang="tr-TR" sz="1600" b="0" smtClean="0">
                            <a:solidFill>
                              <a:schemeClr val="bg1"/>
                            </a:solidFill>
                            <a:latin typeface="Cambria Math" panose="02040503050406030204" pitchFamily="18" charset="0"/>
                            <a:ea typeface="Cambria Math" panose="02040503050406030204" pitchFamily="18" charset="0"/>
                          </a:rPr>
                          <m:t> </m:t>
                        </m:r>
                        <m:r>
                          <m:rPr>
                            <m:nor/>
                          </m:rPr>
                          <a:rPr lang="tr-TR" sz="1600">
                            <a:solidFill>
                              <a:schemeClr val="bg1"/>
                            </a:solidFill>
                            <a:latin typeface="Cambria Math" panose="02040503050406030204" pitchFamily="18" charset="0"/>
                            <a:ea typeface="Cambria Math" panose="02040503050406030204" pitchFamily="18" charset="0"/>
                          </a:rPr>
                          <m:t>3 + (10/</m:t>
                        </m:r>
                        <m:r>
                          <m:rPr>
                            <m:nor/>
                          </m:rPr>
                          <a:rPr lang="tr-TR" sz="1600" b="0" smtClean="0">
                            <a:solidFill>
                              <a:schemeClr val="bg1"/>
                            </a:solidFill>
                            <a:latin typeface="Cambria Math" panose="02040503050406030204" pitchFamily="18" charset="0"/>
                            <a:ea typeface="Cambria Math" panose="02040503050406030204" pitchFamily="18" charset="0"/>
                          </a:rPr>
                          <m:t> </m:t>
                        </m:r>
                        <m:r>
                          <m:rPr>
                            <m:nor/>
                          </m:rPr>
                          <a:rPr lang="tr-TR" sz="1600">
                            <a:solidFill>
                              <a:schemeClr val="bg1"/>
                            </a:solidFill>
                            <a:latin typeface="Cambria Math" panose="02040503050406030204" pitchFamily="18" charset="0"/>
                            <a:ea typeface="Cambria Math" panose="02040503050406030204" pitchFamily="18" charset="0"/>
                          </a:rPr>
                          <m:t>3)</m:t>
                        </m:r>
                        <m:r>
                          <m:rPr>
                            <m:nor/>
                          </m:rPr>
                          <a:rPr lang="tr-TR" sz="1600">
                            <a:solidFill>
                              <a:schemeClr val="bg1"/>
                            </a:solidFill>
                            <a:latin typeface="Cambria Math" panose="02040503050406030204" pitchFamily="18" charset="0"/>
                            <a:ea typeface="Cambria Math" panose="02040503050406030204" pitchFamily="18" charset="0"/>
                          </a:rPr>
                          <m:t>X</m:t>
                        </m:r>
                        <m:r>
                          <m:rPr>
                            <m:nor/>
                          </m:rPr>
                          <a:rPr lang="tr-TR" sz="1600" baseline="-25000">
                            <a:solidFill>
                              <a:schemeClr val="bg1"/>
                            </a:solidFill>
                            <a:latin typeface="Cambria Math" panose="02040503050406030204" pitchFamily="18" charset="0"/>
                            <a:ea typeface="Cambria Math" panose="02040503050406030204" pitchFamily="18" charset="0"/>
                          </a:rPr>
                          <m:t>32</m:t>
                        </m:r>
                      </m:num>
                      <m:den>
                        <m:r>
                          <a:rPr lang="tr-TR" sz="1600" i="0">
                            <a:solidFill>
                              <a:schemeClr val="bg1"/>
                            </a:solidFill>
                            <a:latin typeface="Cambria Math" panose="02040503050406030204" pitchFamily="18" charset="0"/>
                            <a:ea typeface="Cambria Math" panose="02040503050406030204" pitchFamily="18" charset="0"/>
                          </a:rPr>
                          <m:t>10/3</m:t>
                        </m:r>
                      </m:den>
                    </m:f>
                  </m:oMath>
                </a14:m>
                <a:r>
                  <a:rPr lang="tr-TR" sz="1600" dirty="0">
                    <a:solidFill>
                      <a:schemeClr val="bg1"/>
                    </a:solidFill>
                    <a:latin typeface="Cambria Math" panose="02040503050406030204" pitchFamily="18" charset="0"/>
                    <a:ea typeface="Cambria Math" panose="02040503050406030204" pitchFamily="18" charset="0"/>
                  </a:rPr>
                  <a:t> = </a:t>
                </a:r>
                <a14:m>
                  <m:oMath xmlns:m="http://schemas.openxmlformats.org/officeDocument/2006/math">
                    <m:f>
                      <m:fPr>
                        <m:ctrlPr>
                          <a:rPr lang="tr-TR" sz="1600" i="1" dirty="0">
                            <a:solidFill>
                              <a:schemeClr val="bg1"/>
                            </a:solidFill>
                            <a:latin typeface="Cambria Math" panose="02040503050406030204" pitchFamily="18" charset="0"/>
                            <a:ea typeface="Cambria Math" panose="02040503050406030204" pitchFamily="18" charset="0"/>
                          </a:rPr>
                        </m:ctrlPr>
                      </m:fPr>
                      <m:num>
                        <m:r>
                          <m:rPr>
                            <m:nor/>
                          </m:rPr>
                          <a:rPr lang="tr-TR" sz="1600" b="0" smtClean="0">
                            <a:solidFill>
                              <a:schemeClr val="bg1"/>
                            </a:solidFill>
                            <a:latin typeface="Cambria Math" panose="02040503050406030204" pitchFamily="18" charset="0"/>
                            <a:ea typeface="Cambria Math" panose="02040503050406030204" pitchFamily="18" charset="0"/>
                          </a:rPr>
                          <m:t>−10/3+0</m:t>
                        </m:r>
                      </m:num>
                      <m:den>
                        <m:r>
                          <a:rPr lang="tr-TR" sz="1600" i="0" dirty="0">
                            <a:solidFill>
                              <a:schemeClr val="bg1"/>
                            </a:solidFill>
                            <a:latin typeface="Cambria Math" panose="02040503050406030204" pitchFamily="18" charset="0"/>
                            <a:ea typeface="Cambria Math" panose="02040503050406030204" pitchFamily="18" charset="0"/>
                          </a:rPr>
                          <m:t>10/3</m:t>
                        </m:r>
                      </m:den>
                    </m:f>
                  </m:oMath>
                </a14:m>
                <a:r>
                  <a:rPr lang="tr-TR" sz="1600" dirty="0" smtClean="0">
                    <a:solidFill>
                      <a:schemeClr val="bg1"/>
                    </a:solidFill>
                    <a:latin typeface="Cambria Math" panose="02040503050406030204" pitchFamily="18" charset="0"/>
                    <a:ea typeface="Cambria Math" panose="02040503050406030204" pitchFamily="18" charset="0"/>
                  </a:rPr>
                  <a:t>=-1</a:t>
                </a:r>
              </a:p>
              <a:p>
                <a:endParaRPr lang="tr-TR" sz="1600" dirty="0" smtClean="0">
                  <a:solidFill>
                    <a:schemeClr val="bg1"/>
                  </a:solidFill>
                  <a:latin typeface="Cambria Math" panose="02040503050406030204" pitchFamily="18" charset="0"/>
                  <a:ea typeface="Cambria Math" panose="02040503050406030204" pitchFamily="18" charset="0"/>
                </a:endParaRPr>
              </a:p>
              <a:p>
                <a:r>
                  <a:rPr lang="tr-TR" sz="1600" dirty="0" smtClean="0">
                    <a:solidFill>
                      <a:schemeClr val="bg1"/>
                    </a:solidFill>
                    <a:latin typeface="Cambria Math" panose="02040503050406030204" pitchFamily="18" charset="0"/>
                    <a:ea typeface="Cambria Math" panose="02040503050406030204" pitchFamily="18" charset="0"/>
                  </a:rPr>
                  <a:t>	X</a:t>
                </a:r>
                <a:r>
                  <a:rPr lang="tr-TR" sz="1600" baseline="-25000" dirty="0" smtClean="0">
                    <a:solidFill>
                      <a:schemeClr val="bg1"/>
                    </a:solidFill>
                    <a:latin typeface="Cambria Math" panose="02040503050406030204" pitchFamily="18" charset="0"/>
                    <a:ea typeface="Cambria Math" panose="02040503050406030204" pitchFamily="18" charset="0"/>
                  </a:rPr>
                  <a:t>12</a:t>
                </a:r>
                <a:r>
                  <a:rPr lang="tr-TR" sz="1600" dirty="0" smtClean="0">
                    <a:solidFill>
                      <a:schemeClr val="bg1"/>
                    </a:solidFill>
                    <a:latin typeface="Cambria Math" panose="02040503050406030204" pitchFamily="18" charset="0"/>
                    <a:ea typeface="Cambria Math" panose="02040503050406030204" pitchFamily="18" charset="0"/>
                  </a:rPr>
                  <a:t>= </a:t>
                </a:r>
                <a14:m>
                  <m:oMath xmlns:m="http://schemas.openxmlformats.org/officeDocument/2006/math">
                    <m:f>
                      <m:fPr>
                        <m:ctrlPr>
                          <a:rPr lang="tr-TR" sz="1600" i="1" smtClean="0">
                            <a:solidFill>
                              <a:schemeClr val="bg1"/>
                            </a:solidFill>
                            <a:latin typeface="Cambria Math" panose="02040503050406030204" pitchFamily="18" charset="0"/>
                            <a:ea typeface="Cambria Math" panose="02040503050406030204" pitchFamily="18" charset="0"/>
                          </a:rPr>
                        </m:ctrlPr>
                      </m:fPr>
                      <m:num>
                        <m:r>
                          <m:rPr>
                            <m:nor/>
                          </m:rPr>
                          <a:rPr lang="tr-TR" sz="1600">
                            <a:solidFill>
                              <a:schemeClr val="bg1"/>
                            </a:solidFill>
                            <a:latin typeface="Cambria Math" panose="02040503050406030204" pitchFamily="18" charset="0"/>
                            <a:ea typeface="Cambria Math" panose="02040503050406030204" pitchFamily="18" charset="0"/>
                          </a:rPr>
                          <m:t>22 + 4</m:t>
                        </m:r>
                        <m:r>
                          <m:rPr>
                            <m:nor/>
                          </m:rPr>
                          <a:rPr lang="tr-TR" sz="1600">
                            <a:solidFill>
                              <a:schemeClr val="bg1"/>
                            </a:solidFill>
                            <a:latin typeface="Cambria Math" panose="02040503050406030204" pitchFamily="18" charset="0"/>
                            <a:ea typeface="Cambria Math" panose="02040503050406030204" pitchFamily="18" charset="0"/>
                          </a:rPr>
                          <m:t>X</m:t>
                        </m:r>
                        <m:r>
                          <m:rPr>
                            <m:nor/>
                          </m:rPr>
                          <a:rPr lang="tr-TR" sz="1600" baseline="-25000">
                            <a:solidFill>
                              <a:schemeClr val="bg1"/>
                            </a:solidFill>
                            <a:latin typeface="Cambria Math" panose="02040503050406030204" pitchFamily="18" charset="0"/>
                            <a:ea typeface="Cambria Math" panose="02040503050406030204" pitchFamily="18" charset="0"/>
                          </a:rPr>
                          <m:t>22</m:t>
                        </m:r>
                        <m:r>
                          <m:rPr>
                            <m:nor/>
                          </m:rPr>
                          <a:rPr lang="tr-TR" sz="1600">
                            <a:solidFill>
                              <a:schemeClr val="bg1"/>
                            </a:solidFill>
                            <a:latin typeface="Cambria Math" panose="02040503050406030204" pitchFamily="18" charset="0"/>
                            <a:ea typeface="Cambria Math" panose="02040503050406030204" pitchFamily="18" charset="0"/>
                          </a:rPr>
                          <m:t> − </m:t>
                        </m:r>
                        <m:r>
                          <m:rPr>
                            <m:nor/>
                          </m:rPr>
                          <a:rPr lang="tr-TR" sz="1600">
                            <a:solidFill>
                              <a:schemeClr val="bg1"/>
                            </a:solidFill>
                            <a:latin typeface="Cambria Math" panose="02040503050406030204" pitchFamily="18" charset="0"/>
                            <a:ea typeface="Cambria Math" panose="02040503050406030204" pitchFamily="18" charset="0"/>
                          </a:rPr>
                          <m:t>X</m:t>
                        </m:r>
                        <m:r>
                          <m:rPr>
                            <m:nor/>
                          </m:rPr>
                          <a:rPr lang="tr-TR" sz="1600" baseline="-25000">
                            <a:solidFill>
                              <a:schemeClr val="bg1"/>
                            </a:solidFill>
                            <a:latin typeface="Cambria Math" panose="02040503050406030204" pitchFamily="18" charset="0"/>
                            <a:ea typeface="Cambria Math" panose="02040503050406030204" pitchFamily="18" charset="0"/>
                          </a:rPr>
                          <m:t>32</m:t>
                        </m:r>
                      </m:num>
                      <m:den>
                        <m:r>
                          <a:rPr lang="tr-TR" sz="1600" b="0" i="0" smtClean="0">
                            <a:solidFill>
                              <a:schemeClr val="bg1"/>
                            </a:solidFill>
                            <a:latin typeface="Cambria Math" panose="02040503050406030204" pitchFamily="18" charset="0"/>
                            <a:ea typeface="Cambria Math" panose="02040503050406030204" pitchFamily="18" charset="0"/>
                          </a:rPr>
                          <m:t>6</m:t>
                        </m:r>
                      </m:den>
                    </m:f>
                  </m:oMath>
                </a14:m>
                <a:r>
                  <a:rPr lang="tr-TR" sz="1600" dirty="0" smtClean="0">
                    <a:solidFill>
                      <a:schemeClr val="bg1"/>
                    </a:solidFill>
                    <a:latin typeface="Cambria Math" panose="02040503050406030204" pitchFamily="18" charset="0"/>
                    <a:ea typeface="Cambria Math" panose="02040503050406030204" pitchFamily="18" charset="0"/>
                  </a:rPr>
                  <a:t> = </a:t>
                </a:r>
                <a14:m>
                  <m:oMath xmlns:m="http://schemas.openxmlformats.org/officeDocument/2006/math">
                    <m:f>
                      <m:fPr>
                        <m:ctrlPr>
                          <a:rPr lang="tr-TR" sz="1600" i="1" dirty="0">
                            <a:solidFill>
                              <a:schemeClr val="bg1"/>
                            </a:solidFill>
                            <a:latin typeface="Cambria Math" panose="02040503050406030204" pitchFamily="18" charset="0"/>
                            <a:ea typeface="Cambria Math" panose="02040503050406030204" pitchFamily="18" charset="0"/>
                          </a:rPr>
                        </m:ctrlPr>
                      </m:fPr>
                      <m:num>
                        <m:r>
                          <m:rPr>
                            <m:nor/>
                          </m:rPr>
                          <a:rPr lang="tr-TR" sz="1600">
                            <a:solidFill>
                              <a:schemeClr val="bg1"/>
                            </a:solidFill>
                            <a:latin typeface="Cambria Math" panose="02040503050406030204" pitchFamily="18" charset="0"/>
                            <a:ea typeface="Cambria Math" panose="02040503050406030204" pitchFamily="18" charset="0"/>
                          </a:rPr>
                          <m:t>22 + 4(−1) − 0</m:t>
                        </m:r>
                      </m:num>
                      <m:den>
                        <m:r>
                          <a:rPr lang="tr-TR" sz="1600" b="0" i="0" smtClean="0">
                            <a:solidFill>
                              <a:schemeClr val="bg1"/>
                            </a:solidFill>
                            <a:latin typeface="Cambria Math" panose="02040503050406030204" pitchFamily="18" charset="0"/>
                            <a:ea typeface="Cambria Math" panose="02040503050406030204" pitchFamily="18" charset="0"/>
                          </a:rPr>
                          <m:t>6</m:t>
                        </m:r>
                      </m:den>
                    </m:f>
                  </m:oMath>
                </a14:m>
                <a:r>
                  <a:rPr lang="tr-TR" sz="1600" dirty="0" smtClean="0">
                    <a:solidFill>
                      <a:schemeClr val="bg1"/>
                    </a:solidFill>
                    <a:latin typeface="Cambria Math" panose="02040503050406030204" pitchFamily="18" charset="0"/>
                    <a:ea typeface="Cambria Math" panose="02040503050406030204" pitchFamily="18" charset="0"/>
                  </a:rPr>
                  <a:t>=</a:t>
                </a:r>
                <a:r>
                  <a:rPr lang="tr-TR" sz="1600" dirty="0">
                    <a:solidFill>
                      <a:schemeClr val="bg1"/>
                    </a:solidFill>
                    <a:latin typeface="Cambria Math" panose="02040503050406030204" pitchFamily="18" charset="0"/>
                    <a:ea typeface="Cambria Math" panose="02040503050406030204" pitchFamily="18" charset="0"/>
                  </a:rPr>
                  <a:t> 3</a:t>
                </a:r>
                <a:endParaRPr lang="tr-TR" sz="1600" dirty="0" smtClean="0">
                  <a:solidFill>
                    <a:schemeClr val="bg1"/>
                  </a:solidFill>
                  <a:latin typeface="Cambria Math" panose="02040503050406030204" pitchFamily="18" charset="0"/>
                  <a:ea typeface="Cambria Math" panose="02040503050406030204" pitchFamily="18" charset="0"/>
                </a:endParaRPr>
              </a:p>
              <a:p>
                <a:endParaRPr lang="tr-TR" sz="1600" dirty="0">
                  <a:solidFill>
                    <a:schemeClr val="bg1"/>
                  </a:solidFill>
                  <a:latin typeface="Cambria Math" panose="02040503050406030204" pitchFamily="18" charset="0"/>
                  <a:ea typeface="Cambria Math" panose="02040503050406030204" pitchFamily="18" charset="0"/>
                </a:endParaRPr>
              </a:p>
              <a:p>
                <a:r>
                  <a:rPr lang="tr-TR" sz="1600" dirty="0">
                    <a:solidFill>
                      <a:schemeClr val="bg1"/>
                    </a:solidFill>
                    <a:latin typeface="Cambria Math" panose="02040503050406030204" pitchFamily="18" charset="0"/>
                    <a:ea typeface="Cambria Math" panose="02040503050406030204" pitchFamily="18" charset="0"/>
                  </a:rPr>
                  <a:t>Therefore</a:t>
                </a:r>
                <a:r>
                  <a:rPr lang="tr-TR" dirty="0" smtClean="0">
                    <a:solidFill>
                      <a:schemeClr val="bg1"/>
                    </a:solidFill>
                    <a:latin typeface="Cambria Math" panose="02040503050406030204" pitchFamily="18" charset="0"/>
                    <a:ea typeface="Cambria Math" panose="02040503050406030204" pitchFamily="18" charset="0"/>
                  </a:rPr>
                  <a:t>,</a:t>
                </a:r>
                <a:endParaRPr lang="tr-TR" sz="1600" dirty="0">
                  <a:solidFill>
                    <a:schemeClr val="bg1"/>
                  </a:solidFill>
                  <a:latin typeface="Cambria Math" panose="02040503050406030204" pitchFamily="18" charset="0"/>
                  <a:ea typeface="Cambria Math" panose="02040503050406030204" pitchFamily="18" charset="0"/>
                </a:endParaRPr>
              </a:p>
              <a:p>
                <a:r>
                  <a:rPr lang="tr-TR" sz="1600" b="1" dirty="0" smtClean="0">
                    <a:solidFill>
                      <a:schemeClr val="bg1"/>
                    </a:solidFill>
                    <a:latin typeface="Cambria Math" panose="02040503050406030204" pitchFamily="18" charset="0"/>
                    <a:ea typeface="Cambria Math" panose="02040503050406030204" pitchFamily="18" charset="0"/>
                  </a:rPr>
                  <a:t>  	x</a:t>
                </a:r>
                <a:r>
                  <a:rPr lang="tr-TR" sz="1600" baseline="-25000" dirty="0">
                    <a:solidFill>
                      <a:schemeClr val="bg1"/>
                    </a:solidFill>
                    <a:latin typeface="Cambria Math" panose="02040503050406030204" pitchFamily="18" charset="0"/>
                    <a:ea typeface="Cambria Math" panose="02040503050406030204" pitchFamily="18" charset="0"/>
                  </a:rPr>
                  <a:t>2</a:t>
                </a:r>
                <a:r>
                  <a:rPr lang="tr-TR" sz="1600" dirty="0" smtClean="0">
                    <a:solidFill>
                      <a:schemeClr val="bg1"/>
                    </a:solidFill>
                    <a:latin typeface="Cambria Math" panose="02040503050406030204" pitchFamily="18" charset="0"/>
                    <a:ea typeface="Cambria Math" panose="02040503050406030204" pitchFamily="18" charset="0"/>
                  </a:rPr>
                  <a:t> </a:t>
                </a:r>
                <a:r>
                  <a:rPr lang="tr-TR" sz="1600" dirty="0">
                    <a:solidFill>
                      <a:schemeClr val="bg1"/>
                    </a:solidFill>
                    <a:latin typeface="Cambria Math" panose="02040503050406030204" pitchFamily="18" charset="0"/>
                    <a:ea typeface="Cambria Math" panose="02040503050406030204" pitchFamily="18" charset="0"/>
                  </a:rPr>
                  <a:t>= </a:t>
                </a:r>
                <a14:m>
                  <m:oMath xmlns:m="http://schemas.openxmlformats.org/officeDocument/2006/math">
                    <m:d>
                      <m:dPr>
                        <m:begChr m:val="["/>
                        <m:endChr m:val="]"/>
                        <m:ctrlPr>
                          <a:rPr lang="tr-TR" sz="1600" i="1">
                            <a:solidFill>
                              <a:schemeClr val="bg1"/>
                            </a:solidFill>
                            <a:latin typeface="Cambria Math" panose="02040503050406030204" pitchFamily="18" charset="0"/>
                            <a:ea typeface="Cambria Math" panose="02040503050406030204" pitchFamily="18" charset="0"/>
                          </a:rPr>
                        </m:ctrlPr>
                      </m:dPr>
                      <m:e>
                        <m:r>
                          <m:rPr>
                            <m:nor/>
                          </m:rPr>
                          <a:rPr lang="tr-TR" sz="1600" dirty="0">
                            <a:solidFill>
                              <a:schemeClr val="bg1"/>
                            </a:solidFill>
                            <a:latin typeface="Cambria Math" panose="02040503050406030204" pitchFamily="18" charset="0"/>
                            <a:ea typeface="Cambria Math" panose="02040503050406030204" pitchFamily="18" charset="0"/>
                          </a:rPr>
                          <m:t>X</m:t>
                        </m:r>
                        <m:r>
                          <m:rPr>
                            <m:nor/>
                          </m:rPr>
                          <a:rPr lang="tr-TR" sz="1600" b="0" baseline="-25000" dirty="0" smtClean="0">
                            <a:solidFill>
                              <a:schemeClr val="bg1"/>
                            </a:solidFill>
                            <a:latin typeface="Cambria Math" panose="02040503050406030204" pitchFamily="18" charset="0"/>
                            <a:ea typeface="Cambria Math" panose="02040503050406030204" pitchFamily="18" charset="0"/>
                          </a:rPr>
                          <m:t>12</m:t>
                        </m:r>
                        <m:r>
                          <m:rPr>
                            <m:nor/>
                          </m:rPr>
                          <a:rPr lang="tr-TR" sz="1600" dirty="0">
                            <a:solidFill>
                              <a:schemeClr val="bg1"/>
                            </a:solidFill>
                            <a:latin typeface="Cambria Math" panose="02040503050406030204" pitchFamily="18" charset="0"/>
                            <a:ea typeface="Cambria Math" panose="02040503050406030204" pitchFamily="18" charset="0"/>
                          </a:rPr>
                          <m:t> </m:t>
                        </m:r>
                        <m:r>
                          <m:rPr>
                            <m:nor/>
                          </m:rPr>
                          <a:rPr lang="tr-TR" sz="1600" dirty="0">
                            <a:solidFill>
                              <a:schemeClr val="bg1"/>
                            </a:solidFill>
                            <a:latin typeface="Cambria Math" panose="02040503050406030204" pitchFamily="18" charset="0"/>
                            <a:ea typeface="Cambria Math" panose="02040503050406030204" pitchFamily="18" charset="0"/>
                          </a:rPr>
                          <m:t>X</m:t>
                        </m:r>
                        <m:r>
                          <m:rPr>
                            <m:nor/>
                          </m:rPr>
                          <a:rPr lang="tr-TR" sz="1600" b="0" baseline="-25000" dirty="0" smtClean="0">
                            <a:solidFill>
                              <a:schemeClr val="bg1"/>
                            </a:solidFill>
                            <a:latin typeface="Cambria Math" panose="02040503050406030204" pitchFamily="18" charset="0"/>
                            <a:ea typeface="Cambria Math" panose="02040503050406030204" pitchFamily="18" charset="0"/>
                          </a:rPr>
                          <m:t>22</m:t>
                        </m:r>
                        <m:r>
                          <m:rPr>
                            <m:nor/>
                          </m:rPr>
                          <a:rPr lang="tr-TR" sz="1600" dirty="0">
                            <a:solidFill>
                              <a:schemeClr val="bg1"/>
                            </a:solidFill>
                            <a:latin typeface="Cambria Math" panose="02040503050406030204" pitchFamily="18" charset="0"/>
                            <a:ea typeface="Cambria Math" panose="02040503050406030204" pitchFamily="18" charset="0"/>
                          </a:rPr>
                          <m:t> </m:t>
                        </m:r>
                        <m:r>
                          <m:rPr>
                            <m:nor/>
                          </m:rPr>
                          <a:rPr lang="tr-TR" sz="1600" dirty="0">
                            <a:solidFill>
                              <a:schemeClr val="bg1"/>
                            </a:solidFill>
                            <a:latin typeface="Cambria Math" panose="02040503050406030204" pitchFamily="18" charset="0"/>
                            <a:ea typeface="Cambria Math" panose="02040503050406030204" pitchFamily="18" charset="0"/>
                          </a:rPr>
                          <m:t>X</m:t>
                        </m:r>
                        <m:r>
                          <m:rPr>
                            <m:nor/>
                          </m:rPr>
                          <a:rPr lang="tr-TR" sz="1600" baseline="-25000" dirty="0">
                            <a:solidFill>
                              <a:schemeClr val="bg1"/>
                            </a:solidFill>
                            <a:latin typeface="Cambria Math" panose="02040503050406030204" pitchFamily="18" charset="0"/>
                            <a:ea typeface="Cambria Math" panose="02040503050406030204" pitchFamily="18" charset="0"/>
                          </a:rPr>
                          <m:t>3</m:t>
                        </m:r>
                        <m:r>
                          <a:rPr lang="tr-TR" sz="1600" b="0" i="0" baseline="-25000" dirty="0" smtClean="0">
                            <a:solidFill>
                              <a:schemeClr val="bg1"/>
                            </a:solidFill>
                            <a:latin typeface="Cambria Math" panose="02040503050406030204" pitchFamily="18" charset="0"/>
                            <a:ea typeface="Cambria Math" panose="02040503050406030204" pitchFamily="18" charset="0"/>
                          </a:rPr>
                          <m:t>2</m:t>
                        </m:r>
                      </m:e>
                    </m:d>
                  </m:oMath>
                </a14:m>
                <a:r>
                  <a:rPr lang="tr-TR" sz="1600" baseline="30000" dirty="0">
                    <a:solidFill>
                      <a:schemeClr val="bg1"/>
                    </a:solidFill>
                    <a:latin typeface="Cambria Math" panose="02040503050406030204" pitchFamily="18" charset="0"/>
                    <a:ea typeface="Cambria Math" panose="02040503050406030204" pitchFamily="18" charset="0"/>
                  </a:rPr>
                  <a:t> T</a:t>
                </a:r>
                <a:r>
                  <a:rPr lang="tr-TR" sz="1600" dirty="0">
                    <a:solidFill>
                      <a:schemeClr val="bg1"/>
                    </a:solidFill>
                    <a:latin typeface="Cambria Math" panose="02040503050406030204" pitchFamily="18" charset="0"/>
                    <a:ea typeface="Cambria Math" panose="02040503050406030204" pitchFamily="18" charset="0"/>
                  </a:rPr>
                  <a:t>= </a:t>
                </a:r>
                <a14:m>
                  <m:oMath xmlns:m="http://schemas.openxmlformats.org/officeDocument/2006/math">
                    <m:d>
                      <m:dPr>
                        <m:begChr m:val="["/>
                        <m:endChr m:val="]"/>
                        <m:ctrlPr>
                          <a:rPr lang="tr-TR" sz="1600" i="1">
                            <a:solidFill>
                              <a:schemeClr val="bg1"/>
                            </a:solidFill>
                            <a:latin typeface="Cambria Math" panose="02040503050406030204" pitchFamily="18" charset="0"/>
                            <a:ea typeface="Cambria Math" panose="02040503050406030204" pitchFamily="18" charset="0"/>
                          </a:rPr>
                        </m:ctrlPr>
                      </m:dPr>
                      <m:e>
                        <m:r>
                          <a:rPr lang="tr-TR" sz="1600" b="0" i="0" dirty="0" smtClean="0">
                            <a:solidFill>
                              <a:schemeClr val="bg1"/>
                            </a:solidFill>
                            <a:latin typeface="Cambria Math" panose="02040503050406030204" pitchFamily="18" charset="0"/>
                            <a:ea typeface="Cambria Math" panose="02040503050406030204" pitchFamily="18" charset="0"/>
                          </a:rPr>
                          <m:t>3   −1     0</m:t>
                        </m:r>
                      </m:e>
                    </m:d>
                    <m:r>
                      <a:rPr lang="tr-TR" sz="1600" i="0">
                        <a:solidFill>
                          <a:schemeClr val="bg1"/>
                        </a:solidFill>
                        <a:latin typeface="Cambria Math" panose="02040503050406030204" pitchFamily="18" charset="0"/>
                        <a:ea typeface="Cambria Math" panose="02040503050406030204" pitchFamily="18" charset="0"/>
                      </a:rPr>
                      <m:t> </m:t>
                    </m:r>
                    <m:r>
                      <m:rPr>
                        <m:sty m:val="p"/>
                      </m:rPr>
                      <a:rPr lang="tr-TR" sz="1600" i="0" baseline="30000">
                        <a:solidFill>
                          <a:schemeClr val="bg1"/>
                        </a:solidFill>
                        <a:latin typeface="Cambria Math" panose="02040503050406030204" pitchFamily="18" charset="0"/>
                        <a:ea typeface="Cambria Math" panose="02040503050406030204" pitchFamily="18" charset="0"/>
                      </a:rPr>
                      <m:t>T</m:t>
                    </m:r>
                  </m:oMath>
                </a14:m>
                <a:endParaRPr lang="tr-TR" sz="1600" baseline="30000" dirty="0">
                  <a:solidFill>
                    <a:schemeClr val="bg1"/>
                  </a:solidFill>
                  <a:latin typeface="Cambria Math" panose="02040503050406030204" pitchFamily="18" charset="0"/>
                  <a:ea typeface="Cambria Math" panose="02040503050406030204" pitchFamily="18" charset="0"/>
                </a:endParaRPr>
              </a:p>
              <a:p>
                <a:endParaRPr lang="tr-TR" sz="1600" dirty="0">
                  <a:latin typeface="Cambria Math" panose="02040503050406030204" pitchFamily="18" charset="0"/>
                  <a:ea typeface="Cambria Math" panose="02040503050406030204" pitchFamily="18" charset="0"/>
                </a:endParaRPr>
              </a:p>
              <a:p>
                <a:endParaRPr lang="tr-TR" sz="1600" baseline="30000" dirty="0">
                  <a:latin typeface="Cambria Math" panose="02040503050406030204" pitchFamily="18" charset="0"/>
                  <a:ea typeface="Cambria Math" panose="02040503050406030204" pitchFamily="18" charset="0"/>
                </a:endParaRPr>
              </a:p>
            </p:txBody>
          </p:sp>
        </mc:Choice>
        <mc:Fallback xmlns="">
          <p:sp>
            <p:nvSpPr>
              <p:cNvPr id="4" name="TextBox 3"/>
              <p:cNvSpPr txBox="1">
                <a:spLocks noRot="1" noChangeAspect="1" noMove="1" noResize="1" noEditPoints="1" noAdjustHandles="1" noChangeArrowheads="1" noChangeShapeType="1" noTextEdit="1"/>
              </p:cNvSpPr>
              <p:nvPr/>
            </p:nvSpPr>
            <p:spPr>
              <a:xfrm>
                <a:off x="517236" y="434109"/>
                <a:ext cx="11166764" cy="6960688"/>
              </a:xfrm>
              <a:prstGeom prst="rect">
                <a:avLst/>
              </a:prstGeom>
              <a:blipFill>
                <a:blip r:embed="rId2"/>
                <a:stretch>
                  <a:fillRect l="-328" t="-525"/>
                </a:stretch>
              </a:blipFill>
            </p:spPr>
            <p:txBody>
              <a:bodyPr/>
              <a:lstStyle/>
              <a:p>
                <a:r>
                  <a:rPr lang="tr-TR">
                    <a:noFill/>
                  </a:rPr>
                  <a:t> </a:t>
                </a:r>
              </a:p>
            </p:txBody>
          </p:sp>
        </mc:Fallback>
      </mc:AlternateContent>
    </p:spTree>
    <p:extLst>
      <p:ext uri="{BB962C8B-B14F-4D97-AF65-F5344CB8AC3E}">
        <p14:creationId xmlns:p14="http://schemas.microsoft.com/office/powerpoint/2010/main" val="19092112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85091" y="960582"/>
            <a:ext cx="10695709" cy="2554545"/>
          </a:xfrm>
          <a:prstGeom prst="rect">
            <a:avLst/>
          </a:prstGeom>
          <a:noFill/>
        </p:spPr>
        <p:txBody>
          <a:bodyPr wrap="square" rtlCol="0">
            <a:spAutoFit/>
          </a:bodyPr>
          <a:lstStyle/>
          <a:p>
            <a:endParaRPr lang="tr-TR" dirty="0" smtClean="0"/>
          </a:p>
          <a:p>
            <a:pPr lvl="0"/>
            <a:r>
              <a:rPr lang="tr-TR" b="1" dirty="0" smtClean="0">
                <a:solidFill>
                  <a:schemeClr val="bg1"/>
                </a:solidFill>
                <a:latin typeface="Cambria Math" panose="02040503050406030204" pitchFamily="18" charset="0"/>
                <a:ea typeface="Cambria Math" panose="02040503050406030204" pitchFamily="18" charset="0"/>
                <a:cs typeface="Nunito"/>
                <a:sym typeface="Nunito"/>
              </a:rPr>
              <a:t>REFERENCES</a:t>
            </a:r>
          </a:p>
          <a:p>
            <a:pPr lvl="0"/>
            <a:endParaRPr lang="tr-TR" dirty="0">
              <a:solidFill>
                <a:schemeClr val="bg1"/>
              </a:solidFill>
              <a:latin typeface="Cambria Math" panose="02040503050406030204" pitchFamily="18" charset="0"/>
              <a:ea typeface="Cambria Math" panose="02040503050406030204" pitchFamily="18" charset="0"/>
            </a:endParaRPr>
          </a:p>
          <a:p>
            <a:endParaRPr lang="tr-TR" dirty="0">
              <a:solidFill>
                <a:schemeClr val="bg1"/>
              </a:solidFill>
              <a:latin typeface="Cambria Math" panose="02040503050406030204" pitchFamily="18" charset="0"/>
              <a:ea typeface="Cambria Math" panose="02040503050406030204" pitchFamily="18" charset="0"/>
            </a:endParaRPr>
          </a:p>
          <a:p>
            <a:pPr marL="285750" lvl="0" indent="-285750">
              <a:buFont typeface="Arial" panose="020B0604020202020204" pitchFamily="34" charset="0"/>
              <a:buChar char="•"/>
            </a:pPr>
            <a:r>
              <a:rPr lang="en-US" dirty="0" err="1">
                <a:solidFill>
                  <a:schemeClr val="bg1"/>
                </a:solidFill>
                <a:latin typeface="Cambria Math" panose="02040503050406030204" pitchFamily="18" charset="0"/>
                <a:ea typeface="Cambria Math" panose="02040503050406030204" pitchFamily="18" charset="0"/>
              </a:rPr>
              <a:t>Jaan</a:t>
            </a:r>
            <a:r>
              <a:rPr lang="en-US" dirty="0">
                <a:solidFill>
                  <a:schemeClr val="bg1"/>
                </a:solidFill>
                <a:latin typeface="Cambria Math" panose="02040503050406030204" pitchFamily="18" charset="0"/>
                <a:ea typeface="Cambria Math" panose="02040503050406030204" pitchFamily="18" charset="0"/>
              </a:rPr>
              <a:t> </a:t>
            </a:r>
            <a:r>
              <a:rPr lang="en-US" dirty="0" err="1">
                <a:solidFill>
                  <a:schemeClr val="bg1"/>
                </a:solidFill>
                <a:latin typeface="Cambria Math" panose="02040503050406030204" pitchFamily="18" charset="0"/>
                <a:ea typeface="Cambria Math" panose="02040503050406030204" pitchFamily="18" charset="0"/>
              </a:rPr>
              <a:t>Kiusalaas</a:t>
            </a:r>
            <a:r>
              <a:rPr lang="en-US" dirty="0">
                <a:solidFill>
                  <a:schemeClr val="bg1"/>
                </a:solidFill>
                <a:latin typeface="Cambria Math" panose="02040503050406030204" pitchFamily="18" charset="0"/>
                <a:ea typeface="Cambria Math" panose="02040503050406030204" pitchFamily="18" charset="0"/>
              </a:rPr>
              <a:t>, “Numerical Methods in Engineering with Python 3”,3rd Edition, Cambridge, NY, </a:t>
            </a:r>
            <a:r>
              <a:rPr lang="en-US" dirty="0" smtClean="0">
                <a:solidFill>
                  <a:schemeClr val="bg1"/>
                </a:solidFill>
                <a:latin typeface="Cambria Math" panose="02040503050406030204" pitchFamily="18" charset="0"/>
                <a:ea typeface="Cambria Math" panose="02040503050406030204" pitchFamily="18" charset="0"/>
              </a:rPr>
              <a:t>2013</a:t>
            </a:r>
            <a:endParaRPr lang="tr-TR" dirty="0" smtClean="0">
              <a:solidFill>
                <a:schemeClr val="bg1"/>
              </a:solidFill>
              <a:latin typeface="Cambria Math" panose="02040503050406030204" pitchFamily="18" charset="0"/>
              <a:ea typeface="Cambria Math" panose="02040503050406030204" pitchFamily="18" charset="0"/>
            </a:endParaRPr>
          </a:p>
          <a:p>
            <a:pPr marL="285750" indent="-285750">
              <a:buFont typeface="Arial" panose="020B0604020202020204" pitchFamily="34" charset="0"/>
              <a:buChar char="•"/>
            </a:pPr>
            <a:r>
              <a:rPr lang="en-US" sz="1600" dirty="0">
                <a:solidFill>
                  <a:schemeClr val="bg1"/>
                </a:solidFill>
                <a:latin typeface="Cambria Math" panose="02040503050406030204" pitchFamily="18" charset="0"/>
                <a:ea typeface="Cambria Math" panose="02040503050406030204" pitchFamily="18" charset="0"/>
              </a:rPr>
              <a:t>S.C. </a:t>
            </a:r>
            <a:r>
              <a:rPr lang="en-US" sz="1600" dirty="0" err="1">
                <a:solidFill>
                  <a:schemeClr val="bg1"/>
                </a:solidFill>
                <a:latin typeface="Cambria Math" panose="02040503050406030204" pitchFamily="18" charset="0"/>
                <a:ea typeface="Cambria Math" panose="02040503050406030204" pitchFamily="18" charset="0"/>
              </a:rPr>
              <a:t>Chapra</a:t>
            </a:r>
            <a:r>
              <a:rPr lang="en-US" sz="1600" dirty="0">
                <a:solidFill>
                  <a:schemeClr val="bg1"/>
                </a:solidFill>
                <a:latin typeface="Cambria Math" panose="02040503050406030204" pitchFamily="18" charset="0"/>
                <a:ea typeface="Cambria Math" panose="02040503050406030204" pitchFamily="18" charset="0"/>
              </a:rPr>
              <a:t> and R.P. </a:t>
            </a:r>
            <a:r>
              <a:rPr lang="en-US" sz="1600" dirty="0" err="1">
                <a:solidFill>
                  <a:schemeClr val="bg1"/>
                </a:solidFill>
                <a:latin typeface="Cambria Math" panose="02040503050406030204" pitchFamily="18" charset="0"/>
                <a:ea typeface="Cambria Math" panose="02040503050406030204" pitchFamily="18" charset="0"/>
              </a:rPr>
              <a:t>Canale</a:t>
            </a:r>
            <a:r>
              <a:rPr lang="en-US" sz="1600" dirty="0">
                <a:solidFill>
                  <a:schemeClr val="bg1"/>
                </a:solidFill>
                <a:latin typeface="Cambria Math" panose="02040503050406030204" pitchFamily="18" charset="0"/>
                <a:ea typeface="Cambria Math" panose="02040503050406030204" pitchFamily="18" charset="0"/>
              </a:rPr>
              <a:t>, “Numerical Methods for Engineers”, 6th ed., McGraw-Hill,, NY, </a:t>
            </a:r>
            <a:r>
              <a:rPr lang="en-US" sz="1600" dirty="0" smtClean="0">
                <a:solidFill>
                  <a:schemeClr val="bg1"/>
                </a:solidFill>
                <a:latin typeface="Cambria Math" panose="02040503050406030204" pitchFamily="18" charset="0"/>
                <a:ea typeface="Cambria Math" panose="02040503050406030204" pitchFamily="18" charset="0"/>
              </a:rPr>
              <a:t>2010</a:t>
            </a:r>
            <a:endParaRPr lang="tr-TR" dirty="0" smtClean="0">
              <a:solidFill>
                <a:schemeClr val="bg1"/>
              </a:solidFill>
              <a:latin typeface="Cambria Math" panose="02040503050406030204" pitchFamily="18" charset="0"/>
              <a:ea typeface="Cambria Math" panose="02040503050406030204" pitchFamily="18" charset="0"/>
            </a:endParaRPr>
          </a:p>
          <a:p>
            <a:pPr marL="285750" indent="-285750">
              <a:buFont typeface="Arial" panose="020B0604020202020204" pitchFamily="34" charset="0"/>
              <a:buChar char="•"/>
            </a:pPr>
            <a:r>
              <a:rPr lang="tr-TR" u="sng" dirty="0">
                <a:solidFill>
                  <a:schemeClr val="bg1"/>
                </a:solidFill>
                <a:latin typeface="Cambria Math" panose="02040503050406030204" pitchFamily="18" charset="0"/>
                <a:ea typeface="Cambria Math" panose="02040503050406030204" pitchFamily="18" charset="0"/>
                <a:cs typeface="Nunito"/>
                <a:sym typeface="Nunito"/>
                <a:hlinkClick r:id="rId2"/>
              </a:rPr>
              <a:t>www.python.org</a:t>
            </a:r>
            <a:endParaRPr lang="tr-TR" dirty="0">
              <a:solidFill>
                <a:schemeClr val="bg1"/>
              </a:solidFill>
              <a:latin typeface="Cambria Math" panose="02040503050406030204" pitchFamily="18" charset="0"/>
              <a:ea typeface="Cambria Math" panose="02040503050406030204" pitchFamily="18" charset="0"/>
              <a:cs typeface="Nunito"/>
              <a:sym typeface="Nunito"/>
            </a:endParaRPr>
          </a:p>
          <a:p>
            <a:pPr marL="285750" lvl="0" indent="-285750">
              <a:buFont typeface="Arial" panose="020B0604020202020204" pitchFamily="34" charset="0"/>
              <a:buChar char="•"/>
            </a:pPr>
            <a:endParaRPr lang="en-US" dirty="0"/>
          </a:p>
          <a:p>
            <a:endParaRPr lang="tr-TR" dirty="0"/>
          </a:p>
        </p:txBody>
      </p:sp>
    </p:spTree>
    <p:extLst>
      <p:ext uri="{BB962C8B-B14F-4D97-AF65-F5344CB8AC3E}">
        <p14:creationId xmlns:p14="http://schemas.microsoft.com/office/powerpoint/2010/main" val="37139410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87830" y="-849086"/>
            <a:ext cx="9462024" cy="7097485"/>
          </a:xfrm>
        </p:spPr>
        <p:txBody>
          <a:bodyPr>
            <a:normAutofit/>
          </a:bodyPr>
          <a:lstStyle/>
          <a:p>
            <a:pPr marL="0" indent="0">
              <a:buNone/>
            </a:pPr>
            <a:r>
              <a:rPr lang="tr-TR" sz="1800" b="1" dirty="0"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a:t>CONTENTS</a:t>
            </a:r>
            <a:endParaRPr lang="tr-TR" sz="1800" b="1" dirty="0">
              <a:solidFill>
                <a:schemeClr val="bg1"/>
              </a:solidFill>
              <a:latin typeface="Cambria Math" panose="02040503050406030204" pitchFamily="18" charset="0"/>
              <a:ea typeface="Cambria Math" panose="02040503050406030204" pitchFamily="18" charset="0"/>
              <a:cs typeface="Nirmala UI" panose="020B0502040204020203" pitchFamily="34" charset="0"/>
            </a:endParaRPr>
          </a:p>
          <a:p>
            <a:pPr fontAlgn="base">
              <a:buClr>
                <a:schemeClr val="bg1"/>
              </a:buClr>
              <a:buFont typeface="Wingdings" panose="05000000000000000000" pitchFamily="2" charset="2"/>
              <a:buChar char="Ø"/>
            </a:pPr>
            <a:r>
              <a:rPr lang="en-US" sz="1800" b="1" dirty="0">
                <a:solidFill>
                  <a:schemeClr val="bg1"/>
                </a:solidFill>
                <a:latin typeface="Cambria Math" panose="02040503050406030204" pitchFamily="18" charset="0"/>
                <a:ea typeface="Cambria Math" panose="02040503050406030204" pitchFamily="18" charset="0"/>
              </a:rPr>
              <a:t>Systems of Linear Algebraic </a:t>
            </a:r>
            <a:r>
              <a:rPr lang="en-US" sz="1800" b="1" dirty="0" smtClean="0">
                <a:solidFill>
                  <a:schemeClr val="bg1"/>
                </a:solidFill>
                <a:latin typeface="Cambria Math" panose="02040503050406030204" pitchFamily="18" charset="0"/>
                <a:ea typeface="Cambria Math" panose="02040503050406030204" pitchFamily="18" charset="0"/>
              </a:rPr>
              <a:t>Equations</a:t>
            </a:r>
            <a:endParaRPr lang="tr-TR" sz="1800" b="1" dirty="0" smtClean="0">
              <a:solidFill>
                <a:schemeClr val="bg1"/>
              </a:solidFill>
              <a:latin typeface="Cambria Math" panose="02040503050406030204" pitchFamily="18" charset="0"/>
              <a:ea typeface="Cambria Math" panose="02040503050406030204" pitchFamily="18" charset="0"/>
            </a:endParaRPr>
          </a:p>
          <a:p>
            <a:pPr marL="0" indent="0" fontAlgn="base">
              <a:buNone/>
            </a:pPr>
            <a:r>
              <a:rPr lang="tr-TR" sz="1800" dirty="0"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a:t>	a</a:t>
            </a:r>
            <a:r>
              <a:rPr lang="tr-TR" sz="1800" dirty="0">
                <a:solidFill>
                  <a:schemeClr val="bg1"/>
                </a:solidFill>
                <a:latin typeface="Cambria Math" panose="02040503050406030204" pitchFamily="18" charset="0"/>
                <a:ea typeface="Cambria Math" panose="02040503050406030204" pitchFamily="18" charset="0"/>
                <a:cs typeface="Nirmala UI" panose="020B0502040204020203" pitchFamily="34" charset="0"/>
              </a:rPr>
              <a:t>. Gauss Elimination Method</a:t>
            </a:r>
          </a:p>
        </p:txBody>
      </p:sp>
    </p:spTree>
    <p:extLst>
      <p:ext uri="{BB962C8B-B14F-4D97-AF65-F5344CB8AC3E}">
        <p14:creationId xmlns:p14="http://schemas.microsoft.com/office/powerpoint/2010/main" val="40881147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452718"/>
            <a:ext cx="12192000" cy="803427"/>
          </a:xfrm>
        </p:spPr>
        <p:txBody>
          <a:bodyPr>
            <a:normAutofit/>
          </a:bodyPr>
          <a:lstStyle/>
          <a:p>
            <a:pPr algn="ctr"/>
            <a:r>
              <a:rPr lang="en-US" sz="2400" b="1" dirty="0" smtClean="0">
                <a:solidFill>
                  <a:schemeClr val="accent6">
                    <a:lumMod val="75000"/>
                  </a:schemeClr>
                </a:solidFill>
                <a:latin typeface="Cambria Math" panose="02040503050406030204" pitchFamily="18" charset="0"/>
                <a:ea typeface="Cambria Math" panose="02040503050406030204" pitchFamily="18" charset="0"/>
              </a:rPr>
              <a:t>SYSTEMS OF LINEAR ALGEBRAIC EQUATIONS</a:t>
            </a:r>
            <a:endParaRPr lang="tr-TR" sz="2400" dirty="0">
              <a:solidFill>
                <a:schemeClr val="accent6">
                  <a:lumMod val="75000"/>
                </a:schemeClr>
              </a:solidFill>
              <a:latin typeface="Cambria Math" panose="02040503050406030204" pitchFamily="18" charset="0"/>
              <a:ea typeface="Cambria Math" panose="02040503050406030204" pitchFamily="18" charset="0"/>
            </a:endParaRPr>
          </a:p>
        </p:txBody>
      </p:sp>
      <p:sp>
        <p:nvSpPr>
          <p:cNvPr id="7" name="TextBox 6"/>
          <p:cNvSpPr txBox="1"/>
          <p:nvPr/>
        </p:nvSpPr>
        <p:spPr>
          <a:xfrm>
            <a:off x="663497" y="1256145"/>
            <a:ext cx="10891193" cy="4134465"/>
          </a:xfrm>
          <a:prstGeom prst="rect">
            <a:avLst/>
          </a:prstGeom>
          <a:noFill/>
        </p:spPr>
        <p:txBody>
          <a:bodyPr wrap="square" rtlCol="0">
            <a:spAutoFit/>
          </a:bodyPr>
          <a:lstStyle/>
          <a:p>
            <a:r>
              <a:rPr lang="en-US" sz="1600" dirty="0">
                <a:solidFill>
                  <a:schemeClr val="bg1"/>
                </a:solidFill>
                <a:latin typeface="Cambria Math" panose="02040503050406030204" pitchFamily="18" charset="0"/>
                <a:ea typeface="Cambria Math" panose="02040503050406030204" pitchFamily="18" charset="0"/>
              </a:rPr>
              <a:t>A system of algebraic equations has the </a:t>
            </a:r>
            <a:r>
              <a:rPr lang="en-US" sz="1600" dirty="0" smtClean="0">
                <a:solidFill>
                  <a:schemeClr val="bg1"/>
                </a:solidFill>
                <a:latin typeface="Cambria Math" panose="02040503050406030204" pitchFamily="18" charset="0"/>
                <a:ea typeface="Cambria Math" panose="02040503050406030204" pitchFamily="18" charset="0"/>
              </a:rPr>
              <a:t>form</a:t>
            </a:r>
            <a:r>
              <a:rPr lang="tr-TR" sz="1600" dirty="0" smtClean="0">
                <a:solidFill>
                  <a:schemeClr val="bg1"/>
                </a:solidFill>
                <a:latin typeface="Cambria Math" panose="02040503050406030204" pitchFamily="18" charset="0"/>
                <a:ea typeface="Cambria Math" panose="02040503050406030204" pitchFamily="18" charset="0"/>
              </a:rPr>
              <a:t>,</a:t>
            </a:r>
          </a:p>
          <a:p>
            <a:endParaRPr lang="tr-TR" sz="1600" dirty="0" smtClean="0">
              <a:solidFill>
                <a:schemeClr val="bg1"/>
              </a:solidFill>
              <a:latin typeface="Cambria Math" panose="02040503050406030204" pitchFamily="18" charset="0"/>
              <a:ea typeface="Cambria Math" panose="02040503050406030204" pitchFamily="18" charset="0"/>
            </a:endParaRPr>
          </a:p>
          <a:p>
            <a:pPr algn="ctr"/>
            <a:r>
              <a:rPr lang="tr-TR" sz="1600" dirty="0" smtClean="0">
                <a:solidFill>
                  <a:schemeClr val="bg1"/>
                </a:solidFill>
                <a:latin typeface="Cambria Math" panose="02040503050406030204" pitchFamily="18" charset="0"/>
                <a:ea typeface="Cambria Math" panose="02040503050406030204" pitchFamily="18" charset="0"/>
              </a:rPr>
              <a:t>A</a:t>
            </a:r>
            <a:r>
              <a:rPr lang="tr-TR" sz="1600" baseline="-25000" dirty="0" smtClean="0">
                <a:solidFill>
                  <a:schemeClr val="bg1"/>
                </a:solidFill>
                <a:latin typeface="Cambria Math" panose="02040503050406030204" pitchFamily="18" charset="0"/>
                <a:ea typeface="Cambria Math" panose="02040503050406030204" pitchFamily="18" charset="0"/>
              </a:rPr>
              <a:t>11 </a:t>
            </a:r>
            <a:r>
              <a:rPr lang="tr-TR" sz="1600" dirty="0" smtClean="0">
                <a:solidFill>
                  <a:schemeClr val="bg1"/>
                </a:solidFill>
                <a:latin typeface="Cambria Math" panose="02040503050406030204" pitchFamily="18" charset="0"/>
                <a:ea typeface="Cambria Math" panose="02040503050406030204" pitchFamily="18" charset="0"/>
              </a:rPr>
              <a:t>x</a:t>
            </a:r>
            <a:r>
              <a:rPr lang="tr-TR" sz="1600" baseline="-25000" dirty="0" smtClean="0">
                <a:solidFill>
                  <a:schemeClr val="bg1"/>
                </a:solidFill>
                <a:latin typeface="Cambria Math" panose="02040503050406030204" pitchFamily="18" charset="0"/>
                <a:ea typeface="Cambria Math" panose="02040503050406030204" pitchFamily="18" charset="0"/>
              </a:rPr>
              <a:t>1</a:t>
            </a:r>
            <a:r>
              <a:rPr lang="tr-TR" sz="1600" dirty="0" smtClean="0">
                <a:solidFill>
                  <a:schemeClr val="bg1"/>
                </a:solidFill>
                <a:latin typeface="Cambria Math" panose="02040503050406030204" pitchFamily="18" charset="0"/>
                <a:ea typeface="Cambria Math" panose="02040503050406030204" pitchFamily="18" charset="0"/>
              </a:rPr>
              <a:t> </a:t>
            </a:r>
            <a:r>
              <a:rPr lang="tr-TR" sz="1600" dirty="0">
                <a:solidFill>
                  <a:schemeClr val="bg1"/>
                </a:solidFill>
                <a:latin typeface="Cambria Math" panose="02040503050406030204" pitchFamily="18" charset="0"/>
                <a:ea typeface="Cambria Math" panose="02040503050406030204" pitchFamily="18" charset="0"/>
              </a:rPr>
              <a:t>+ </a:t>
            </a:r>
            <a:r>
              <a:rPr lang="tr-TR" sz="1600" dirty="0" smtClean="0">
                <a:solidFill>
                  <a:schemeClr val="bg1"/>
                </a:solidFill>
                <a:latin typeface="Cambria Math" panose="02040503050406030204" pitchFamily="18" charset="0"/>
                <a:ea typeface="Cambria Math" panose="02040503050406030204" pitchFamily="18" charset="0"/>
              </a:rPr>
              <a:t>A</a:t>
            </a:r>
            <a:r>
              <a:rPr lang="tr-TR" sz="1600" baseline="-25000" dirty="0" smtClean="0">
                <a:solidFill>
                  <a:schemeClr val="bg1"/>
                </a:solidFill>
                <a:latin typeface="Cambria Math" panose="02040503050406030204" pitchFamily="18" charset="0"/>
                <a:ea typeface="Cambria Math" panose="02040503050406030204" pitchFamily="18" charset="0"/>
              </a:rPr>
              <a:t>12 </a:t>
            </a:r>
            <a:r>
              <a:rPr lang="tr-TR" sz="1600" dirty="0" smtClean="0">
                <a:solidFill>
                  <a:schemeClr val="bg1"/>
                </a:solidFill>
                <a:latin typeface="Cambria Math" panose="02040503050406030204" pitchFamily="18" charset="0"/>
                <a:ea typeface="Cambria Math" panose="02040503050406030204" pitchFamily="18" charset="0"/>
              </a:rPr>
              <a:t>x</a:t>
            </a:r>
            <a:r>
              <a:rPr lang="tr-TR" sz="1600" baseline="-25000" dirty="0" smtClean="0">
                <a:solidFill>
                  <a:schemeClr val="bg1"/>
                </a:solidFill>
                <a:latin typeface="Cambria Math" panose="02040503050406030204" pitchFamily="18" charset="0"/>
                <a:ea typeface="Cambria Math" panose="02040503050406030204" pitchFamily="18" charset="0"/>
              </a:rPr>
              <a:t>2</a:t>
            </a:r>
            <a:r>
              <a:rPr lang="tr-TR" sz="1600" dirty="0" smtClean="0">
                <a:solidFill>
                  <a:schemeClr val="bg1"/>
                </a:solidFill>
                <a:latin typeface="Cambria Math" panose="02040503050406030204" pitchFamily="18" charset="0"/>
                <a:ea typeface="Cambria Math" panose="02040503050406030204" pitchFamily="18" charset="0"/>
              </a:rPr>
              <a:t> </a:t>
            </a:r>
            <a:r>
              <a:rPr lang="tr-TR" sz="1600" dirty="0">
                <a:solidFill>
                  <a:schemeClr val="bg1"/>
                </a:solidFill>
                <a:latin typeface="Cambria Math" panose="02040503050406030204" pitchFamily="18" charset="0"/>
                <a:ea typeface="Cambria Math" panose="02040503050406030204" pitchFamily="18" charset="0"/>
              </a:rPr>
              <a:t>+· · ·+</a:t>
            </a:r>
            <a:r>
              <a:rPr lang="tr-TR" sz="1600" dirty="0" smtClean="0">
                <a:solidFill>
                  <a:schemeClr val="bg1"/>
                </a:solidFill>
                <a:latin typeface="Cambria Math" panose="02040503050406030204" pitchFamily="18" charset="0"/>
                <a:ea typeface="Cambria Math" panose="02040503050406030204" pitchFamily="18" charset="0"/>
              </a:rPr>
              <a:t>A</a:t>
            </a:r>
            <a:r>
              <a:rPr lang="tr-TR" sz="1600" baseline="-25000" dirty="0" smtClean="0">
                <a:solidFill>
                  <a:schemeClr val="bg1"/>
                </a:solidFill>
                <a:latin typeface="Cambria Math" panose="02040503050406030204" pitchFamily="18" charset="0"/>
                <a:ea typeface="Cambria Math" panose="02040503050406030204" pitchFamily="18" charset="0"/>
              </a:rPr>
              <a:t>1n </a:t>
            </a:r>
            <a:r>
              <a:rPr lang="tr-TR" sz="1600" dirty="0" smtClean="0">
                <a:solidFill>
                  <a:schemeClr val="bg1"/>
                </a:solidFill>
                <a:latin typeface="Cambria Math" panose="02040503050406030204" pitchFamily="18" charset="0"/>
                <a:ea typeface="Cambria Math" panose="02040503050406030204" pitchFamily="18" charset="0"/>
              </a:rPr>
              <a:t>x</a:t>
            </a:r>
            <a:r>
              <a:rPr lang="tr-TR" sz="1600" baseline="-25000" dirty="0" smtClean="0">
                <a:solidFill>
                  <a:schemeClr val="bg1"/>
                </a:solidFill>
                <a:latin typeface="Cambria Math" panose="02040503050406030204" pitchFamily="18" charset="0"/>
                <a:ea typeface="Cambria Math" panose="02040503050406030204" pitchFamily="18" charset="0"/>
              </a:rPr>
              <a:t>n</a:t>
            </a:r>
            <a:r>
              <a:rPr lang="tr-TR" sz="1600" dirty="0" smtClean="0">
                <a:solidFill>
                  <a:schemeClr val="bg1"/>
                </a:solidFill>
                <a:latin typeface="Cambria Math" panose="02040503050406030204" pitchFamily="18" charset="0"/>
                <a:ea typeface="Cambria Math" panose="02040503050406030204" pitchFamily="18" charset="0"/>
              </a:rPr>
              <a:t> </a:t>
            </a:r>
            <a:r>
              <a:rPr lang="tr-TR" sz="1600" dirty="0">
                <a:solidFill>
                  <a:schemeClr val="bg1"/>
                </a:solidFill>
                <a:latin typeface="Cambria Math" panose="02040503050406030204" pitchFamily="18" charset="0"/>
                <a:ea typeface="Cambria Math" panose="02040503050406030204" pitchFamily="18" charset="0"/>
              </a:rPr>
              <a:t>= b</a:t>
            </a:r>
            <a:r>
              <a:rPr lang="tr-TR" sz="1600" baseline="-25000" dirty="0">
                <a:solidFill>
                  <a:schemeClr val="bg1"/>
                </a:solidFill>
                <a:latin typeface="Cambria Math" panose="02040503050406030204" pitchFamily="18" charset="0"/>
                <a:ea typeface="Cambria Math" panose="02040503050406030204" pitchFamily="18" charset="0"/>
              </a:rPr>
              <a:t>1</a:t>
            </a:r>
          </a:p>
          <a:p>
            <a:pPr algn="ctr"/>
            <a:r>
              <a:rPr lang="pt-BR" sz="1600" dirty="0" smtClean="0">
                <a:solidFill>
                  <a:schemeClr val="bg1"/>
                </a:solidFill>
                <a:latin typeface="Cambria Math" panose="02040503050406030204" pitchFamily="18" charset="0"/>
                <a:ea typeface="Cambria Math" panose="02040503050406030204" pitchFamily="18" charset="0"/>
              </a:rPr>
              <a:t>A</a:t>
            </a:r>
            <a:r>
              <a:rPr lang="pt-BR" sz="1600" baseline="-25000" dirty="0" smtClean="0">
                <a:solidFill>
                  <a:schemeClr val="bg1"/>
                </a:solidFill>
                <a:latin typeface="Cambria Math" panose="02040503050406030204" pitchFamily="18" charset="0"/>
                <a:ea typeface="Cambria Math" panose="02040503050406030204" pitchFamily="18" charset="0"/>
              </a:rPr>
              <a:t>21</a:t>
            </a:r>
            <a:r>
              <a:rPr lang="tr-TR" sz="1600" baseline="-25000" dirty="0" smtClean="0">
                <a:solidFill>
                  <a:schemeClr val="bg1"/>
                </a:solidFill>
                <a:latin typeface="Cambria Math" panose="02040503050406030204" pitchFamily="18" charset="0"/>
                <a:ea typeface="Cambria Math" panose="02040503050406030204" pitchFamily="18" charset="0"/>
              </a:rPr>
              <a:t> </a:t>
            </a:r>
            <a:r>
              <a:rPr lang="pt-BR" sz="1600" dirty="0" smtClean="0">
                <a:solidFill>
                  <a:schemeClr val="bg1"/>
                </a:solidFill>
                <a:latin typeface="Cambria Math" panose="02040503050406030204" pitchFamily="18" charset="0"/>
                <a:ea typeface="Cambria Math" panose="02040503050406030204" pitchFamily="18" charset="0"/>
              </a:rPr>
              <a:t>x</a:t>
            </a:r>
            <a:r>
              <a:rPr lang="pt-BR" sz="1600" baseline="-25000" dirty="0" smtClean="0">
                <a:solidFill>
                  <a:schemeClr val="bg1"/>
                </a:solidFill>
                <a:latin typeface="Cambria Math" panose="02040503050406030204" pitchFamily="18" charset="0"/>
                <a:ea typeface="Cambria Math" panose="02040503050406030204" pitchFamily="18" charset="0"/>
              </a:rPr>
              <a:t>1</a:t>
            </a:r>
            <a:r>
              <a:rPr lang="pt-BR" sz="1600" dirty="0" smtClean="0">
                <a:solidFill>
                  <a:schemeClr val="bg1"/>
                </a:solidFill>
                <a:latin typeface="Cambria Math" panose="02040503050406030204" pitchFamily="18" charset="0"/>
                <a:ea typeface="Cambria Math" panose="02040503050406030204" pitchFamily="18" charset="0"/>
              </a:rPr>
              <a:t> </a:t>
            </a:r>
            <a:r>
              <a:rPr lang="pt-BR" sz="1600" dirty="0">
                <a:solidFill>
                  <a:schemeClr val="bg1"/>
                </a:solidFill>
                <a:latin typeface="Cambria Math" panose="02040503050406030204" pitchFamily="18" charset="0"/>
                <a:ea typeface="Cambria Math" panose="02040503050406030204" pitchFamily="18" charset="0"/>
              </a:rPr>
              <a:t>+ </a:t>
            </a:r>
            <a:r>
              <a:rPr lang="pt-BR" sz="1600" dirty="0" smtClean="0">
                <a:solidFill>
                  <a:schemeClr val="bg1"/>
                </a:solidFill>
                <a:latin typeface="Cambria Math" panose="02040503050406030204" pitchFamily="18" charset="0"/>
                <a:ea typeface="Cambria Math" panose="02040503050406030204" pitchFamily="18" charset="0"/>
              </a:rPr>
              <a:t>A</a:t>
            </a:r>
            <a:r>
              <a:rPr lang="pt-BR" sz="1600" baseline="-25000" dirty="0" smtClean="0">
                <a:solidFill>
                  <a:schemeClr val="bg1"/>
                </a:solidFill>
                <a:latin typeface="Cambria Math" panose="02040503050406030204" pitchFamily="18" charset="0"/>
                <a:ea typeface="Cambria Math" panose="02040503050406030204" pitchFamily="18" charset="0"/>
              </a:rPr>
              <a:t>22</a:t>
            </a:r>
            <a:r>
              <a:rPr lang="tr-TR" sz="1600" baseline="-25000" dirty="0" smtClean="0">
                <a:solidFill>
                  <a:schemeClr val="bg1"/>
                </a:solidFill>
                <a:latin typeface="Cambria Math" panose="02040503050406030204" pitchFamily="18" charset="0"/>
                <a:ea typeface="Cambria Math" panose="02040503050406030204" pitchFamily="18" charset="0"/>
              </a:rPr>
              <a:t> </a:t>
            </a:r>
            <a:r>
              <a:rPr lang="pt-BR" sz="1600" dirty="0" smtClean="0">
                <a:solidFill>
                  <a:schemeClr val="bg1"/>
                </a:solidFill>
                <a:latin typeface="Cambria Math" panose="02040503050406030204" pitchFamily="18" charset="0"/>
                <a:ea typeface="Cambria Math" panose="02040503050406030204" pitchFamily="18" charset="0"/>
              </a:rPr>
              <a:t>x</a:t>
            </a:r>
            <a:r>
              <a:rPr lang="pt-BR" sz="1600" baseline="-25000" dirty="0" smtClean="0">
                <a:solidFill>
                  <a:schemeClr val="bg1"/>
                </a:solidFill>
                <a:latin typeface="Cambria Math" panose="02040503050406030204" pitchFamily="18" charset="0"/>
                <a:ea typeface="Cambria Math" panose="02040503050406030204" pitchFamily="18" charset="0"/>
              </a:rPr>
              <a:t>2</a:t>
            </a:r>
            <a:r>
              <a:rPr lang="pt-BR" sz="1600" dirty="0" smtClean="0">
                <a:solidFill>
                  <a:schemeClr val="bg1"/>
                </a:solidFill>
                <a:latin typeface="Cambria Math" panose="02040503050406030204" pitchFamily="18" charset="0"/>
                <a:ea typeface="Cambria Math" panose="02040503050406030204" pitchFamily="18" charset="0"/>
              </a:rPr>
              <a:t> </a:t>
            </a:r>
            <a:r>
              <a:rPr lang="pt-BR" sz="1600" dirty="0">
                <a:solidFill>
                  <a:schemeClr val="bg1"/>
                </a:solidFill>
                <a:latin typeface="Cambria Math" panose="02040503050406030204" pitchFamily="18" charset="0"/>
                <a:ea typeface="Cambria Math" panose="02040503050406030204" pitchFamily="18" charset="0"/>
              </a:rPr>
              <a:t>+· · ·+</a:t>
            </a:r>
            <a:r>
              <a:rPr lang="pt-BR" sz="1600" dirty="0" smtClean="0">
                <a:solidFill>
                  <a:schemeClr val="bg1"/>
                </a:solidFill>
                <a:latin typeface="Cambria Math" panose="02040503050406030204" pitchFamily="18" charset="0"/>
                <a:ea typeface="Cambria Math" panose="02040503050406030204" pitchFamily="18" charset="0"/>
              </a:rPr>
              <a:t>A</a:t>
            </a:r>
            <a:r>
              <a:rPr lang="pt-BR" sz="1600" baseline="-25000" dirty="0" smtClean="0">
                <a:solidFill>
                  <a:schemeClr val="bg1"/>
                </a:solidFill>
                <a:latin typeface="Cambria Math" panose="02040503050406030204" pitchFamily="18" charset="0"/>
                <a:ea typeface="Cambria Math" panose="02040503050406030204" pitchFamily="18" charset="0"/>
              </a:rPr>
              <a:t>2n</a:t>
            </a:r>
            <a:r>
              <a:rPr lang="tr-TR" sz="1600" baseline="-25000" dirty="0" smtClean="0">
                <a:solidFill>
                  <a:schemeClr val="bg1"/>
                </a:solidFill>
                <a:latin typeface="Cambria Math" panose="02040503050406030204" pitchFamily="18" charset="0"/>
                <a:ea typeface="Cambria Math" panose="02040503050406030204" pitchFamily="18" charset="0"/>
              </a:rPr>
              <a:t> </a:t>
            </a:r>
            <a:r>
              <a:rPr lang="pt-BR" sz="1600" dirty="0" smtClean="0">
                <a:solidFill>
                  <a:schemeClr val="bg1"/>
                </a:solidFill>
                <a:latin typeface="Cambria Math" panose="02040503050406030204" pitchFamily="18" charset="0"/>
                <a:ea typeface="Cambria Math" panose="02040503050406030204" pitchFamily="18" charset="0"/>
              </a:rPr>
              <a:t>x</a:t>
            </a:r>
            <a:r>
              <a:rPr lang="pt-BR" sz="1600" baseline="-25000" dirty="0" smtClean="0">
                <a:solidFill>
                  <a:schemeClr val="bg1"/>
                </a:solidFill>
                <a:latin typeface="Cambria Math" panose="02040503050406030204" pitchFamily="18" charset="0"/>
                <a:ea typeface="Cambria Math" panose="02040503050406030204" pitchFamily="18" charset="0"/>
              </a:rPr>
              <a:t>n</a:t>
            </a:r>
            <a:r>
              <a:rPr lang="pt-BR" sz="1600" dirty="0" smtClean="0">
                <a:solidFill>
                  <a:schemeClr val="bg1"/>
                </a:solidFill>
                <a:latin typeface="Cambria Math" panose="02040503050406030204" pitchFamily="18" charset="0"/>
                <a:ea typeface="Cambria Math" panose="02040503050406030204" pitchFamily="18" charset="0"/>
              </a:rPr>
              <a:t> </a:t>
            </a:r>
            <a:r>
              <a:rPr lang="pt-BR" sz="1600" dirty="0">
                <a:solidFill>
                  <a:schemeClr val="bg1"/>
                </a:solidFill>
                <a:latin typeface="Cambria Math" panose="02040503050406030204" pitchFamily="18" charset="0"/>
                <a:ea typeface="Cambria Math" panose="02040503050406030204" pitchFamily="18" charset="0"/>
              </a:rPr>
              <a:t>= b</a:t>
            </a:r>
            <a:r>
              <a:rPr lang="pt-BR" sz="1600" baseline="-25000" dirty="0">
                <a:solidFill>
                  <a:schemeClr val="bg1"/>
                </a:solidFill>
                <a:latin typeface="Cambria Math" panose="02040503050406030204" pitchFamily="18" charset="0"/>
                <a:ea typeface="Cambria Math" panose="02040503050406030204" pitchFamily="18" charset="0"/>
              </a:rPr>
              <a:t>2</a:t>
            </a:r>
            <a:r>
              <a:rPr lang="pt-BR" sz="1600" dirty="0">
                <a:solidFill>
                  <a:schemeClr val="bg1"/>
                </a:solidFill>
                <a:latin typeface="Cambria Math" panose="02040503050406030204" pitchFamily="18" charset="0"/>
                <a:ea typeface="Cambria Math" panose="02040503050406030204" pitchFamily="18" charset="0"/>
              </a:rPr>
              <a:t> </a:t>
            </a:r>
            <a:endParaRPr lang="tr-TR" sz="1600" dirty="0" smtClean="0">
              <a:solidFill>
                <a:schemeClr val="bg1"/>
              </a:solidFill>
              <a:latin typeface="Cambria Math" panose="02040503050406030204" pitchFamily="18" charset="0"/>
              <a:ea typeface="Cambria Math" panose="02040503050406030204" pitchFamily="18" charset="0"/>
            </a:endParaRPr>
          </a:p>
          <a:p>
            <a:pPr algn="ctr"/>
            <a:r>
              <a:rPr lang="tr-TR" sz="1600" dirty="0" smtClean="0">
                <a:solidFill>
                  <a:schemeClr val="bg1"/>
                </a:solidFill>
                <a:latin typeface="Cambria Math" panose="02040503050406030204" pitchFamily="18" charset="0"/>
                <a:ea typeface="Cambria Math" panose="02040503050406030204" pitchFamily="18" charset="0"/>
              </a:rPr>
              <a:t>.	.	.</a:t>
            </a:r>
          </a:p>
          <a:p>
            <a:pPr algn="ctr"/>
            <a:r>
              <a:rPr lang="tr-TR" sz="1600" dirty="0" smtClean="0">
                <a:solidFill>
                  <a:schemeClr val="bg1"/>
                </a:solidFill>
                <a:latin typeface="Cambria Math" panose="02040503050406030204" pitchFamily="18" charset="0"/>
                <a:ea typeface="Cambria Math" panose="02040503050406030204" pitchFamily="18" charset="0"/>
              </a:rPr>
              <a:t>.	.	.</a:t>
            </a:r>
            <a:endParaRPr lang="tr-TR" sz="1600" dirty="0">
              <a:solidFill>
                <a:schemeClr val="bg1"/>
              </a:solidFill>
              <a:latin typeface="Cambria Math" panose="02040503050406030204" pitchFamily="18" charset="0"/>
              <a:ea typeface="Cambria Math" panose="02040503050406030204" pitchFamily="18" charset="0"/>
            </a:endParaRPr>
          </a:p>
          <a:p>
            <a:pPr algn="ctr"/>
            <a:r>
              <a:rPr lang="tr-TR" sz="1600" dirty="0" smtClean="0">
                <a:solidFill>
                  <a:schemeClr val="bg1"/>
                </a:solidFill>
                <a:latin typeface="Cambria Math" panose="02040503050406030204" pitchFamily="18" charset="0"/>
                <a:ea typeface="Cambria Math" panose="02040503050406030204" pitchFamily="18" charset="0"/>
              </a:rPr>
              <a:t>A</a:t>
            </a:r>
            <a:r>
              <a:rPr lang="tr-TR" sz="1600" baseline="-25000" dirty="0" smtClean="0">
                <a:solidFill>
                  <a:schemeClr val="bg1"/>
                </a:solidFill>
                <a:latin typeface="Cambria Math" panose="02040503050406030204" pitchFamily="18" charset="0"/>
                <a:ea typeface="Cambria Math" panose="02040503050406030204" pitchFamily="18" charset="0"/>
              </a:rPr>
              <a:t>n1 </a:t>
            </a:r>
            <a:r>
              <a:rPr lang="tr-TR" sz="1600" dirty="0" smtClean="0">
                <a:solidFill>
                  <a:schemeClr val="bg1"/>
                </a:solidFill>
                <a:latin typeface="Cambria Math" panose="02040503050406030204" pitchFamily="18" charset="0"/>
                <a:ea typeface="Cambria Math" panose="02040503050406030204" pitchFamily="18" charset="0"/>
              </a:rPr>
              <a:t>x</a:t>
            </a:r>
            <a:r>
              <a:rPr lang="tr-TR" sz="1600" baseline="-25000" dirty="0" smtClean="0">
                <a:solidFill>
                  <a:schemeClr val="bg1"/>
                </a:solidFill>
                <a:latin typeface="Cambria Math" panose="02040503050406030204" pitchFamily="18" charset="0"/>
                <a:ea typeface="Cambria Math" panose="02040503050406030204" pitchFamily="18" charset="0"/>
              </a:rPr>
              <a:t>1</a:t>
            </a:r>
            <a:r>
              <a:rPr lang="tr-TR" sz="1600" dirty="0" smtClean="0">
                <a:solidFill>
                  <a:schemeClr val="bg1"/>
                </a:solidFill>
                <a:latin typeface="Cambria Math" panose="02040503050406030204" pitchFamily="18" charset="0"/>
                <a:ea typeface="Cambria Math" panose="02040503050406030204" pitchFamily="18" charset="0"/>
              </a:rPr>
              <a:t> </a:t>
            </a:r>
            <a:r>
              <a:rPr lang="tr-TR" sz="1600" dirty="0">
                <a:solidFill>
                  <a:schemeClr val="bg1"/>
                </a:solidFill>
                <a:latin typeface="Cambria Math" panose="02040503050406030204" pitchFamily="18" charset="0"/>
                <a:ea typeface="Cambria Math" panose="02040503050406030204" pitchFamily="18" charset="0"/>
              </a:rPr>
              <a:t>+ </a:t>
            </a:r>
            <a:r>
              <a:rPr lang="tr-TR" sz="1600" dirty="0" smtClean="0">
                <a:solidFill>
                  <a:schemeClr val="bg1"/>
                </a:solidFill>
                <a:latin typeface="Cambria Math" panose="02040503050406030204" pitchFamily="18" charset="0"/>
                <a:ea typeface="Cambria Math" panose="02040503050406030204" pitchFamily="18" charset="0"/>
              </a:rPr>
              <a:t>A</a:t>
            </a:r>
            <a:r>
              <a:rPr lang="tr-TR" sz="1600" baseline="-25000" dirty="0" smtClean="0">
                <a:solidFill>
                  <a:schemeClr val="bg1"/>
                </a:solidFill>
                <a:latin typeface="Cambria Math" panose="02040503050406030204" pitchFamily="18" charset="0"/>
                <a:ea typeface="Cambria Math" panose="02040503050406030204" pitchFamily="18" charset="0"/>
              </a:rPr>
              <a:t>n2 </a:t>
            </a:r>
            <a:r>
              <a:rPr lang="tr-TR" sz="1600" dirty="0" smtClean="0">
                <a:solidFill>
                  <a:schemeClr val="bg1"/>
                </a:solidFill>
                <a:latin typeface="Cambria Math" panose="02040503050406030204" pitchFamily="18" charset="0"/>
                <a:ea typeface="Cambria Math" panose="02040503050406030204" pitchFamily="18" charset="0"/>
              </a:rPr>
              <a:t>x</a:t>
            </a:r>
            <a:r>
              <a:rPr lang="tr-TR" sz="1600" baseline="-25000" dirty="0" smtClean="0">
                <a:solidFill>
                  <a:schemeClr val="bg1"/>
                </a:solidFill>
                <a:latin typeface="Cambria Math" panose="02040503050406030204" pitchFamily="18" charset="0"/>
                <a:ea typeface="Cambria Math" panose="02040503050406030204" pitchFamily="18" charset="0"/>
              </a:rPr>
              <a:t>2</a:t>
            </a:r>
            <a:r>
              <a:rPr lang="tr-TR" sz="1600" dirty="0" smtClean="0">
                <a:solidFill>
                  <a:schemeClr val="bg1"/>
                </a:solidFill>
                <a:latin typeface="Cambria Math" panose="02040503050406030204" pitchFamily="18" charset="0"/>
                <a:ea typeface="Cambria Math" panose="02040503050406030204" pitchFamily="18" charset="0"/>
              </a:rPr>
              <a:t> </a:t>
            </a:r>
            <a:r>
              <a:rPr lang="tr-TR" sz="1600" dirty="0">
                <a:solidFill>
                  <a:schemeClr val="bg1"/>
                </a:solidFill>
                <a:latin typeface="Cambria Math" panose="02040503050406030204" pitchFamily="18" charset="0"/>
                <a:ea typeface="Cambria Math" panose="02040503050406030204" pitchFamily="18" charset="0"/>
              </a:rPr>
              <a:t>+· · ·+</a:t>
            </a:r>
            <a:r>
              <a:rPr lang="tr-TR" sz="1600" dirty="0" smtClean="0">
                <a:solidFill>
                  <a:schemeClr val="bg1"/>
                </a:solidFill>
                <a:latin typeface="Cambria Math" panose="02040503050406030204" pitchFamily="18" charset="0"/>
                <a:ea typeface="Cambria Math" panose="02040503050406030204" pitchFamily="18" charset="0"/>
              </a:rPr>
              <a:t>A</a:t>
            </a:r>
            <a:r>
              <a:rPr lang="tr-TR" sz="1600" baseline="-25000" dirty="0" smtClean="0">
                <a:solidFill>
                  <a:schemeClr val="bg1"/>
                </a:solidFill>
                <a:latin typeface="Cambria Math" panose="02040503050406030204" pitchFamily="18" charset="0"/>
                <a:ea typeface="Cambria Math" panose="02040503050406030204" pitchFamily="18" charset="0"/>
              </a:rPr>
              <a:t>nn </a:t>
            </a:r>
            <a:r>
              <a:rPr lang="tr-TR" sz="1600" dirty="0" smtClean="0">
                <a:solidFill>
                  <a:schemeClr val="bg1"/>
                </a:solidFill>
                <a:latin typeface="Cambria Math" panose="02040503050406030204" pitchFamily="18" charset="0"/>
                <a:ea typeface="Cambria Math" panose="02040503050406030204" pitchFamily="18" charset="0"/>
              </a:rPr>
              <a:t>x</a:t>
            </a:r>
            <a:r>
              <a:rPr lang="tr-TR" sz="1600" baseline="-25000" dirty="0" smtClean="0">
                <a:solidFill>
                  <a:schemeClr val="bg1"/>
                </a:solidFill>
                <a:latin typeface="Cambria Math" panose="02040503050406030204" pitchFamily="18" charset="0"/>
                <a:ea typeface="Cambria Math" panose="02040503050406030204" pitchFamily="18" charset="0"/>
              </a:rPr>
              <a:t>n</a:t>
            </a:r>
            <a:r>
              <a:rPr lang="tr-TR" sz="1600" dirty="0" smtClean="0">
                <a:solidFill>
                  <a:schemeClr val="bg1"/>
                </a:solidFill>
                <a:latin typeface="Cambria Math" panose="02040503050406030204" pitchFamily="18" charset="0"/>
                <a:ea typeface="Cambria Math" panose="02040503050406030204" pitchFamily="18" charset="0"/>
              </a:rPr>
              <a:t> </a:t>
            </a:r>
            <a:r>
              <a:rPr lang="tr-TR" sz="1600" dirty="0">
                <a:solidFill>
                  <a:schemeClr val="bg1"/>
                </a:solidFill>
                <a:latin typeface="Cambria Math" panose="02040503050406030204" pitchFamily="18" charset="0"/>
                <a:ea typeface="Cambria Math" panose="02040503050406030204" pitchFamily="18" charset="0"/>
              </a:rPr>
              <a:t>= </a:t>
            </a:r>
            <a:r>
              <a:rPr lang="tr-TR" sz="1600" dirty="0" smtClean="0">
                <a:solidFill>
                  <a:schemeClr val="bg1"/>
                </a:solidFill>
                <a:latin typeface="Cambria Math" panose="02040503050406030204" pitchFamily="18" charset="0"/>
                <a:ea typeface="Cambria Math" panose="02040503050406030204" pitchFamily="18" charset="0"/>
              </a:rPr>
              <a:t>b</a:t>
            </a:r>
            <a:r>
              <a:rPr lang="tr-TR" sz="1600" baseline="-25000" dirty="0" smtClean="0">
                <a:solidFill>
                  <a:schemeClr val="bg1"/>
                </a:solidFill>
                <a:latin typeface="Cambria Math" panose="02040503050406030204" pitchFamily="18" charset="0"/>
                <a:ea typeface="Cambria Math" panose="02040503050406030204" pitchFamily="18" charset="0"/>
              </a:rPr>
              <a:t>n</a:t>
            </a:r>
          </a:p>
          <a:p>
            <a:pPr algn="ctr"/>
            <a:endParaRPr lang="tr-TR" sz="1600" i="1" baseline="-25000" dirty="0" smtClean="0">
              <a:solidFill>
                <a:schemeClr val="bg1"/>
              </a:solidFill>
              <a:latin typeface="Cambria Math" panose="02040503050406030204" pitchFamily="18" charset="0"/>
              <a:ea typeface="Cambria Math" panose="02040503050406030204" pitchFamily="18" charset="0"/>
            </a:endParaRPr>
          </a:p>
          <a:p>
            <a:r>
              <a:rPr lang="en-US" sz="1600" dirty="0">
                <a:solidFill>
                  <a:schemeClr val="bg1"/>
                </a:solidFill>
                <a:latin typeface="Cambria Math" panose="02040503050406030204" pitchFamily="18" charset="0"/>
                <a:ea typeface="Cambria Math" panose="02040503050406030204" pitchFamily="18" charset="0"/>
              </a:rPr>
              <a:t>where the coefficients </a:t>
            </a:r>
            <a:r>
              <a:rPr lang="en-US" sz="1600" dirty="0" smtClean="0">
                <a:solidFill>
                  <a:schemeClr val="bg1"/>
                </a:solidFill>
                <a:latin typeface="Cambria Math" panose="02040503050406030204" pitchFamily="18" charset="0"/>
                <a:ea typeface="Cambria Math" panose="02040503050406030204" pitchFamily="18" charset="0"/>
              </a:rPr>
              <a:t>A</a:t>
            </a:r>
            <a:r>
              <a:rPr lang="tr-TR" sz="1600" dirty="0" smtClean="0">
                <a:solidFill>
                  <a:schemeClr val="bg1"/>
                </a:solidFill>
                <a:latin typeface="Cambria Math" panose="02040503050406030204" pitchFamily="18" charset="0"/>
                <a:ea typeface="Cambria Math" panose="02040503050406030204" pitchFamily="18" charset="0"/>
              </a:rPr>
              <a:t> </a:t>
            </a:r>
            <a:r>
              <a:rPr lang="en-US" sz="1600" baseline="-25000" dirty="0" err="1" smtClean="0">
                <a:solidFill>
                  <a:schemeClr val="bg1"/>
                </a:solidFill>
                <a:latin typeface="Cambria Math" panose="02040503050406030204" pitchFamily="18" charset="0"/>
                <a:ea typeface="Cambria Math" panose="02040503050406030204" pitchFamily="18" charset="0"/>
              </a:rPr>
              <a:t>ij</a:t>
            </a:r>
            <a:r>
              <a:rPr lang="en-US" sz="1600" dirty="0" smtClean="0">
                <a:solidFill>
                  <a:schemeClr val="bg1"/>
                </a:solidFill>
                <a:latin typeface="Cambria Math" panose="02040503050406030204" pitchFamily="18" charset="0"/>
                <a:ea typeface="Cambria Math" panose="02040503050406030204" pitchFamily="18" charset="0"/>
              </a:rPr>
              <a:t> </a:t>
            </a:r>
            <a:r>
              <a:rPr lang="en-US" sz="1600" dirty="0">
                <a:solidFill>
                  <a:schemeClr val="bg1"/>
                </a:solidFill>
                <a:latin typeface="Cambria Math" panose="02040503050406030204" pitchFamily="18" charset="0"/>
                <a:ea typeface="Cambria Math" panose="02040503050406030204" pitchFamily="18" charset="0"/>
              </a:rPr>
              <a:t>and the constants </a:t>
            </a:r>
            <a:r>
              <a:rPr lang="en-US" sz="1600" dirty="0" smtClean="0">
                <a:solidFill>
                  <a:schemeClr val="bg1"/>
                </a:solidFill>
                <a:latin typeface="Cambria Math" panose="02040503050406030204" pitchFamily="18" charset="0"/>
                <a:ea typeface="Cambria Math" panose="02040503050406030204" pitchFamily="18" charset="0"/>
              </a:rPr>
              <a:t>b</a:t>
            </a:r>
            <a:r>
              <a:rPr lang="tr-TR" sz="1600" dirty="0" smtClean="0">
                <a:solidFill>
                  <a:schemeClr val="bg1"/>
                </a:solidFill>
                <a:latin typeface="Cambria Math" panose="02040503050406030204" pitchFamily="18" charset="0"/>
                <a:ea typeface="Cambria Math" panose="02040503050406030204" pitchFamily="18" charset="0"/>
              </a:rPr>
              <a:t> </a:t>
            </a:r>
            <a:r>
              <a:rPr lang="en-US" sz="1600" baseline="-25000" dirty="0" smtClean="0">
                <a:solidFill>
                  <a:schemeClr val="bg1"/>
                </a:solidFill>
                <a:latin typeface="Cambria Math" panose="02040503050406030204" pitchFamily="18" charset="0"/>
                <a:ea typeface="Cambria Math" panose="02040503050406030204" pitchFamily="18" charset="0"/>
              </a:rPr>
              <a:t>j</a:t>
            </a:r>
            <a:r>
              <a:rPr lang="en-US" sz="1600" dirty="0" smtClean="0">
                <a:solidFill>
                  <a:schemeClr val="bg1"/>
                </a:solidFill>
                <a:latin typeface="Cambria Math" panose="02040503050406030204" pitchFamily="18" charset="0"/>
                <a:ea typeface="Cambria Math" panose="02040503050406030204" pitchFamily="18" charset="0"/>
              </a:rPr>
              <a:t> </a:t>
            </a:r>
            <a:r>
              <a:rPr lang="en-US" sz="1600" dirty="0">
                <a:solidFill>
                  <a:schemeClr val="bg1"/>
                </a:solidFill>
                <a:latin typeface="Cambria Math" panose="02040503050406030204" pitchFamily="18" charset="0"/>
                <a:ea typeface="Cambria Math" panose="02040503050406030204" pitchFamily="18" charset="0"/>
              </a:rPr>
              <a:t>are known, and </a:t>
            </a:r>
            <a:r>
              <a:rPr lang="en-US" sz="1600" i="1" dirty="0">
                <a:solidFill>
                  <a:schemeClr val="bg1"/>
                </a:solidFill>
                <a:latin typeface="Cambria Math" panose="02040503050406030204" pitchFamily="18" charset="0"/>
                <a:ea typeface="Cambria Math" panose="02040503050406030204" pitchFamily="18" charset="0"/>
              </a:rPr>
              <a:t>x</a:t>
            </a:r>
            <a:r>
              <a:rPr lang="en-US" sz="1600" i="1" baseline="-25000" dirty="0">
                <a:solidFill>
                  <a:schemeClr val="bg1"/>
                </a:solidFill>
                <a:latin typeface="Cambria Math" panose="02040503050406030204" pitchFamily="18" charset="0"/>
                <a:ea typeface="Cambria Math" panose="02040503050406030204" pitchFamily="18" charset="0"/>
              </a:rPr>
              <a:t>i</a:t>
            </a:r>
            <a:r>
              <a:rPr lang="en-US" sz="1600" i="1" dirty="0">
                <a:solidFill>
                  <a:schemeClr val="bg1"/>
                </a:solidFill>
                <a:latin typeface="Cambria Math" panose="02040503050406030204" pitchFamily="18" charset="0"/>
                <a:ea typeface="Cambria Math" panose="02040503050406030204" pitchFamily="18" charset="0"/>
              </a:rPr>
              <a:t> </a:t>
            </a:r>
            <a:r>
              <a:rPr lang="en-US" sz="1600" dirty="0">
                <a:solidFill>
                  <a:schemeClr val="bg1"/>
                </a:solidFill>
                <a:latin typeface="Cambria Math" panose="02040503050406030204" pitchFamily="18" charset="0"/>
                <a:ea typeface="Cambria Math" panose="02040503050406030204" pitchFamily="18" charset="0"/>
              </a:rPr>
              <a:t>represents the </a:t>
            </a:r>
            <a:r>
              <a:rPr lang="en-US" sz="1600" dirty="0" smtClean="0">
                <a:solidFill>
                  <a:schemeClr val="bg1"/>
                </a:solidFill>
                <a:latin typeface="Cambria Math" panose="02040503050406030204" pitchFamily="18" charset="0"/>
                <a:ea typeface="Cambria Math" panose="02040503050406030204" pitchFamily="18" charset="0"/>
              </a:rPr>
              <a:t>unknowns.</a:t>
            </a:r>
            <a:r>
              <a:rPr lang="tr-TR" sz="1600" dirty="0" smtClean="0">
                <a:solidFill>
                  <a:schemeClr val="bg1"/>
                </a:solidFill>
                <a:latin typeface="Cambria Math" panose="02040503050406030204" pitchFamily="18" charset="0"/>
                <a:ea typeface="Cambria Math" panose="02040503050406030204" pitchFamily="18" charset="0"/>
              </a:rPr>
              <a:t> </a:t>
            </a:r>
            <a:r>
              <a:rPr lang="en-US" sz="1600" dirty="0" smtClean="0">
                <a:solidFill>
                  <a:schemeClr val="bg1"/>
                </a:solidFill>
                <a:latin typeface="Cambria Math" panose="02040503050406030204" pitchFamily="18" charset="0"/>
                <a:ea typeface="Cambria Math" panose="02040503050406030204" pitchFamily="18" charset="0"/>
              </a:rPr>
              <a:t>In</a:t>
            </a:r>
            <a:r>
              <a:rPr lang="tr-TR" sz="1600" dirty="0" smtClean="0">
                <a:solidFill>
                  <a:schemeClr val="bg1"/>
                </a:solidFill>
                <a:latin typeface="Cambria Math" panose="02040503050406030204" pitchFamily="18" charset="0"/>
                <a:ea typeface="Cambria Math" panose="02040503050406030204" pitchFamily="18" charset="0"/>
              </a:rPr>
              <a:t> </a:t>
            </a:r>
            <a:r>
              <a:rPr lang="en-US" sz="1600" dirty="0" smtClean="0">
                <a:solidFill>
                  <a:schemeClr val="bg1"/>
                </a:solidFill>
                <a:latin typeface="Cambria Math" panose="02040503050406030204" pitchFamily="18" charset="0"/>
                <a:ea typeface="Cambria Math" panose="02040503050406030204" pitchFamily="18" charset="0"/>
              </a:rPr>
              <a:t>matrix </a:t>
            </a:r>
            <a:r>
              <a:rPr lang="en-US" sz="1600" dirty="0">
                <a:solidFill>
                  <a:schemeClr val="bg1"/>
                </a:solidFill>
                <a:latin typeface="Cambria Math" panose="02040503050406030204" pitchFamily="18" charset="0"/>
                <a:ea typeface="Cambria Math" panose="02040503050406030204" pitchFamily="18" charset="0"/>
              </a:rPr>
              <a:t>notation the equations are written </a:t>
            </a:r>
            <a:r>
              <a:rPr lang="en-US" sz="1600" dirty="0" smtClean="0">
                <a:solidFill>
                  <a:schemeClr val="bg1"/>
                </a:solidFill>
                <a:latin typeface="Cambria Math" panose="02040503050406030204" pitchFamily="18" charset="0"/>
                <a:ea typeface="Cambria Math" panose="02040503050406030204" pitchFamily="18" charset="0"/>
              </a:rPr>
              <a:t>as</a:t>
            </a:r>
            <a:r>
              <a:rPr lang="tr-TR" sz="1600" dirty="0" smtClean="0">
                <a:solidFill>
                  <a:schemeClr val="bg1"/>
                </a:solidFill>
                <a:latin typeface="Cambria Math" panose="02040503050406030204" pitchFamily="18" charset="0"/>
                <a:ea typeface="Cambria Math" panose="02040503050406030204" pitchFamily="18" charset="0"/>
              </a:rPr>
              <a:t>,</a:t>
            </a:r>
          </a:p>
          <a:p>
            <a:endParaRPr lang="tr-TR" baseline="-25000" dirty="0">
              <a:latin typeface="Cambria Math" panose="02040503050406030204" pitchFamily="18" charset="0"/>
              <a:ea typeface="Cambria Math" panose="02040503050406030204" pitchFamily="18" charset="0"/>
            </a:endParaRPr>
          </a:p>
          <a:p>
            <a:endParaRPr lang="tr-TR" baseline="-25000" dirty="0" smtClean="0">
              <a:latin typeface="Cambria Math" panose="02040503050406030204" pitchFamily="18" charset="0"/>
              <a:ea typeface="Cambria Math" panose="02040503050406030204" pitchFamily="18" charset="0"/>
            </a:endParaRPr>
          </a:p>
          <a:p>
            <a:endParaRPr lang="tr-TR" baseline="-25000" dirty="0">
              <a:latin typeface="Cambria Math" panose="02040503050406030204" pitchFamily="18" charset="0"/>
              <a:ea typeface="Cambria Math" panose="02040503050406030204" pitchFamily="18" charset="0"/>
            </a:endParaRPr>
          </a:p>
          <a:p>
            <a:endParaRPr lang="tr-TR" baseline="-25000" dirty="0" smtClean="0">
              <a:latin typeface="Cambria Math" panose="02040503050406030204" pitchFamily="18" charset="0"/>
              <a:ea typeface="Cambria Math" panose="02040503050406030204" pitchFamily="18" charset="0"/>
            </a:endParaRPr>
          </a:p>
          <a:p>
            <a:endParaRPr lang="tr-TR" baseline="-25000" dirty="0">
              <a:latin typeface="Cambria Math" panose="02040503050406030204" pitchFamily="18" charset="0"/>
              <a:ea typeface="Cambria Math" panose="02040503050406030204" pitchFamily="18" charset="0"/>
            </a:endParaRPr>
          </a:p>
          <a:p>
            <a:r>
              <a:rPr lang="tr-TR" baseline="-25000" dirty="0" smtClean="0">
                <a:latin typeface="Cambria Math" panose="02040503050406030204" pitchFamily="18" charset="0"/>
                <a:ea typeface="Cambria Math" panose="02040503050406030204" pitchFamily="18" charset="0"/>
              </a:rPr>
              <a:t>                                                          </a:t>
            </a:r>
          </a:p>
          <a:p>
            <a:endParaRPr lang="tr-TR" baseline="-25000" dirty="0" smtClean="0">
              <a:latin typeface="Cambria Math" panose="02040503050406030204" pitchFamily="18" charset="0"/>
              <a:ea typeface="Cambria Math" panose="02040503050406030204" pitchFamily="18" charset="0"/>
            </a:endParaRPr>
          </a:p>
          <a:p>
            <a:endParaRPr lang="tr-TR" baseline="-25000" dirty="0">
              <a:latin typeface="Cambria Math" panose="02040503050406030204" pitchFamily="18" charset="0"/>
              <a:ea typeface="Cambria Math" panose="02040503050406030204" pitchFamily="18" charset="0"/>
            </a:endParaRPr>
          </a:p>
          <a:p>
            <a:endParaRPr lang="tr-TR" baseline="-25000" dirty="0">
              <a:latin typeface="Cambria Math" panose="02040503050406030204" pitchFamily="18" charset="0"/>
              <a:ea typeface="Cambria Math" panose="02040503050406030204" pitchFamily="18" charset="0"/>
            </a:endParaRPr>
          </a:p>
        </p:txBody>
      </p:sp>
      <p:pic>
        <p:nvPicPr>
          <p:cNvPr id="8" name="Picture 7"/>
          <p:cNvPicPr>
            <a:picLocks noChangeAspect="1"/>
          </p:cNvPicPr>
          <p:nvPr/>
        </p:nvPicPr>
        <p:blipFill>
          <a:blip r:embed="rId2"/>
          <a:stretch>
            <a:fillRect/>
          </a:stretch>
        </p:blipFill>
        <p:spPr>
          <a:xfrm>
            <a:off x="783427" y="4109219"/>
            <a:ext cx="3971925" cy="1476375"/>
          </a:xfrm>
          <a:prstGeom prst="rect">
            <a:avLst/>
          </a:prstGeom>
        </p:spPr>
      </p:pic>
      <p:pic>
        <p:nvPicPr>
          <p:cNvPr id="10" name="Picture 9"/>
          <p:cNvPicPr>
            <a:picLocks noChangeAspect="1"/>
          </p:cNvPicPr>
          <p:nvPr/>
        </p:nvPicPr>
        <p:blipFill>
          <a:blip r:embed="rId3"/>
          <a:stretch>
            <a:fillRect/>
          </a:stretch>
        </p:blipFill>
        <p:spPr>
          <a:xfrm>
            <a:off x="7646047" y="4109219"/>
            <a:ext cx="3725936" cy="1476374"/>
          </a:xfrm>
          <a:prstGeom prst="rect">
            <a:avLst/>
          </a:prstGeom>
        </p:spPr>
      </p:pic>
      <p:sp>
        <p:nvSpPr>
          <p:cNvPr id="11" name="Right Arrow 10"/>
          <p:cNvSpPr/>
          <p:nvPr/>
        </p:nvSpPr>
        <p:spPr>
          <a:xfrm>
            <a:off x="4875281" y="4109219"/>
            <a:ext cx="2650837" cy="1476374"/>
          </a:xfrm>
          <a:prstGeom prst="rightArrow">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2000" b="1" baseline="-25000" dirty="0" smtClean="0">
                <a:solidFill>
                  <a:schemeClr val="bg1"/>
                </a:solidFill>
                <a:latin typeface="Adobe Song Std L" panose="02020300000000000000" pitchFamily="18" charset="-128"/>
                <a:ea typeface="Adobe Song Std L" panose="02020300000000000000" pitchFamily="18" charset="-128"/>
              </a:rPr>
              <a:t>T</a:t>
            </a:r>
            <a:r>
              <a:rPr lang="en-US" sz="2000" b="1" baseline="-25000" dirty="0" smtClean="0">
                <a:solidFill>
                  <a:schemeClr val="bg1"/>
                </a:solidFill>
                <a:latin typeface="Adobe Song Std L" panose="02020300000000000000" pitchFamily="18" charset="-128"/>
                <a:ea typeface="Adobe Song Std L" panose="02020300000000000000" pitchFamily="18" charset="-128"/>
              </a:rPr>
              <a:t>he augmented coefficient</a:t>
            </a:r>
            <a:r>
              <a:rPr lang="tr-TR" sz="2000" b="1" baseline="-25000" dirty="0" smtClean="0">
                <a:solidFill>
                  <a:schemeClr val="bg1"/>
                </a:solidFill>
                <a:latin typeface="Adobe Song Std L" panose="02020300000000000000" pitchFamily="18" charset="-128"/>
                <a:ea typeface="Adobe Song Std L" panose="02020300000000000000" pitchFamily="18" charset="-128"/>
              </a:rPr>
              <a:t> </a:t>
            </a:r>
            <a:r>
              <a:rPr lang="en-US" sz="2000" b="1" baseline="-25000" dirty="0" smtClean="0">
                <a:solidFill>
                  <a:schemeClr val="bg1"/>
                </a:solidFill>
                <a:latin typeface="Adobe Song Std L" panose="02020300000000000000" pitchFamily="18" charset="-128"/>
                <a:ea typeface="Adobe Song Std L" panose="02020300000000000000" pitchFamily="18" charset="-128"/>
              </a:rPr>
              <a:t>matrix obtained by adjoining the constant </a:t>
            </a:r>
            <a:endParaRPr lang="tr-TR" sz="2000" b="1" baseline="-25000" dirty="0">
              <a:solidFill>
                <a:schemeClr val="bg1"/>
              </a:solidFill>
              <a:latin typeface="Adobe Song Std L" panose="02020300000000000000" pitchFamily="18" charset="-128"/>
              <a:ea typeface="Adobe Song Std L" panose="02020300000000000000" pitchFamily="18" charset="-128"/>
            </a:endParaRPr>
          </a:p>
        </p:txBody>
      </p:sp>
      <p:sp>
        <p:nvSpPr>
          <p:cNvPr id="14" name="Content Placeholder 3"/>
          <p:cNvSpPr txBox="1">
            <a:spLocks/>
          </p:cNvSpPr>
          <p:nvPr/>
        </p:nvSpPr>
        <p:spPr>
          <a:xfrm>
            <a:off x="4144834" y="5993146"/>
            <a:ext cx="4111726" cy="401781"/>
          </a:xfrm>
          <a:prstGeom prst="roundRect">
            <a:avLst/>
          </a:prstGeom>
          <a:solidFill>
            <a:schemeClr val="accent1">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lt1"/>
                </a:solidFill>
                <a:latin typeface="+mn-lt"/>
                <a:ea typeface="+mn-ea"/>
                <a:cs typeface="+mn-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lt1"/>
                </a:solidFill>
                <a:latin typeface="+mn-lt"/>
                <a:ea typeface="+mn-ea"/>
                <a:cs typeface="+mn-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lt1"/>
                </a:solidFill>
                <a:latin typeface="+mn-lt"/>
                <a:ea typeface="+mn-ea"/>
                <a:cs typeface="+mn-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lt1"/>
                </a:solidFill>
                <a:latin typeface="+mn-lt"/>
                <a:ea typeface="+mn-ea"/>
                <a:cs typeface="+mn-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lt1"/>
                </a:solidFill>
                <a:latin typeface="+mn-lt"/>
                <a:ea typeface="+mn-ea"/>
                <a:cs typeface="+mn-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lt1"/>
                </a:solidFill>
                <a:latin typeface="+mn-lt"/>
                <a:ea typeface="+mn-ea"/>
                <a:cs typeface="+mn-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lt1"/>
                </a:solidFill>
                <a:latin typeface="+mn-lt"/>
                <a:ea typeface="+mn-ea"/>
                <a:cs typeface="+mn-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lt1"/>
                </a:solidFill>
                <a:latin typeface="+mn-lt"/>
                <a:ea typeface="+mn-ea"/>
                <a:cs typeface="+mn-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lt1"/>
                </a:solidFill>
                <a:latin typeface="+mn-lt"/>
                <a:ea typeface="+mn-ea"/>
                <a:cs typeface="+mn-cs"/>
              </a:defRPr>
            </a:lvl9pPr>
          </a:lstStyle>
          <a:p>
            <a:pPr marL="0" indent="0" algn="ctr">
              <a:buFont typeface="Wingdings 3" charset="2"/>
              <a:buNone/>
            </a:pPr>
            <a:r>
              <a:rPr lang="en-US" sz="1600" dirty="0" smtClean="0">
                <a:solidFill>
                  <a:schemeClr val="tx1">
                    <a:lumMod val="95000"/>
                  </a:schemeClr>
                </a:solidFill>
                <a:latin typeface="Cambria Math" panose="02040503050406030204" pitchFamily="18" charset="0"/>
                <a:ea typeface="Cambria Math" panose="02040503050406030204" pitchFamily="18" charset="0"/>
              </a:rPr>
              <a:t>Solve the simultaneous equations </a:t>
            </a:r>
            <a:r>
              <a:rPr lang="en-US" sz="1600" b="1" dirty="0" smtClean="0">
                <a:solidFill>
                  <a:schemeClr val="tx1">
                    <a:lumMod val="95000"/>
                  </a:schemeClr>
                </a:solidFill>
                <a:latin typeface="Cambria Math" panose="02040503050406030204" pitchFamily="18" charset="0"/>
                <a:ea typeface="Cambria Math" panose="02040503050406030204" pitchFamily="18" charset="0"/>
              </a:rPr>
              <a:t>Ax </a:t>
            </a:r>
            <a:r>
              <a:rPr lang="en-US" sz="1600" dirty="0" smtClean="0">
                <a:solidFill>
                  <a:schemeClr val="tx1">
                    <a:lumMod val="95000"/>
                  </a:schemeClr>
                </a:solidFill>
                <a:latin typeface="Cambria Math" panose="02040503050406030204" pitchFamily="18" charset="0"/>
                <a:ea typeface="Cambria Math" panose="02040503050406030204" pitchFamily="18" charset="0"/>
              </a:rPr>
              <a:t>= </a:t>
            </a:r>
            <a:r>
              <a:rPr lang="en-US" sz="1600" b="1" dirty="0" smtClean="0">
                <a:solidFill>
                  <a:schemeClr val="tx1">
                    <a:lumMod val="95000"/>
                  </a:schemeClr>
                </a:solidFill>
                <a:latin typeface="Cambria Math" panose="02040503050406030204" pitchFamily="18" charset="0"/>
                <a:ea typeface="Cambria Math" panose="02040503050406030204" pitchFamily="18" charset="0"/>
              </a:rPr>
              <a:t>b</a:t>
            </a:r>
            <a:endParaRPr lang="tr-TR" sz="1600" dirty="0">
              <a:solidFill>
                <a:schemeClr val="tx1">
                  <a:lumMod val="95000"/>
                </a:schemeClr>
              </a:solidFill>
              <a:latin typeface="Cambria Math" panose="02040503050406030204" pitchFamily="18" charset="0"/>
              <a:ea typeface="Cambria Math" panose="02040503050406030204" pitchFamily="18" charset="0"/>
            </a:endParaRPr>
          </a:p>
        </p:txBody>
      </p:sp>
    </p:spTree>
    <p:extLst>
      <p:ext uri="{BB962C8B-B14F-4D97-AF65-F5344CB8AC3E}">
        <p14:creationId xmlns:p14="http://schemas.microsoft.com/office/powerpoint/2010/main" val="39322017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65017" y="665018"/>
            <a:ext cx="10547929" cy="3970318"/>
          </a:xfrm>
          <a:prstGeom prst="rect">
            <a:avLst/>
          </a:prstGeom>
          <a:noFill/>
        </p:spPr>
        <p:txBody>
          <a:bodyPr wrap="square" rtlCol="0">
            <a:spAutoFit/>
          </a:bodyPr>
          <a:lstStyle/>
          <a:p>
            <a:pPr marL="285750" indent="-285750" algn="just">
              <a:buFont typeface="Wingdings" panose="05000000000000000000" pitchFamily="2" charset="2"/>
              <a:buChar char="§"/>
            </a:pPr>
            <a:r>
              <a:rPr lang="en-US" b="1" dirty="0">
                <a:solidFill>
                  <a:schemeClr val="bg1"/>
                </a:solidFill>
                <a:latin typeface="Cambria Math" panose="02040503050406030204" pitchFamily="18" charset="0"/>
                <a:ea typeface="Cambria Math" panose="02040503050406030204" pitchFamily="18" charset="0"/>
              </a:rPr>
              <a:t>U </a:t>
            </a:r>
            <a:r>
              <a:rPr lang="en-US" dirty="0">
                <a:solidFill>
                  <a:schemeClr val="bg1"/>
                </a:solidFill>
                <a:latin typeface="Cambria Math" panose="02040503050406030204" pitchFamily="18" charset="0"/>
                <a:ea typeface="Cambria Math" panose="02040503050406030204" pitchFamily="18" charset="0"/>
              </a:rPr>
              <a:t>represents an upper triangular matrix, </a:t>
            </a:r>
            <a:r>
              <a:rPr lang="en-US" b="1" dirty="0">
                <a:solidFill>
                  <a:schemeClr val="bg1"/>
                </a:solidFill>
                <a:latin typeface="Cambria Math" panose="02040503050406030204" pitchFamily="18" charset="0"/>
                <a:ea typeface="Cambria Math" panose="02040503050406030204" pitchFamily="18" charset="0"/>
              </a:rPr>
              <a:t>L </a:t>
            </a:r>
            <a:r>
              <a:rPr lang="en-US" dirty="0">
                <a:solidFill>
                  <a:schemeClr val="bg1"/>
                </a:solidFill>
                <a:latin typeface="Cambria Math" panose="02040503050406030204" pitchFamily="18" charset="0"/>
                <a:ea typeface="Cambria Math" panose="02040503050406030204" pitchFamily="18" charset="0"/>
              </a:rPr>
              <a:t>is a lower triangular </a:t>
            </a:r>
            <a:r>
              <a:rPr lang="en-US" dirty="0" smtClean="0">
                <a:solidFill>
                  <a:schemeClr val="bg1"/>
                </a:solidFill>
                <a:latin typeface="Cambria Math" panose="02040503050406030204" pitchFamily="18" charset="0"/>
                <a:ea typeface="Cambria Math" panose="02040503050406030204" pitchFamily="18" charset="0"/>
              </a:rPr>
              <a:t>matrix,</a:t>
            </a:r>
            <a:r>
              <a:rPr lang="tr-TR" dirty="0" smtClean="0">
                <a:solidFill>
                  <a:schemeClr val="bg1"/>
                </a:solidFill>
                <a:latin typeface="Cambria Math" panose="02040503050406030204" pitchFamily="18" charset="0"/>
                <a:ea typeface="Cambria Math" panose="02040503050406030204" pitchFamily="18" charset="0"/>
              </a:rPr>
              <a:t> </a:t>
            </a:r>
            <a:r>
              <a:rPr lang="en-US" dirty="0" smtClean="0">
                <a:solidFill>
                  <a:schemeClr val="bg1"/>
                </a:solidFill>
                <a:latin typeface="Cambria Math" panose="02040503050406030204" pitchFamily="18" charset="0"/>
                <a:ea typeface="Cambria Math" panose="02040503050406030204" pitchFamily="18" charset="0"/>
              </a:rPr>
              <a:t>and </a:t>
            </a:r>
            <a:r>
              <a:rPr lang="en-US" b="1" dirty="0">
                <a:solidFill>
                  <a:schemeClr val="bg1"/>
                </a:solidFill>
                <a:latin typeface="Cambria Math" panose="02040503050406030204" pitchFamily="18" charset="0"/>
                <a:ea typeface="Cambria Math" panose="02040503050406030204" pitchFamily="18" charset="0"/>
              </a:rPr>
              <a:t>I </a:t>
            </a:r>
            <a:r>
              <a:rPr lang="en-US" dirty="0">
                <a:solidFill>
                  <a:schemeClr val="bg1"/>
                </a:solidFill>
                <a:latin typeface="Cambria Math" panose="02040503050406030204" pitchFamily="18" charset="0"/>
                <a:ea typeface="Cambria Math" panose="02040503050406030204" pitchFamily="18" charset="0"/>
              </a:rPr>
              <a:t>denotes the identity matrix. A square matrix is called triangular if it </a:t>
            </a:r>
            <a:r>
              <a:rPr lang="en-US" dirty="0" smtClean="0">
                <a:solidFill>
                  <a:schemeClr val="bg1"/>
                </a:solidFill>
                <a:latin typeface="Cambria Math" panose="02040503050406030204" pitchFamily="18" charset="0"/>
                <a:ea typeface="Cambria Math" panose="02040503050406030204" pitchFamily="18" charset="0"/>
              </a:rPr>
              <a:t>contains</a:t>
            </a:r>
            <a:r>
              <a:rPr lang="tr-TR" dirty="0" smtClean="0">
                <a:solidFill>
                  <a:schemeClr val="bg1"/>
                </a:solidFill>
                <a:latin typeface="Cambria Math" panose="02040503050406030204" pitchFamily="18" charset="0"/>
                <a:ea typeface="Cambria Math" panose="02040503050406030204" pitchFamily="18" charset="0"/>
              </a:rPr>
              <a:t> </a:t>
            </a:r>
            <a:r>
              <a:rPr lang="en-US" dirty="0" smtClean="0">
                <a:solidFill>
                  <a:schemeClr val="bg1"/>
                </a:solidFill>
                <a:latin typeface="Cambria Math" panose="02040503050406030204" pitchFamily="18" charset="0"/>
                <a:ea typeface="Cambria Math" panose="02040503050406030204" pitchFamily="18" charset="0"/>
              </a:rPr>
              <a:t>only </a:t>
            </a:r>
            <a:r>
              <a:rPr lang="en-US" dirty="0">
                <a:solidFill>
                  <a:schemeClr val="bg1"/>
                </a:solidFill>
                <a:latin typeface="Cambria Math" panose="02040503050406030204" pitchFamily="18" charset="0"/>
                <a:ea typeface="Cambria Math" panose="02040503050406030204" pitchFamily="18" charset="0"/>
              </a:rPr>
              <a:t>zero elements on one side of the leading diagonal. </a:t>
            </a:r>
            <a:endParaRPr lang="tr-TR" dirty="0" smtClean="0">
              <a:solidFill>
                <a:schemeClr val="bg1"/>
              </a:solidFill>
              <a:latin typeface="Cambria Math" panose="02040503050406030204" pitchFamily="18" charset="0"/>
              <a:ea typeface="Cambria Math" panose="02040503050406030204" pitchFamily="18" charset="0"/>
            </a:endParaRPr>
          </a:p>
          <a:p>
            <a:pPr marL="285750" indent="-285750" algn="just">
              <a:buFont typeface="Wingdings" panose="05000000000000000000" pitchFamily="2" charset="2"/>
              <a:buChar char="q"/>
            </a:pPr>
            <a:endParaRPr lang="tr-TR" dirty="0" smtClean="0">
              <a:solidFill>
                <a:schemeClr val="bg1"/>
              </a:solidFill>
              <a:latin typeface="Cambria Math" panose="02040503050406030204" pitchFamily="18" charset="0"/>
              <a:ea typeface="Cambria Math" panose="02040503050406030204" pitchFamily="18" charset="0"/>
            </a:endParaRPr>
          </a:p>
          <a:p>
            <a:pPr algn="just"/>
            <a:r>
              <a:rPr lang="tr-TR" dirty="0" smtClean="0">
                <a:solidFill>
                  <a:schemeClr val="bg1"/>
                </a:solidFill>
                <a:latin typeface="Cambria Math" panose="02040503050406030204" pitchFamily="18" charset="0"/>
                <a:ea typeface="Cambria Math" panose="02040503050406030204" pitchFamily="18" charset="0"/>
              </a:rPr>
              <a:t>             </a:t>
            </a:r>
            <a:r>
              <a:rPr lang="en-US" dirty="0" smtClean="0">
                <a:solidFill>
                  <a:schemeClr val="bg1"/>
                </a:solidFill>
                <a:latin typeface="Cambria Math" panose="02040503050406030204" pitchFamily="18" charset="0"/>
                <a:ea typeface="Cambria Math" panose="02040503050406030204" pitchFamily="18" charset="0"/>
              </a:rPr>
              <a:t>3 × 3 upper triangular</a:t>
            </a:r>
            <a:r>
              <a:rPr lang="tr-TR" dirty="0" smtClean="0">
                <a:solidFill>
                  <a:schemeClr val="bg1"/>
                </a:solidFill>
                <a:latin typeface="Cambria Math" panose="02040503050406030204" pitchFamily="18" charset="0"/>
                <a:ea typeface="Cambria Math" panose="02040503050406030204" pitchFamily="18" charset="0"/>
              </a:rPr>
              <a:t> </a:t>
            </a:r>
            <a:r>
              <a:rPr lang="en-US" dirty="0" smtClean="0">
                <a:solidFill>
                  <a:schemeClr val="bg1"/>
                </a:solidFill>
                <a:latin typeface="Cambria Math" panose="02040503050406030204" pitchFamily="18" charset="0"/>
                <a:ea typeface="Cambria Math" panose="02040503050406030204" pitchFamily="18" charset="0"/>
              </a:rPr>
              <a:t>matrix</a:t>
            </a:r>
            <a:r>
              <a:rPr lang="tr-TR" dirty="0" smtClean="0">
                <a:solidFill>
                  <a:schemeClr val="bg1"/>
                </a:solidFill>
                <a:latin typeface="Cambria Math" panose="02040503050406030204" pitchFamily="18" charset="0"/>
                <a:ea typeface="Cambria Math" panose="02040503050406030204" pitchFamily="18" charset="0"/>
              </a:rPr>
              <a:t> </a:t>
            </a:r>
            <a:r>
              <a:rPr lang="en-US" dirty="0" smtClean="0">
                <a:solidFill>
                  <a:schemeClr val="bg1"/>
                </a:solidFill>
                <a:latin typeface="Cambria Math" panose="02040503050406030204" pitchFamily="18" charset="0"/>
                <a:ea typeface="Cambria Math" panose="02040503050406030204" pitchFamily="18" charset="0"/>
              </a:rPr>
              <a:t>appears </a:t>
            </a:r>
            <a:r>
              <a:rPr lang="tr-TR" dirty="0" smtClean="0">
                <a:solidFill>
                  <a:schemeClr val="bg1"/>
                </a:solidFill>
                <a:latin typeface="Cambria Math" panose="02040503050406030204" pitchFamily="18" charset="0"/>
                <a:ea typeface="Cambria Math" panose="02040503050406030204" pitchFamily="18" charset="0"/>
              </a:rPr>
              <a:t> as;                </a:t>
            </a:r>
            <a:r>
              <a:rPr lang="en-US" dirty="0" smtClean="0">
                <a:solidFill>
                  <a:schemeClr val="bg1"/>
                </a:solidFill>
                <a:latin typeface="Cambria Math" panose="02040503050406030204" pitchFamily="18" charset="0"/>
                <a:ea typeface="Cambria Math" panose="02040503050406030204" pitchFamily="18" charset="0"/>
              </a:rPr>
              <a:t>3 × 3 lower triangular</a:t>
            </a:r>
            <a:r>
              <a:rPr lang="tr-TR" dirty="0" smtClean="0">
                <a:solidFill>
                  <a:schemeClr val="bg1"/>
                </a:solidFill>
                <a:latin typeface="Cambria Math" panose="02040503050406030204" pitchFamily="18" charset="0"/>
                <a:ea typeface="Cambria Math" panose="02040503050406030204" pitchFamily="18" charset="0"/>
              </a:rPr>
              <a:t> </a:t>
            </a:r>
            <a:r>
              <a:rPr lang="en-US" dirty="0" smtClean="0">
                <a:solidFill>
                  <a:schemeClr val="bg1"/>
                </a:solidFill>
                <a:latin typeface="Cambria Math" panose="02040503050406030204" pitchFamily="18" charset="0"/>
                <a:ea typeface="Cambria Math" panose="02040503050406030204" pitchFamily="18" charset="0"/>
              </a:rPr>
              <a:t>matrix appears as</a:t>
            </a:r>
            <a:r>
              <a:rPr lang="tr-TR" dirty="0" smtClean="0">
                <a:solidFill>
                  <a:schemeClr val="bg1"/>
                </a:solidFill>
                <a:latin typeface="Cambria Math" panose="02040503050406030204" pitchFamily="18" charset="0"/>
                <a:ea typeface="Cambria Math" panose="02040503050406030204" pitchFamily="18" charset="0"/>
              </a:rPr>
              <a:t>;</a:t>
            </a:r>
          </a:p>
          <a:p>
            <a:pPr algn="just"/>
            <a:endParaRPr lang="tr-TR" dirty="0">
              <a:latin typeface="Cambria Math" panose="02040503050406030204" pitchFamily="18" charset="0"/>
              <a:ea typeface="Cambria Math" panose="02040503050406030204" pitchFamily="18" charset="0"/>
            </a:endParaRPr>
          </a:p>
          <a:p>
            <a:pPr algn="just"/>
            <a:endParaRPr lang="tr-TR" dirty="0" smtClean="0">
              <a:latin typeface="Cambria Math" panose="02040503050406030204" pitchFamily="18" charset="0"/>
              <a:ea typeface="Cambria Math" panose="02040503050406030204" pitchFamily="18" charset="0"/>
            </a:endParaRPr>
          </a:p>
          <a:p>
            <a:pPr algn="just"/>
            <a:endParaRPr lang="tr-TR" dirty="0">
              <a:latin typeface="Cambria Math" panose="02040503050406030204" pitchFamily="18" charset="0"/>
              <a:ea typeface="Cambria Math" panose="02040503050406030204" pitchFamily="18" charset="0"/>
            </a:endParaRPr>
          </a:p>
          <a:p>
            <a:pPr algn="just"/>
            <a:endParaRPr lang="tr-TR" dirty="0" smtClean="0">
              <a:latin typeface="Cambria Math" panose="02040503050406030204" pitchFamily="18" charset="0"/>
              <a:ea typeface="Cambria Math" panose="02040503050406030204" pitchFamily="18" charset="0"/>
            </a:endParaRPr>
          </a:p>
          <a:p>
            <a:pPr algn="just"/>
            <a:endParaRPr lang="tr-TR" dirty="0">
              <a:latin typeface="Cambria Math" panose="02040503050406030204" pitchFamily="18" charset="0"/>
              <a:ea typeface="Cambria Math" panose="02040503050406030204" pitchFamily="18" charset="0"/>
            </a:endParaRPr>
          </a:p>
          <a:p>
            <a:pPr algn="just"/>
            <a:endParaRPr lang="tr-TR" dirty="0" smtClean="0">
              <a:latin typeface="Cambria Math" panose="02040503050406030204" pitchFamily="18" charset="0"/>
              <a:ea typeface="Cambria Math" panose="02040503050406030204" pitchFamily="18" charset="0"/>
            </a:endParaRPr>
          </a:p>
          <a:p>
            <a:pPr algn="just"/>
            <a:endParaRPr lang="tr-TR" dirty="0" smtClean="0">
              <a:latin typeface="Cambria Math" panose="02040503050406030204" pitchFamily="18" charset="0"/>
              <a:ea typeface="Cambria Math" panose="02040503050406030204" pitchFamily="18" charset="0"/>
            </a:endParaRPr>
          </a:p>
          <a:p>
            <a:pPr algn="just"/>
            <a:endParaRPr lang="tr-TR" dirty="0" smtClean="0">
              <a:latin typeface="Cambria Math" panose="02040503050406030204" pitchFamily="18" charset="0"/>
              <a:ea typeface="Cambria Math" panose="02040503050406030204" pitchFamily="18" charset="0"/>
            </a:endParaRPr>
          </a:p>
          <a:p>
            <a:r>
              <a:rPr lang="tr-TR" i="1" dirty="0" smtClean="0"/>
              <a:t>				</a:t>
            </a:r>
            <a:endParaRPr lang="tr-TR" dirty="0" smtClean="0">
              <a:latin typeface="Cambria Math" panose="02040503050406030204" pitchFamily="18" charset="0"/>
              <a:ea typeface="Cambria Math" panose="02040503050406030204" pitchFamily="18" charset="0"/>
            </a:endParaRPr>
          </a:p>
        </p:txBody>
      </p:sp>
      <p:pic>
        <p:nvPicPr>
          <p:cNvPr id="5" name="Picture 4"/>
          <p:cNvPicPr>
            <a:picLocks noChangeAspect="1"/>
          </p:cNvPicPr>
          <p:nvPr/>
        </p:nvPicPr>
        <p:blipFill>
          <a:blip r:embed="rId3"/>
          <a:stretch>
            <a:fillRect/>
          </a:stretch>
        </p:blipFill>
        <p:spPr>
          <a:xfrm>
            <a:off x="2078792" y="2472069"/>
            <a:ext cx="2466975" cy="1095375"/>
          </a:xfrm>
          <a:prstGeom prst="rect">
            <a:avLst/>
          </a:prstGeom>
        </p:spPr>
      </p:pic>
      <p:pic>
        <p:nvPicPr>
          <p:cNvPr id="6" name="Picture 5"/>
          <p:cNvPicPr>
            <a:picLocks noChangeAspect="1"/>
          </p:cNvPicPr>
          <p:nvPr/>
        </p:nvPicPr>
        <p:blipFill>
          <a:blip r:embed="rId4"/>
          <a:stretch>
            <a:fillRect/>
          </a:stretch>
        </p:blipFill>
        <p:spPr>
          <a:xfrm>
            <a:off x="7435667" y="2472068"/>
            <a:ext cx="2466975" cy="1095375"/>
          </a:xfrm>
          <a:prstGeom prst="rect">
            <a:avLst/>
          </a:prstGeom>
        </p:spPr>
      </p:pic>
      <p:sp>
        <p:nvSpPr>
          <p:cNvPr id="7" name="Rounded Rectangle 6"/>
          <p:cNvSpPr/>
          <p:nvPr/>
        </p:nvSpPr>
        <p:spPr>
          <a:xfrm>
            <a:off x="1532621" y="5169345"/>
            <a:ext cx="3387221" cy="1504458"/>
          </a:xfrm>
          <a:prstGeom prst="round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tr-TR" dirty="0" smtClean="0">
              <a:latin typeface="Cambria Math" panose="02040503050406030204" pitchFamily="18" charset="0"/>
              <a:ea typeface="Cambria Math" panose="02040503050406030204" pitchFamily="18" charset="0"/>
            </a:endParaRPr>
          </a:p>
          <a:p>
            <a:pPr algn="r"/>
            <a:endParaRPr lang="tr-TR" dirty="0">
              <a:latin typeface="Cambria Math" panose="02040503050406030204" pitchFamily="18" charset="0"/>
              <a:ea typeface="Cambria Math" panose="02040503050406030204" pitchFamily="18" charset="0"/>
            </a:endParaRPr>
          </a:p>
          <a:p>
            <a:pPr algn="r"/>
            <a:r>
              <a:rPr lang="tr-TR" sz="1600" dirty="0">
                <a:latin typeface="Cambria Math" panose="02040503050406030204" pitchFamily="18" charset="0"/>
                <a:ea typeface="Cambria Math" panose="02040503050406030204" pitchFamily="18" charset="0"/>
              </a:rPr>
              <a:t>L</a:t>
            </a:r>
            <a:r>
              <a:rPr lang="tr-TR" sz="1600" baseline="-25000" dirty="0" smtClean="0">
                <a:latin typeface="Cambria Math" panose="02040503050406030204" pitchFamily="18" charset="0"/>
                <a:ea typeface="Cambria Math" panose="02040503050406030204" pitchFamily="18" charset="0"/>
              </a:rPr>
              <a:t>11 </a:t>
            </a:r>
            <a:r>
              <a:rPr lang="tr-TR" sz="1600" dirty="0" smtClean="0">
                <a:latin typeface="Cambria Math" panose="02040503050406030204" pitchFamily="18" charset="0"/>
                <a:ea typeface="Cambria Math" panose="02040503050406030204" pitchFamily="18" charset="0"/>
              </a:rPr>
              <a:t>x</a:t>
            </a:r>
            <a:r>
              <a:rPr lang="tr-TR" sz="1600" baseline="-25000" dirty="0" smtClean="0">
                <a:latin typeface="Cambria Math" panose="02040503050406030204" pitchFamily="18" charset="0"/>
                <a:ea typeface="Cambria Math" panose="02040503050406030204" pitchFamily="18" charset="0"/>
              </a:rPr>
              <a:t>1</a:t>
            </a:r>
            <a:r>
              <a:rPr lang="tr-TR" sz="1600" dirty="0" smtClean="0">
                <a:latin typeface="Cambria Math" panose="02040503050406030204" pitchFamily="18" charset="0"/>
                <a:ea typeface="Cambria Math" panose="02040503050406030204" pitchFamily="18" charset="0"/>
              </a:rPr>
              <a:t> = c</a:t>
            </a:r>
            <a:r>
              <a:rPr lang="tr-TR" sz="1600" baseline="-25000" dirty="0" smtClean="0">
                <a:latin typeface="Cambria Math" panose="02040503050406030204" pitchFamily="18" charset="0"/>
                <a:ea typeface="Cambria Math" panose="02040503050406030204" pitchFamily="18" charset="0"/>
              </a:rPr>
              <a:t>1</a:t>
            </a:r>
          </a:p>
          <a:p>
            <a:pPr algn="r"/>
            <a:endParaRPr lang="tr-TR" sz="1600" dirty="0" smtClean="0">
              <a:latin typeface="Cambria Math" panose="02040503050406030204" pitchFamily="18" charset="0"/>
              <a:ea typeface="Cambria Math" panose="02040503050406030204" pitchFamily="18" charset="0"/>
            </a:endParaRPr>
          </a:p>
          <a:p>
            <a:pPr algn="r"/>
            <a:r>
              <a:rPr lang="tr-TR" sz="1600" dirty="0">
                <a:latin typeface="Cambria Math" panose="02040503050406030204" pitchFamily="18" charset="0"/>
                <a:ea typeface="Cambria Math" panose="02040503050406030204" pitchFamily="18" charset="0"/>
              </a:rPr>
              <a:t>L</a:t>
            </a:r>
            <a:r>
              <a:rPr lang="tr-TR" sz="1600" baseline="-25000" dirty="0" smtClean="0">
                <a:latin typeface="Cambria Math" panose="02040503050406030204" pitchFamily="18" charset="0"/>
                <a:ea typeface="Cambria Math" panose="02040503050406030204" pitchFamily="18" charset="0"/>
              </a:rPr>
              <a:t>21 </a:t>
            </a:r>
            <a:r>
              <a:rPr lang="tr-TR" sz="1600" dirty="0" smtClean="0">
                <a:latin typeface="Cambria Math" panose="02040503050406030204" pitchFamily="18" charset="0"/>
                <a:ea typeface="Cambria Math" panose="02040503050406030204" pitchFamily="18" charset="0"/>
              </a:rPr>
              <a:t>x</a:t>
            </a:r>
            <a:r>
              <a:rPr lang="tr-TR" sz="1600" baseline="-25000" dirty="0" smtClean="0">
                <a:latin typeface="Cambria Math" panose="02040503050406030204" pitchFamily="18" charset="0"/>
                <a:ea typeface="Cambria Math" panose="02040503050406030204" pitchFamily="18" charset="0"/>
              </a:rPr>
              <a:t>1</a:t>
            </a:r>
            <a:r>
              <a:rPr lang="tr-TR" sz="1600" dirty="0" smtClean="0">
                <a:latin typeface="Cambria Math" panose="02040503050406030204" pitchFamily="18" charset="0"/>
                <a:ea typeface="Cambria Math" panose="02040503050406030204" pitchFamily="18" charset="0"/>
              </a:rPr>
              <a:t> + L</a:t>
            </a:r>
            <a:r>
              <a:rPr lang="tr-TR" sz="1600" baseline="-25000" dirty="0" smtClean="0">
                <a:latin typeface="Cambria Math" panose="02040503050406030204" pitchFamily="18" charset="0"/>
                <a:ea typeface="Cambria Math" panose="02040503050406030204" pitchFamily="18" charset="0"/>
              </a:rPr>
              <a:t>22 </a:t>
            </a:r>
            <a:r>
              <a:rPr lang="tr-TR" sz="1600" dirty="0" smtClean="0">
                <a:latin typeface="Cambria Math" panose="02040503050406030204" pitchFamily="18" charset="0"/>
                <a:ea typeface="Cambria Math" panose="02040503050406030204" pitchFamily="18" charset="0"/>
              </a:rPr>
              <a:t>x</a:t>
            </a:r>
            <a:r>
              <a:rPr lang="tr-TR" sz="1600" baseline="-25000" dirty="0" smtClean="0">
                <a:latin typeface="Cambria Math" panose="02040503050406030204" pitchFamily="18" charset="0"/>
                <a:ea typeface="Cambria Math" panose="02040503050406030204" pitchFamily="18" charset="0"/>
              </a:rPr>
              <a:t>2</a:t>
            </a:r>
            <a:r>
              <a:rPr lang="tr-TR" sz="1600" dirty="0" smtClean="0">
                <a:latin typeface="Cambria Math" panose="02040503050406030204" pitchFamily="18" charset="0"/>
                <a:ea typeface="Cambria Math" panose="02040503050406030204" pitchFamily="18" charset="0"/>
              </a:rPr>
              <a:t> = c</a:t>
            </a:r>
            <a:r>
              <a:rPr lang="tr-TR" sz="1600" baseline="-25000" dirty="0" smtClean="0">
                <a:latin typeface="Cambria Math" panose="02040503050406030204" pitchFamily="18" charset="0"/>
                <a:ea typeface="Cambria Math" panose="02040503050406030204" pitchFamily="18" charset="0"/>
              </a:rPr>
              <a:t>2</a:t>
            </a:r>
            <a:endParaRPr lang="tr-TR" sz="1600" dirty="0" smtClean="0">
              <a:latin typeface="Cambria Math" panose="02040503050406030204" pitchFamily="18" charset="0"/>
              <a:ea typeface="Cambria Math" panose="02040503050406030204" pitchFamily="18" charset="0"/>
            </a:endParaRPr>
          </a:p>
          <a:p>
            <a:pPr algn="r"/>
            <a:endParaRPr lang="tr-TR" sz="1600" dirty="0" smtClean="0">
              <a:latin typeface="Cambria Math" panose="02040503050406030204" pitchFamily="18" charset="0"/>
              <a:ea typeface="Cambria Math" panose="02040503050406030204" pitchFamily="18" charset="0"/>
            </a:endParaRPr>
          </a:p>
          <a:p>
            <a:pPr algn="r"/>
            <a:r>
              <a:rPr lang="tr-TR" sz="1600" dirty="0">
                <a:latin typeface="Cambria Math" panose="02040503050406030204" pitchFamily="18" charset="0"/>
                <a:ea typeface="Cambria Math" panose="02040503050406030204" pitchFamily="18" charset="0"/>
              </a:rPr>
              <a:t>L</a:t>
            </a:r>
            <a:r>
              <a:rPr lang="tr-TR" sz="1600" baseline="-25000" dirty="0" smtClean="0">
                <a:latin typeface="Cambria Math" panose="02040503050406030204" pitchFamily="18" charset="0"/>
                <a:ea typeface="Cambria Math" panose="02040503050406030204" pitchFamily="18" charset="0"/>
              </a:rPr>
              <a:t>31 </a:t>
            </a:r>
            <a:r>
              <a:rPr lang="tr-TR" sz="1600" dirty="0" smtClean="0">
                <a:latin typeface="Cambria Math" panose="02040503050406030204" pitchFamily="18" charset="0"/>
                <a:ea typeface="Cambria Math" panose="02040503050406030204" pitchFamily="18" charset="0"/>
              </a:rPr>
              <a:t>x</a:t>
            </a:r>
            <a:r>
              <a:rPr lang="tr-TR" sz="1600" baseline="-25000" dirty="0" smtClean="0">
                <a:latin typeface="Cambria Math" panose="02040503050406030204" pitchFamily="18" charset="0"/>
                <a:ea typeface="Cambria Math" panose="02040503050406030204" pitchFamily="18" charset="0"/>
              </a:rPr>
              <a:t>1</a:t>
            </a:r>
            <a:r>
              <a:rPr lang="tr-TR" sz="1600" dirty="0" smtClean="0">
                <a:latin typeface="Cambria Math" panose="02040503050406030204" pitchFamily="18" charset="0"/>
                <a:ea typeface="Cambria Math" panose="02040503050406030204" pitchFamily="18" charset="0"/>
              </a:rPr>
              <a:t> + L</a:t>
            </a:r>
            <a:r>
              <a:rPr lang="tr-TR" sz="1600" baseline="-25000" dirty="0" smtClean="0">
                <a:latin typeface="Cambria Math" panose="02040503050406030204" pitchFamily="18" charset="0"/>
                <a:ea typeface="Cambria Math" panose="02040503050406030204" pitchFamily="18" charset="0"/>
              </a:rPr>
              <a:t>32 </a:t>
            </a:r>
            <a:r>
              <a:rPr lang="tr-TR" sz="1600" dirty="0" smtClean="0">
                <a:latin typeface="Cambria Math" panose="02040503050406030204" pitchFamily="18" charset="0"/>
                <a:ea typeface="Cambria Math" panose="02040503050406030204" pitchFamily="18" charset="0"/>
              </a:rPr>
              <a:t>x</a:t>
            </a:r>
            <a:r>
              <a:rPr lang="tr-TR" sz="1600" baseline="-25000" dirty="0" smtClean="0">
                <a:latin typeface="Cambria Math" panose="02040503050406030204" pitchFamily="18" charset="0"/>
                <a:ea typeface="Cambria Math" panose="02040503050406030204" pitchFamily="18" charset="0"/>
              </a:rPr>
              <a:t>2</a:t>
            </a:r>
            <a:r>
              <a:rPr lang="tr-TR" sz="1600" dirty="0" smtClean="0">
                <a:latin typeface="Cambria Math" panose="02040503050406030204" pitchFamily="18" charset="0"/>
                <a:ea typeface="Cambria Math" panose="02040503050406030204" pitchFamily="18" charset="0"/>
              </a:rPr>
              <a:t> + L</a:t>
            </a:r>
            <a:r>
              <a:rPr lang="tr-TR" sz="1600" baseline="-25000" dirty="0" smtClean="0">
                <a:latin typeface="Cambria Math" panose="02040503050406030204" pitchFamily="18" charset="0"/>
                <a:ea typeface="Cambria Math" panose="02040503050406030204" pitchFamily="18" charset="0"/>
              </a:rPr>
              <a:t>33</a:t>
            </a:r>
            <a:r>
              <a:rPr lang="tr-TR" sz="1600" dirty="0" smtClean="0">
                <a:latin typeface="Cambria Math" panose="02040503050406030204" pitchFamily="18" charset="0"/>
                <a:ea typeface="Cambria Math" panose="02040503050406030204" pitchFamily="18" charset="0"/>
              </a:rPr>
              <a:t>x</a:t>
            </a:r>
            <a:r>
              <a:rPr lang="tr-TR" sz="1600" baseline="-25000" dirty="0" smtClean="0">
                <a:latin typeface="Cambria Math" panose="02040503050406030204" pitchFamily="18" charset="0"/>
                <a:ea typeface="Cambria Math" panose="02040503050406030204" pitchFamily="18" charset="0"/>
              </a:rPr>
              <a:t>3</a:t>
            </a:r>
            <a:r>
              <a:rPr lang="tr-TR" sz="1600" dirty="0" smtClean="0">
                <a:latin typeface="Cambria Math" panose="02040503050406030204" pitchFamily="18" charset="0"/>
                <a:ea typeface="Cambria Math" panose="02040503050406030204" pitchFamily="18" charset="0"/>
              </a:rPr>
              <a:t> = c</a:t>
            </a:r>
            <a:r>
              <a:rPr lang="tr-TR" sz="1600" baseline="-25000" dirty="0" smtClean="0">
                <a:latin typeface="Cambria Math" panose="02040503050406030204" pitchFamily="18" charset="0"/>
                <a:ea typeface="Cambria Math" panose="02040503050406030204" pitchFamily="18" charset="0"/>
              </a:rPr>
              <a:t>3</a:t>
            </a:r>
          </a:p>
          <a:p>
            <a:pPr algn="r"/>
            <a:r>
              <a:rPr lang="tr-TR" dirty="0" smtClean="0">
                <a:latin typeface="Cambria Math" panose="02040503050406030204" pitchFamily="18" charset="0"/>
                <a:ea typeface="Cambria Math" panose="02040503050406030204" pitchFamily="18" charset="0"/>
              </a:rPr>
              <a:t>						</a:t>
            </a:r>
            <a:endParaRPr lang="tr-TR" baseline="-25000" dirty="0">
              <a:latin typeface="Cambria Math" panose="02040503050406030204" pitchFamily="18" charset="0"/>
              <a:ea typeface="Cambria Math" panose="02040503050406030204" pitchFamily="18" charset="0"/>
            </a:endParaRPr>
          </a:p>
        </p:txBody>
      </p:sp>
      <p:sp>
        <p:nvSpPr>
          <p:cNvPr id="8" name="Rounded Rectangle 7"/>
          <p:cNvSpPr/>
          <p:nvPr/>
        </p:nvSpPr>
        <p:spPr>
          <a:xfrm>
            <a:off x="7075887" y="5156481"/>
            <a:ext cx="3387221" cy="1504458"/>
          </a:xfrm>
          <a:prstGeom prst="round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1600" dirty="0" smtClean="0">
                <a:latin typeface="Cambria Math" panose="02040503050406030204" pitchFamily="18" charset="0"/>
                <a:ea typeface="Cambria Math" panose="02040503050406030204" pitchFamily="18" charset="0"/>
              </a:rPr>
              <a:t>x</a:t>
            </a:r>
            <a:r>
              <a:rPr lang="tr-TR" sz="1600" baseline="-25000" dirty="0" smtClean="0">
                <a:latin typeface="Cambria Math" panose="02040503050406030204" pitchFamily="18" charset="0"/>
                <a:ea typeface="Cambria Math" panose="02040503050406030204" pitchFamily="18" charset="0"/>
              </a:rPr>
              <a:t>1</a:t>
            </a:r>
            <a:r>
              <a:rPr lang="tr-TR" sz="1600" dirty="0" smtClean="0">
                <a:latin typeface="Cambria Math" panose="02040503050406030204" pitchFamily="18" charset="0"/>
                <a:ea typeface="Cambria Math" panose="02040503050406030204" pitchFamily="18" charset="0"/>
              </a:rPr>
              <a:t> = c</a:t>
            </a:r>
            <a:r>
              <a:rPr lang="tr-TR" sz="1600" baseline="-25000" dirty="0" smtClean="0">
                <a:latin typeface="Cambria Math" panose="02040503050406030204" pitchFamily="18" charset="0"/>
                <a:ea typeface="Cambria Math" panose="02040503050406030204" pitchFamily="18" charset="0"/>
              </a:rPr>
              <a:t>1</a:t>
            </a:r>
            <a:r>
              <a:rPr lang="tr-TR" sz="1600" dirty="0" smtClean="0">
                <a:latin typeface="Cambria Math" panose="02040503050406030204" pitchFamily="18" charset="0"/>
                <a:ea typeface="Cambria Math" panose="02040503050406030204" pitchFamily="18" charset="0"/>
              </a:rPr>
              <a:t>/ L</a:t>
            </a:r>
            <a:r>
              <a:rPr lang="tr-TR" sz="1600" baseline="-25000" dirty="0" smtClean="0">
                <a:latin typeface="Cambria Math" panose="02040503050406030204" pitchFamily="18" charset="0"/>
                <a:ea typeface="Cambria Math" panose="02040503050406030204" pitchFamily="18" charset="0"/>
              </a:rPr>
              <a:t>11</a:t>
            </a:r>
          </a:p>
          <a:p>
            <a:endParaRPr lang="tr-TR" sz="1600" baseline="-25000" dirty="0" smtClean="0">
              <a:latin typeface="Cambria Math" panose="02040503050406030204" pitchFamily="18" charset="0"/>
              <a:ea typeface="Cambria Math" panose="02040503050406030204" pitchFamily="18" charset="0"/>
            </a:endParaRPr>
          </a:p>
          <a:p>
            <a:r>
              <a:rPr lang="tr-TR" sz="1600" dirty="0" smtClean="0">
                <a:latin typeface="Cambria Math" panose="02040503050406030204" pitchFamily="18" charset="0"/>
                <a:ea typeface="Cambria Math" panose="02040503050406030204" pitchFamily="18" charset="0"/>
              </a:rPr>
              <a:t>x</a:t>
            </a:r>
            <a:r>
              <a:rPr lang="tr-TR" sz="1600" baseline="-25000" dirty="0" smtClean="0">
                <a:latin typeface="Cambria Math" panose="02040503050406030204" pitchFamily="18" charset="0"/>
                <a:ea typeface="Cambria Math" panose="02040503050406030204" pitchFamily="18" charset="0"/>
              </a:rPr>
              <a:t>2</a:t>
            </a:r>
            <a:r>
              <a:rPr lang="tr-TR" sz="1600" dirty="0" smtClean="0">
                <a:latin typeface="Cambria Math" panose="02040503050406030204" pitchFamily="18" charset="0"/>
                <a:ea typeface="Cambria Math" panose="02040503050406030204" pitchFamily="18" charset="0"/>
              </a:rPr>
              <a:t> = (c</a:t>
            </a:r>
            <a:r>
              <a:rPr lang="tr-TR" sz="1600" baseline="-25000" dirty="0" smtClean="0">
                <a:latin typeface="Cambria Math" panose="02040503050406030204" pitchFamily="18" charset="0"/>
                <a:ea typeface="Cambria Math" panose="02040503050406030204" pitchFamily="18" charset="0"/>
              </a:rPr>
              <a:t>2</a:t>
            </a:r>
            <a:r>
              <a:rPr lang="tr-TR" sz="1600" dirty="0" smtClean="0">
                <a:latin typeface="Cambria Math" panose="02040503050406030204" pitchFamily="18" charset="0"/>
                <a:ea typeface="Cambria Math" panose="02040503050406030204" pitchFamily="18" charset="0"/>
              </a:rPr>
              <a:t> − L</a:t>
            </a:r>
            <a:r>
              <a:rPr lang="tr-TR" sz="1600" baseline="-25000" dirty="0" smtClean="0">
                <a:latin typeface="Cambria Math" panose="02040503050406030204" pitchFamily="18" charset="0"/>
                <a:ea typeface="Cambria Math" panose="02040503050406030204" pitchFamily="18" charset="0"/>
              </a:rPr>
              <a:t>21</a:t>
            </a:r>
            <a:r>
              <a:rPr lang="tr-TR" sz="1600" dirty="0" smtClean="0">
                <a:latin typeface="Cambria Math" panose="02040503050406030204" pitchFamily="18" charset="0"/>
                <a:ea typeface="Cambria Math" panose="02040503050406030204" pitchFamily="18" charset="0"/>
              </a:rPr>
              <a:t>x</a:t>
            </a:r>
            <a:r>
              <a:rPr lang="tr-TR" sz="1600" baseline="-25000" dirty="0" smtClean="0">
                <a:latin typeface="Cambria Math" panose="02040503050406030204" pitchFamily="18" charset="0"/>
                <a:ea typeface="Cambria Math" panose="02040503050406030204" pitchFamily="18" charset="0"/>
              </a:rPr>
              <a:t>1</a:t>
            </a:r>
            <a:r>
              <a:rPr lang="tr-TR" sz="1600" dirty="0" smtClean="0">
                <a:latin typeface="Cambria Math" panose="02040503050406030204" pitchFamily="18" charset="0"/>
                <a:ea typeface="Cambria Math" panose="02040503050406030204" pitchFamily="18" charset="0"/>
              </a:rPr>
              <a:t>)/ L</a:t>
            </a:r>
            <a:r>
              <a:rPr lang="tr-TR" sz="1600" baseline="-25000" dirty="0" smtClean="0">
                <a:latin typeface="Cambria Math" panose="02040503050406030204" pitchFamily="18" charset="0"/>
                <a:ea typeface="Cambria Math" panose="02040503050406030204" pitchFamily="18" charset="0"/>
              </a:rPr>
              <a:t>22</a:t>
            </a:r>
          </a:p>
          <a:p>
            <a:endParaRPr lang="tr-TR" sz="1600" baseline="-25000" dirty="0" smtClean="0">
              <a:latin typeface="Cambria Math" panose="02040503050406030204" pitchFamily="18" charset="0"/>
              <a:ea typeface="Cambria Math" panose="02040503050406030204" pitchFamily="18" charset="0"/>
            </a:endParaRPr>
          </a:p>
          <a:p>
            <a:r>
              <a:rPr lang="tr-TR" sz="1600" dirty="0" smtClean="0">
                <a:latin typeface="Cambria Math" panose="02040503050406030204" pitchFamily="18" charset="0"/>
                <a:ea typeface="Cambria Math" panose="02040503050406030204" pitchFamily="18" charset="0"/>
              </a:rPr>
              <a:t>x</a:t>
            </a:r>
            <a:r>
              <a:rPr lang="tr-TR" sz="1600" baseline="-25000" dirty="0" smtClean="0">
                <a:latin typeface="Cambria Math" panose="02040503050406030204" pitchFamily="18" charset="0"/>
                <a:ea typeface="Cambria Math" panose="02040503050406030204" pitchFamily="18" charset="0"/>
              </a:rPr>
              <a:t>3</a:t>
            </a:r>
            <a:r>
              <a:rPr lang="tr-TR" sz="1600" dirty="0" smtClean="0">
                <a:latin typeface="Cambria Math" panose="02040503050406030204" pitchFamily="18" charset="0"/>
                <a:ea typeface="Cambria Math" panose="02040503050406030204" pitchFamily="18" charset="0"/>
              </a:rPr>
              <a:t> = (c</a:t>
            </a:r>
            <a:r>
              <a:rPr lang="tr-TR" sz="1600" baseline="-25000" dirty="0" smtClean="0">
                <a:latin typeface="Cambria Math" panose="02040503050406030204" pitchFamily="18" charset="0"/>
                <a:ea typeface="Cambria Math" panose="02040503050406030204" pitchFamily="18" charset="0"/>
              </a:rPr>
              <a:t>3</a:t>
            </a:r>
            <a:r>
              <a:rPr lang="tr-TR" sz="1600" dirty="0" smtClean="0">
                <a:latin typeface="Cambria Math" panose="02040503050406030204" pitchFamily="18" charset="0"/>
                <a:ea typeface="Cambria Math" panose="02040503050406030204" pitchFamily="18" charset="0"/>
              </a:rPr>
              <a:t> − L</a:t>
            </a:r>
            <a:r>
              <a:rPr lang="tr-TR" sz="1600" baseline="-25000" dirty="0" smtClean="0">
                <a:latin typeface="Cambria Math" panose="02040503050406030204" pitchFamily="18" charset="0"/>
                <a:ea typeface="Cambria Math" panose="02040503050406030204" pitchFamily="18" charset="0"/>
              </a:rPr>
              <a:t>31</a:t>
            </a:r>
            <a:r>
              <a:rPr lang="tr-TR" sz="1600" dirty="0" smtClean="0">
                <a:latin typeface="Cambria Math" panose="02040503050406030204" pitchFamily="18" charset="0"/>
                <a:ea typeface="Cambria Math" panose="02040503050406030204" pitchFamily="18" charset="0"/>
              </a:rPr>
              <a:t>x</a:t>
            </a:r>
            <a:r>
              <a:rPr lang="tr-TR" sz="1600" baseline="-25000" dirty="0" smtClean="0">
                <a:latin typeface="Cambria Math" panose="02040503050406030204" pitchFamily="18" charset="0"/>
                <a:ea typeface="Cambria Math" panose="02040503050406030204" pitchFamily="18" charset="0"/>
              </a:rPr>
              <a:t>1</a:t>
            </a:r>
            <a:r>
              <a:rPr lang="tr-TR" sz="1600" dirty="0" smtClean="0">
                <a:latin typeface="Cambria Math" panose="02040503050406030204" pitchFamily="18" charset="0"/>
                <a:ea typeface="Cambria Math" panose="02040503050406030204" pitchFamily="18" charset="0"/>
              </a:rPr>
              <a:t> − L</a:t>
            </a:r>
            <a:r>
              <a:rPr lang="tr-TR" sz="1600" baseline="-25000" dirty="0" smtClean="0">
                <a:latin typeface="Cambria Math" panose="02040503050406030204" pitchFamily="18" charset="0"/>
                <a:ea typeface="Cambria Math" panose="02040503050406030204" pitchFamily="18" charset="0"/>
              </a:rPr>
              <a:t>32</a:t>
            </a:r>
            <a:r>
              <a:rPr lang="tr-TR" sz="1600" dirty="0" smtClean="0">
                <a:latin typeface="Cambria Math" panose="02040503050406030204" pitchFamily="18" charset="0"/>
                <a:ea typeface="Cambria Math" panose="02040503050406030204" pitchFamily="18" charset="0"/>
              </a:rPr>
              <a:t>x</a:t>
            </a:r>
            <a:r>
              <a:rPr lang="tr-TR" sz="1600" baseline="-25000" dirty="0" smtClean="0">
                <a:latin typeface="Cambria Math" panose="02040503050406030204" pitchFamily="18" charset="0"/>
                <a:ea typeface="Cambria Math" panose="02040503050406030204" pitchFamily="18" charset="0"/>
              </a:rPr>
              <a:t>2</a:t>
            </a:r>
            <a:r>
              <a:rPr lang="tr-TR" sz="1600" dirty="0" smtClean="0">
                <a:latin typeface="Cambria Math" panose="02040503050406030204" pitchFamily="18" charset="0"/>
                <a:ea typeface="Cambria Math" panose="02040503050406030204" pitchFamily="18" charset="0"/>
              </a:rPr>
              <a:t>)/ L</a:t>
            </a:r>
            <a:r>
              <a:rPr lang="tr-TR" sz="1600" baseline="-25000" dirty="0" smtClean="0">
                <a:latin typeface="Cambria Math" panose="02040503050406030204" pitchFamily="18" charset="0"/>
                <a:ea typeface="Cambria Math" panose="02040503050406030204" pitchFamily="18" charset="0"/>
              </a:rPr>
              <a:t>33</a:t>
            </a:r>
            <a:endParaRPr lang="tr-TR" sz="1600" baseline="-25000" dirty="0">
              <a:latin typeface="Cambria Math" panose="02040503050406030204" pitchFamily="18" charset="0"/>
              <a:ea typeface="Cambria Math" panose="02040503050406030204" pitchFamily="18" charset="0"/>
            </a:endParaRPr>
          </a:p>
        </p:txBody>
      </p:sp>
      <p:sp>
        <p:nvSpPr>
          <p:cNvPr id="9" name="Right Arrow 8"/>
          <p:cNvSpPr/>
          <p:nvPr/>
        </p:nvSpPr>
        <p:spPr>
          <a:xfrm rot="10800000">
            <a:off x="5052775" y="5295026"/>
            <a:ext cx="1890178" cy="1227368"/>
          </a:xfrm>
          <a:prstGeom prst="right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tr-TR" sz="1400" dirty="0">
              <a:solidFill>
                <a:schemeClr val="bg1"/>
              </a:solidFill>
              <a:latin typeface="Arial Narrow" panose="020B0606020202030204" pitchFamily="34" charset="0"/>
              <a:ea typeface="Adobe Song Std L" panose="02020300000000000000" pitchFamily="18" charset="-128"/>
            </a:endParaRPr>
          </a:p>
        </p:txBody>
      </p:sp>
      <p:sp>
        <p:nvSpPr>
          <p:cNvPr id="11" name="Right Arrow 10"/>
          <p:cNvSpPr/>
          <p:nvPr/>
        </p:nvSpPr>
        <p:spPr>
          <a:xfrm rot="5400000">
            <a:off x="8159847" y="3579153"/>
            <a:ext cx="1219303" cy="1565618"/>
          </a:xfrm>
          <a:prstGeom prst="right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sz="1200" dirty="0" smtClean="0">
                <a:solidFill>
                  <a:schemeClr val="bg1"/>
                </a:solidFill>
                <a:latin typeface="Calibri" panose="020F0502020204030204" pitchFamily="34" charset="0"/>
                <a:ea typeface="Cambria Math" panose="02040503050406030204" pitchFamily="18" charset="0"/>
                <a:cs typeface="Calibri" panose="020F0502020204030204" pitchFamily="34" charset="0"/>
              </a:rPr>
              <a:t>C</a:t>
            </a:r>
            <a:r>
              <a:rPr lang="en-US" sz="1200" dirty="0" err="1" smtClean="0">
                <a:solidFill>
                  <a:schemeClr val="bg1"/>
                </a:solidFill>
                <a:latin typeface="Calibri" panose="020F0502020204030204" pitchFamily="34" charset="0"/>
                <a:ea typeface="Cambria Math" panose="02040503050406030204" pitchFamily="18" charset="0"/>
                <a:cs typeface="Calibri" panose="020F0502020204030204" pitchFamily="34" charset="0"/>
              </a:rPr>
              <a:t>onverting</a:t>
            </a:r>
            <a:r>
              <a:rPr lang="en-US" sz="1200" dirty="0" smtClean="0">
                <a:solidFill>
                  <a:schemeClr val="bg1"/>
                </a:solidFill>
                <a:latin typeface="Calibri" panose="020F0502020204030204" pitchFamily="34" charset="0"/>
                <a:ea typeface="Cambria Math" panose="02040503050406030204" pitchFamily="18" charset="0"/>
                <a:cs typeface="Calibri" panose="020F0502020204030204" pitchFamily="34" charset="0"/>
              </a:rPr>
              <a:t> the matrix to linear equation</a:t>
            </a:r>
            <a:endParaRPr lang="tr-TR" sz="1200" dirty="0">
              <a:solidFill>
                <a:schemeClr val="bg1"/>
              </a:solidFill>
              <a:latin typeface="Calibri" panose="020F0502020204030204" pitchFamily="34" charset="0"/>
              <a:ea typeface="Adobe Song Std L" panose="02020300000000000000" pitchFamily="18" charset="-128"/>
              <a:cs typeface="Calibri" panose="020F0502020204030204" pitchFamily="34" charset="0"/>
            </a:endParaRPr>
          </a:p>
        </p:txBody>
      </p:sp>
      <p:sp>
        <p:nvSpPr>
          <p:cNvPr id="3" name="TextBox 2"/>
          <p:cNvSpPr txBox="1"/>
          <p:nvPr/>
        </p:nvSpPr>
        <p:spPr>
          <a:xfrm>
            <a:off x="5400790" y="5680953"/>
            <a:ext cx="1614792" cy="800219"/>
          </a:xfrm>
          <a:prstGeom prst="rect">
            <a:avLst/>
          </a:prstGeom>
          <a:noFill/>
        </p:spPr>
        <p:txBody>
          <a:bodyPr wrap="square" rtlCol="0">
            <a:spAutoFit/>
          </a:bodyPr>
          <a:lstStyle/>
          <a:p>
            <a:r>
              <a:rPr lang="en-US" sz="1400" dirty="0">
                <a:solidFill>
                  <a:schemeClr val="bg1"/>
                </a:solidFill>
                <a:latin typeface="Cambria Math" panose="02040503050406030204" pitchFamily="18" charset="0"/>
                <a:ea typeface="Cambria Math" panose="02040503050406030204" pitchFamily="18" charset="0"/>
              </a:rPr>
              <a:t>Solution of </a:t>
            </a:r>
            <a:r>
              <a:rPr lang="en-US" sz="1400" dirty="0" smtClean="0">
                <a:solidFill>
                  <a:schemeClr val="bg1"/>
                </a:solidFill>
                <a:latin typeface="Cambria Math" panose="02040503050406030204" pitchFamily="18" charset="0"/>
                <a:ea typeface="Cambria Math" panose="02040503050406030204" pitchFamily="18" charset="0"/>
              </a:rPr>
              <a:t>x</a:t>
            </a:r>
            <a:r>
              <a:rPr lang="tr-TR" sz="1400" baseline="-25000" dirty="0">
                <a:solidFill>
                  <a:schemeClr val="bg1"/>
                </a:solidFill>
                <a:latin typeface="Cambria Math" panose="02040503050406030204" pitchFamily="18" charset="0"/>
                <a:ea typeface="Cambria Math" panose="02040503050406030204" pitchFamily="18" charset="0"/>
              </a:rPr>
              <a:t>1</a:t>
            </a:r>
            <a:r>
              <a:rPr lang="en-US" sz="1400" dirty="0">
                <a:solidFill>
                  <a:schemeClr val="bg1"/>
                </a:solidFill>
                <a:latin typeface="Cambria Math" panose="02040503050406030204" pitchFamily="18" charset="0"/>
                <a:ea typeface="Cambria Math" panose="02040503050406030204" pitchFamily="18" charset="0"/>
              </a:rPr>
              <a:t>, </a:t>
            </a:r>
            <a:r>
              <a:rPr lang="tr-TR" sz="1400" dirty="0">
                <a:solidFill>
                  <a:schemeClr val="bg1"/>
                </a:solidFill>
                <a:latin typeface="Cambria Math" panose="02040503050406030204" pitchFamily="18" charset="0"/>
                <a:ea typeface="Cambria Math" panose="02040503050406030204" pitchFamily="18" charset="0"/>
              </a:rPr>
              <a:t>x</a:t>
            </a:r>
            <a:r>
              <a:rPr lang="tr-TR" sz="1400" baseline="-25000" dirty="0">
                <a:solidFill>
                  <a:schemeClr val="bg1"/>
                </a:solidFill>
                <a:latin typeface="Cambria Math" panose="02040503050406030204" pitchFamily="18" charset="0"/>
                <a:ea typeface="Cambria Math" panose="02040503050406030204" pitchFamily="18" charset="0"/>
              </a:rPr>
              <a:t>2</a:t>
            </a:r>
            <a:r>
              <a:rPr lang="en-US" sz="1400" dirty="0">
                <a:solidFill>
                  <a:schemeClr val="bg1"/>
                </a:solidFill>
                <a:latin typeface="Cambria Math" panose="02040503050406030204" pitchFamily="18" charset="0"/>
                <a:ea typeface="Cambria Math" panose="02040503050406030204" pitchFamily="18" charset="0"/>
              </a:rPr>
              <a:t> and </a:t>
            </a:r>
            <a:r>
              <a:rPr lang="tr-TR" sz="1400" dirty="0" smtClean="0">
                <a:solidFill>
                  <a:schemeClr val="bg1"/>
                </a:solidFill>
                <a:latin typeface="Cambria Math" panose="02040503050406030204" pitchFamily="18" charset="0"/>
                <a:ea typeface="Cambria Math" panose="02040503050406030204" pitchFamily="18" charset="0"/>
              </a:rPr>
              <a:t>x</a:t>
            </a:r>
            <a:r>
              <a:rPr lang="tr-TR" sz="1400" baseline="-25000" dirty="0" smtClean="0">
                <a:solidFill>
                  <a:schemeClr val="bg1"/>
                </a:solidFill>
                <a:latin typeface="Cambria Math" panose="02040503050406030204" pitchFamily="18" charset="0"/>
                <a:ea typeface="Cambria Math" panose="02040503050406030204" pitchFamily="18" charset="0"/>
              </a:rPr>
              <a:t>3</a:t>
            </a:r>
            <a:r>
              <a:rPr lang="tr-TR" sz="1400" dirty="0" smtClean="0">
                <a:solidFill>
                  <a:schemeClr val="bg1"/>
                </a:solidFill>
                <a:latin typeface="Cambria Math" panose="02040503050406030204" pitchFamily="18" charset="0"/>
                <a:ea typeface="Cambria Math" panose="02040503050406030204" pitchFamily="18" charset="0"/>
              </a:rPr>
              <a:t> </a:t>
            </a:r>
            <a:r>
              <a:rPr lang="en-US" sz="1400" dirty="0" smtClean="0">
                <a:solidFill>
                  <a:schemeClr val="bg1"/>
                </a:solidFill>
                <a:latin typeface="Cambria Math" panose="02040503050406030204" pitchFamily="18" charset="0"/>
                <a:ea typeface="Cambria Math" panose="02040503050406030204" pitchFamily="18" charset="0"/>
              </a:rPr>
              <a:t>unknowns</a:t>
            </a:r>
            <a:endParaRPr lang="tr-TR" sz="1400" dirty="0">
              <a:solidFill>
                <a:schemeClr val="bg1"/>
              </a:solidFill>
              <a:latin typeface="Cambria Math" panose="02040503050406030204" pitchFamily="18" charset="0"/>
              <a:ea typeface="Cambria Math" panose="02040503050406030204" pitchFamily="18" charset="0"/>
            </a:endParaRPr>
          </a:p>
          <a:p>
            <a:endParaRPr lang="tr-TR" dirty="0"/>
          </a:p>
        </p:txBody>
      </p:sp>
    </p:spTree>
    <p:extLst>
      <p:ext uri="{BB962C8B-B14F-4D97-AF65-F5344CB8AC3E}">
        <p14:creationId xmlns:p14="http://schemas.microsoft.com/office/powerpoint/2010/main" val="5505966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TextBox 3"/>
              <p:cNvSpPr txBox="1"/>
              <p:nvPr/>
            </p:nvSpPr>
            <p:spPr>
              <a:xfrm>
                <a:off x="498764" y="646545"/>
                <a:ext cx="11139054" cy="7478970"/>
              </a:xfrm>
              <a:prstGeom prst="rect">
                <a:avLst/>
              </a:prstGeom>
              <a:noFill/>
            </p:spPr>
            <p:txBody>
              <a:bodyPr wrap="square" rtlCol="0">
                <a:spAutoFit/>
              </a:bodyPr>
              <a:lstStyle/>
              <a:p>
                <a:pPr marL="285750" indent="-285750">
                  <a:buFont typeface="Wingdings" panose="05000000000000000000" pitchFamily="2" charset="2"/>
                  <a:buChar char="Ø"/>
                </a:pPr>
                <a:r>
                  <a:rPr lang="tr-TR" b="1" u="sng" dirty="0" smtClean="0">
                    <a:solidFill>
                      <a:schemeClr val="bg1"/>
                    </a:solidFill>
                    <a:latin typeface="Cambria Math" panose="02040503050406030204" pitchFamily="18" charset="0"/>
                    <a:ea typeface="Cambria Math" panose="02040503050406030204" pitchFamily="18" charset="0"/>
                  </a:rPr>
                  <a:t>Conditioning</a:t>
                </a:r>
              </a:p>
              <a:p>
                <a:endParaRPr lang="tr-TR" sz="1600" b="1" u="sng" dirty="0">
                  <a:solidFill>
                    <a:schemeClr val="bg1"/>
                  </a:solidFill>
                  <a:latin typeface="Cambria Math" panose="02040503050406030204" pitchFamily="18" charset="0"/>
                  <a:ea typeface="Cambria Math" panose="02040503050406030204" pitchFamily="18" charset="0"/>
                </a:endParaRPr>
              </a:p>
              <a:p>
                <a:pPr algn="just"/>
                <a:r>
                  <a:rPr lang="tr-TR" sz="1600" dirty="0">
                    <a:solidFill>
                      <a:schemeClr val="bg1"/>
                    </a:solidFill>
                    <a:latin typeface="Cambria Math" panose="02040503050406030204" pitchFamily="18" charset="0"/>
                    <a:ea typeface="Cambria Math" panose="02040503050406030204" pitchFamily="18" charset="0"/>
                  </a:rPr>
                  <a:t>T</a:t>
                </a:r>
                <a:r>
                  <a:rPr lang="en-US" sz="1600" dirty="0" smtClean="0">
                    <a:solidFill>
                      <a:schemeClr val="bg1"/>
                    </a:solidFill>
                    <a:latin typeface="Cambria Math" panose="02040503050406030204" pitchFamily="18" charset="0"/>
                    <a:ea typeface="Cambria Math" panose="02040503050406030204" pitchFamily="18" charset="0"/>
                  </a:rPr>
                  <a:t>he </a:t>
                </a:r>
                <a:r>
                  <a:rPr lang="en-US" sz="1600" dirty="0">
                    <a:solidFill>
                      <a:schemeClr val="bg1"/>
                    </a:solidFill>
                    <a:latin typeface="Cambria Math" panose="02040503050406030204" pitchFamily="18" charset="0"/>
                    <a:ea typeface="Cambria Math" panose="02040503050406030204" pitchFamily="18" charset="0"/>
                  </a:rPr>
                  <a:t>coefficient matrix is almost </a:t>
                </a:r>
                <a:r>
                  <a:rPr lang="en-US" sz="1600" dirty="0" smtClean="0">
                    <a:solidFill>
                      <a:schemeClr val="bg1"/>
                    </a:solidFill>
                    <a:latin typeface="Cambria Math" panose="02040503050406030204" pitchFamily="18" charset="0"/>
                    <a:ea typeface="Cambria Math" panose="02040503050406030204" pitchFamily="18" charset="0"/>
                  </a:rPr>
                  <a:t>singular</a:t>
                </a:r>
                <a:r>
                  <a:rPr lang="tr-TR" sz="1600" dirty="0" smtClean="0">
                    <a:solidFill>
                      <a:schemeClr val="bg1"/>
                    </a:solidFill>
                    <a:latin typeface="Cambria Math" panose="02040503050406030204" pitchFamily="18" charset="0"/>
                    <a:ea typeface="Cambria Math" panose="02040503050406030204" pitchFamily="18" charset="0"/>
                  </a:rPr>
                  <a:t> </a:t>
                </a:r>
                <a:r>
                  <a:rPr lang="en-US" sz="1600" dirty="0" smtClean="0">
                    <a:solidFill>
                      <a:schemeClr val="bg1"/>
                    </a:solidFill>
                    <a:latin typeface="Cambria Math" panose="02040503050406030204" pitchFamily="18" charset="0"/>
                    <a:ea typeface="Cambria Math" panose="02040503050406030204" pitchFamily="18" charset="0"/>
                  </a:rPr>
                  <a:t>(i.e</a:t>
                </a:r>
                <a:r>
                  <a:rPr lang="en-US" sz="1600" dirty="0">
                    <a:solidFill>
                      <a:schemeClr val="bg1"/>
                    </a:solidFill>
                    <a:latin typeface="Cambria Math" panose="02040503050406030204" pitchFamily="18" charset="0"/>
                    <a:ea typeface="Cambria Math" panose="02040503050406030204" pitchFamily="18" charset="0"/>
                  </a:rPr>
                  <a:t>., if |</a:t>
                </a:r>
                <a:r>
                  <a:rPr lang="en-US" sz="1600" b="1" dirty="0">
                    <a:solidFill>
                      <a:schemeClr val="bg1"/>
                    </a:solidFill>
                    <a:latin typeface="Cambria Math" panose="02040503050406030204" pitchFamily="18" charset="0"/>
                    <a:ea typeface="Cambria Math" panose="02040503050406030204" pitchFamily="18" charset="0"/>
                  </a:rPr>
                  <a:t>A</a:t>
                </a:r>
                <a:r>
                  <a:rPr lang="en-US" sz="1600" dirty="0">
                    <a:solidFill>
                      <a:schemeClr val="bg1"/>
                    </a:solidFill>
                    <a:latin typeface="Cambria Math" panose="02040503050406030204" pitchFamily="18" charset="0"/>
                    <a:ea typeface="Cambria Math" panose="02040503050406030204" pitchFamily="18" charset="0"/>
                  </a:rPr>
                  <a:t>| is very small). To determine whether the determinant of the </a:t>
                </a:r>
                <a:r>
                  <a:rPr lang="en-US" sz="1600" dirty="0" smtClean="0">
                    <a:solidFill>
                      <a:schemeClr val="bg1"/>
                    </a:solidFill>
                    <a:latin typeface="Cambria Math" panose="02040503050406030204" pitchFamily="18" charset="0"/>
                    <a:ea typeface="Cambria Math" panose="02040503050406030204" pitchFamily="18" charset="0"/>
                  </a:rPr>
                  <a:t>coefficient</a:t>
                </a:r>
                <a:r>
                  <a:rPr lang="tr-TR" sz="1600" dirty="0" smtClean="0">
                    <a:solidFill>
                      <a:schemeClr val="bg1"/>
                    </a:solidFill>
                    <a:latin typeface="Cambria Math" panose="02040503050406030204" pitchFamily="18" charset="0"/>
                    <a:ea typeface="Cambria Math" panose="02040503050406030204" pitchFamily="18" charset="0"/>
                  </a:rPr>
                  <a:t> </a:t>
                </a:r>
                <a:r>
                  <a:rPr lang="en-US" sz="1600" dirty="0" smtClean="0">
                    <a:solidFill>
                      <a:schemeClr val="bg1"/>
                    </a:solidFill>
                    <a:latin typeface="Cambria Math" panose="02040503050406030204" pitchFamily="18" charset="0"/>
                    <a:ea typeface="Cambria Math" panose="02040503050406030204" pitchFamily="18" charset="0"/>
                  </a:rPr>
                  <a:t>matrix </a:t>
                </a:r>
                <a:r>
                  <a:rPr lang="en-US" sz="1600" dirty="0">
                    <a:solidFill>
                      <a:schemeClr val="bg1"/>
                    </a:solidFill>
                    <a:latin typeface="Cambria Math" panose="02040503050406030204" pitchFamily="18" charset="0"/>
                    <a:ea typeface="Cambria Math" panose="02040503050406030204" pitchFamily="18" charset="0"/>
                  </a:rPr>
                  <a:t>is “small,” we need a reference against which </a:t>
                </a:r>
                <a:r>
                  <a:rPr lang="en-US" sz="1600" dirty="0" smtClean="0">
                    <a:solidFill>
                      <a:schemeClr val="bg1"/>
                    </a:solidFill>
                    <a:latin typeface="Cambria Math" panose="02040503050406030204" pitchFamily="18" charset="0"/>
                    <a:ea typeface="Cambria Math" panose="02040503050406030204" pitchFamily="18" charset="0"/>
                  </a:rPr>
                  <a:t>the</a:t>
                </a:r>
                <a:r>
                  <a:rPr lang="tr-TR" sz="1600" dirty="0" smtClean="0">
                    <a:solidFill>
                      <a:schemeClr val="bg1"/>
                    </a:solidFill>
                    <a:latin typeface="Cambria Math" panose="02040503050406030204" pitchFamily="18" charset="0"/>
                    <a:ea typeface="Cambria Math" panose="02040503050406030204" pitchFamily="18" charset="0"/>
                  </a:rPr>
                  <a:t> </a:t>
                </a:r>
                <a:r>
                  <a:rPr lang="en-US" sz="1600" dirty="0" smtClean="0">
                    <a:solidFill>
                      <a:schemeClr val="bg1"/>
                    </a:solidFill>
                    <a:latin typeface="Cambria Math" panose="02040503050406030204" pitchFamily="18" charset="0"/>
                    <a:ea typeface="Cambria Math" panose="02040503050406030204" pitchFamily="18" charset="0"/>
                  </a:rPr>
                  <a:t>determinant </a:t>
                </a:r>
                <a:r>
                  <a:rPr lang="en-US" sz="1600" dirty="0">
                    <a:solidFill>
                      <a:schemeClr val="bg1"/>
                    </a:solidFill>
                    <a:latin typeface="Cambria Math" panose="02040503050406030204" pitchFamily="18" charset="0"/>
                    <a:ea typeface="Cambria Math" panose="02040503050406030204" pitchFamily="18" charset="0"/>
                  </a:rPr>
                  <a:t>can be </a:t>
                </a:r>
                <a:r>
                  <a:rPr lang="en-US" sz="1600" dirty="0" smtClean="0">
                    <a:solidFill>
                      <a:schemeClr val="bg1"/>
                    </a:solidFill>
                    <a:latin typeface="Cambria Math" panose="02040503050406030204" pitchFamily="18" charset="0"/>
                    <a:ea typeface="Cambria Math" panose="02040503050406030204" pitchFamily="18" charset="0"/>
                  </a:rPr>
                  <a:t>measured.</a:t>
                </a:r>
                <a:r>
                  <a:rPr lang="tr-TR" sz="1600" dirty="0" smtClean="0">
                    <a:solidFill>
                      <a:schemeClr val="bg1"/>
                    </a:solidFill>
                    <a:latin typeface="Cambria Math" panose="02040503050406030204" pitchFamily="18" charset="0"/>
                    <a:ea typeface="Cambria Math" panose="02040503050406030204" pitchFamily="18" charset="0"/>
                  </a:rPr>
                  <a:t> </a:t>
                </a:r>
                <a:r>
                  <a:rPr lang="en-US" sz="1600" dirty="0" smtClean="0">
                    <a:solidFill>
                      <a:schemeClr val="bg1"/>
                    </a:solidFill>
                    <a:latin typeface="Cambria Math" panose="02040503050406030204" pitchFamily="18" charset="0"/>
                    <a:ea typeface="Cambria Math" panose="02040503050406030204" pitchFamily="18" charset="0"/>
                  </a:rPr>
                  <a:t>This </a:t>
                </a:r>
                <a:r>
                  <a:rPr lang="en-US" sz="1600" dirty="0">
                    <a:solidFill>
                      <a:schemeClr val="bg1"/>
                    </a:solidFill>
                    <a:latin typeface="Cambria Math" panose="02040503050406030204" pitchFamily="18" charset="0"/>
                    <a:ea typeface="Cambria Math" panose="02040503050406030204" pitchFamily="18" charset="0"/>
                  </a:rPr>
                  <a:t>reference is called the </a:t>
                </a:r>
                <a:r>
                  <a:rPr lang="en-US" sz="1600" i="1" dirty="0">
                    <a:solidFill>
                      <a:schemeClr val="bg1"/>
                    </a:solidFill>
                    <a:latin typeface="Cambria Math" panose="02040503050406030204" pitchFamily="18" charset="0"/>
                    <a:ea typeface="Cambria Math" panose="02040503050406030204" pitchFamily="18" charset="0"/>
                  </a:rPr>
                  <a:t>norm </a:t>
                </a:r>
                <a:r>
                  <a:rPr lang="en-US" sz="1600" dirty="0">
                    <a:solidFill>
                      <a:schemeClr val="bg1"/>
                    </a:solidFill>
                    <a:latin typeface="Cambria Math" panose="02040503050406030204" pitchFamily="18" charset="0"/>
                    <a:ea typeface="Cambria Math" panose="02040503050406030204" pitchFamily="18" charset="0"/>
                  </a:rPr>
                  <a:t>of the matrix and is denoted by </a:t>
                </a:r>
                <a:r>
                  <a:rPr lang="en-US" sz="1600" b="1" dirty="0">
                    <a:solidFill>
                      <a:schemeClr val="bg1"/>
                    </a:solidFill>
                    <a:latin typeface="Cambria Math" panose="02040503050406030204" pitchFamily="18" charset="0"/>
                    <a:ea typeface="Cambria Math" panose="02040503050406030204" pitchFamily="18" charset="0"/>
                  </a:rPr>
                  <a:t>A</a:t>
                </a:r>
                <a:r>
                  <a:rPr lang="en-US" sz="1600" dirty="0">
                    <a:solidFill>
                      <a:schemeClr val="bg1"/>
                    </a:solidFill>
                    <a:latin typeface="Cambria Math" panose="02040503050406030204" pitchFamily="18" charset="0"/>
                    <a:ea typeface="Cambria Math" panose="02040503050406030204" pitchFamily="18" charset="0"/>
                  </a:rPr>
                  <a:t>. We </a:t>
                </a:r>
                <a:r>
                  <a:rPr lang="en-US" sz="1600" dirty="0" smtClean="0">
                    <a:solidFill>
                      <a:schemeClr val="bg1"/>
                    </a:solidFill>
                    <a:latin typeface="Cambria Math" panose="02040503050406030204" pitchFamily="18" charset="0"/>
                    <a:ea typeface="Cambria Math" panose="02040503050406030204" pitchFamily="18" charset="0"/>
                  </a:rPr>
                  <a:t>can</a:t>
                </a:r>
                <a:r>
                  <a:rPr lang="tr-TR" sz="1600" dirty="0" smtClean="0">
                    <a:solidFill>
                      <a:schemeClr val="bg1"/>
                    </a:solidFill>
                    <a:latin typeface="Cambria Math" panose="02040503050406030204" pitchFamily="18" charset="0"/>
                    <a:ea typeface="Cambria Math" panose="02040503050406030204" pitchFamily="18" charset="0"/>
                  </a:rPr>
                  <a:t> </a:t>
                </a:r>
                <a:r>
                  <a:rPr lang="en-US" sz="1600" dirty="0" smtClean="0">
                    <a:solidFill>
                      <a:schemeClr val="bg1"/>
                    </a:solidFill>
                    <a:latin typeface="Cambria Math" panose="02040503050406030204" pitchFamily="18" charset="0"/>
                    <a:ea typeface="Cambria Math" panose="02040503050406030204" pitchFamily="18" charset="0"/>
                  </a:rPr>
                  <a:t>then </a:t>
                </a:r>
                <a:r>
                  <a:rPr lang="en-US" sz="1600" dirty="0">
                    <a:solidFill>
                      <a:schemeClr val="bg1"/>
                    </a:solidFill>
                    <a:latin typeface="Cambria Math" panose="02040503050406030204" pitchFamily="18" charset="0"/>
                    <a:ea typeface="Cambria Math" panose="02040503050406030204" pitchFamily="18" charset="0"/>
                  </a:rPr>
                  <a:t>say that the determinant is small </a:t>
                </a:r>
                <a:r>
                  <a:rPr lang="en-US" sz="1600" dirty="0" smtClean="0">
                    <a:solidFill>
                      <a:schemeClr val="bg1"/>
                    </a:solidFill>
                    <a:latin typeface="Cambria Math" panose="02040503050406030204" pitchFamily="18" charset="0"/>
                    <a:ea typeface="Cambria Math" panose="02040503050406030204" pitchFamily="18" charset="0"/>
                  </a:rPr>
                  <a:t>if</a:t>
                </a:r>
                <a:r>
                  <a:rPr lang="tr-TR" sz="1600" dirty="0" smtClean="0">
                    <a:solidFill>
                      <a:schemeClr val="bg1"/>
                    </a:solidFill>
                    <a:latin typeface="Cambria Math" panose="02040503050406030204" pitchFamily="18" charset="0"/>
                    <a:ea typeface="Cambria Math" panose="02040503050406030204" pitchFamily="18" charset="0"/>
                  </a:rPr>
                  <a:t>;</a:t>
                </a:r>
              </a:p>
              <a:p>
                <a:pPr algn="just"/>
                <a:r>
                  <a:rPr lang="tr-TR" sz="1600" u="sng" dirty="0">
                    <a:solidFill>
                      <a:schemeClr val="bg1"/>
                    </a:solidFill>
                    <a:latin typeface="Cambria Math" panose="02040503050406030204" pitchFamily="18" charset="0"/>
                    <a:ea typeface="Cambria Math" panose="02040503050406030204" pitchFamily="18" charset="0"/>
                  </a:rPr>
                  <a:t> </a:t>
                </a:r>
                <a:r>
                  <a:rPr lang="tr-TR" sz="1600" u="sng" dirty="0" smtClean="0">
                    <a:solidFill>
                      <a:schemeClr val="bg1"/>
                    </a:solidFill>
                    <a:latin typeface="Cambria Math" panose="02040503050406030204" pitchFamily="18" charset="0"/>
                    <a:ea typeface="Cambria Math" panose="02040503050406030204" pitchFamily="18" charset="0"/>
                  </a:rPr>
                  <a:t>                                                              </a:t>
                </a:r>
              </a:p>
              <a:p>
                <a:pPr algn="just"/>
                <a:r>
                  <a:rPr lang="tr-TR" sz="1600" dirty="0">
                    <a:solidFill>
                      <a:schemeClr val="bg1"/>
                    </a:solidFill>
                    <a:latin typeface="Cambria Math" panose="02040503050406030204" pitchFamily="18" charset="0"/>
                    <a:ea typeface="Cambria Math" panose="02040503050406030204" pitchFamily="18" charset="0"/>
                  </a:rPr>
                  <a:t>	</a:t>
                </a:r>
                <a:r>
                  <a:rPr lang="tr-TR" sz="1600" dirty="0" smtClean="0">
                    <a:solidFill>
                      <a:schemeClr val="bg1"/>
                    </a:solidFill>
                    <a:latin typeface="Cambria Math" panose="02040503050406030204" pitchFamily="18" charset="0"/>
                    <a:ea typeface="Cambria Math" panose="02040503050406030204" pitchFamily="18" charset="0"/>
                  </a:rPr>
                  <a:t>			          </a:t>
                </a:r>
                <a14:m>
                  <m:oMath xmlns:m="http://schemas.openxmlformats.org/officeDocument/2006/math">
                    <m:d>
                      <m:dPr>
                        <m:begChr m:val="|"/>
                        <m:endChr m:val="|"/>
                        <m:ctrlPr>
                          <a:rPr lang="tr-TR" sz="1600" i="1" smtClean="0">
                            <a:solidFill>
                              <a:schemeClr val="bg1"/>
                            </a:solidFill>
                            <a:latin typeface="Cambria Math" panose="02040503050406030204" pitchFamily="18" charset="0"/>
                            <a:ea typeface="Cambria Math" panose="02040503050406030204" pitchFamily="18" charset="0"/>
                          </a:rPr>
                        </m:ctrlPr>
                      </m:dPr>
                      <m:e>
                        <m:r>
                          <a:rPr lang="tr-TR" sz="1600" b="0" i="1" smtClean="0">
                            <a:solidFill>
                              <a:schemeClr val="bg1"/>
                            </a:solidFill>
                            <a:latin typeface="Cambria Math" panose="02040503050406030204" pitchFamily="18" charset="0"/>
                            <a:ea typeface="Cambria Math" panose="02040503050406030204" pitchFamily="18" charset="0"/>
                          </a:rPr>
                          <m:t>𝐴</m:t>
                        </m:r>
                      </m:e>
                    </m:d>
                  </m:oMath>
                </a14:m>
                <a:r>
                  <a:rPr lang="tr-TR" sz="1600" dirty="0" smtClean="0">
                    <a:solidFill>
                      <a:schemeClr val="bg1"/>
                    </a:solidFill>
                    <a:latin typeface="Cambria Math" panose="02040503050406030204" pitchFamily="18" charset="0"/>
                    <a:ea typeface="Cambria Math" panose="02040503050406030204" pitchFamily="18" charset="0"/>
                  </a:rPr>
                  <a:t>&lt;&lt;</a:t>
                </a:r>
                <a14:m>
                  <m:oMath xmlns:m="http://schemas.openxmlformats.org/officeDocument/2006/math">
                    <m:d>
                      <m:dPr>
                        <m:begChr m:val="‖"/>
                        <m:endChr m:val="‖"/>
                        <m:ctrlPr>
                          <a:rPr lang="tr-TR" sz="1600" i="1" dirty="0" smtClean="0">
                            <a:solidFill>
                              <a:schemeClr val="bg1"/>
                            </a:solidFill>
                            <a:latin typeface="Cambria Math" panose="02040503050406030204" pitchFamily="18" charset="0"/>
                            <a:ea typeface="Cambria Math" panose="02040503050406030204" pitchFamily="18" charset="0"/>
                          </a:rPr>
                        </m:ctrlPr>
                      </m:dPr>
                      <m:e>
                        <m:r>
                          <a:rPr lang="tr-TR" sz="1600" b="0" i="1" dirty="0" smtClean="0">
                            <a:solidFill>
                              <a:schemeClr val="bg1"/>
                            </a:solidFill>
                            <a:latin typeface="Cambria Math" panose="02040503050406030204" pitchFamily="18" charset="0"/>
                            <a:ea typeface="Cambria Math" panose="02040503050406030204" pitchFamily="18" charset="0"/>
                          </a:rPr>
                          <m:t>𝐴</m:t>
                        </m:r>
                      </m:e>
                    </m:d>
                  </m:oMath>
                </a14:m>
                <a:endParaRPr lang="tr-TR" sz="1600" dirty="0" smtClean="0">
                  <a:solidFill>
                    <a:schemeClr val="bg1"/>
                  </a:solidFill>
                  <a:latin typeface="Cambria Math" panose="02040503050406030204" pitchFamily="18" charset="0"/>
                  <a:ea typeface="Cambria Math" panose="02040503050406030204" pitchFamily="18" charset="0"/>
                </a:endParaRPr>
              </a:p>
              <a:p>
                <a:pPr algn="just"/>
                <a:endParaRPr lang="tr-TR" sz="1600" dirty="0" smtClean="0">
                  <a:solidFill>
                    <a:schemeClr val="bg1"/>
                  </a:solidFill>
                  <a:latin typeface="Cambria Math" panose="02040503050406030204" pitchFamily="18" charset="0"/>
                  <a:ea typeface="Cambria Math" panose="02040503050406030204" pitchFamily="18" charset="0"/>
                </a:endParaRPr>
              </a:p>
              <a:p>
                <a:pPr algn="just"/>
                <a:r>
                  <a:rPr lang="en-US" sz="1600" dirty="0">
                    <a:solidFill>
                      <a:schemeClr val="bg1"/>
                    </a:solidFill>
                    <a:latin typeface="Cambria Math" panose="02040503050406030204" pitchFamily="18" charset="0"/>
                    <a:ea typeface="Cambria Math" panose="02040503050406030204" pitchFamily="18" charset="0"/>
                  </a:rPr>
                  <a:t>Several norms of a matrix have been defined in existing </a:t>
                </a:r>
                <a:r>
                  <a:rPr lang="en-US" sz="1600" dirty="0" smtClean="0">
                    <a:solidFill>
                      <a:schemeClr val="bg1"/>
                    </a:solidFill>
                    <a:latin typeface="Cambria Math" panose="02040503050406030204" pitchFamily="18" charset="0"/>
                    <a:ea typeface="Cambria Math" panose="02040503050406030204" pitchFamily="18" charset="0"/>
                  </a:rPr>
                  <a:t>literature</a:t>
                </a:r>
                <a:r>
                  <a:rPr lang="tr-TR" sz="1600" dirty="0" smtClean="0">
                    <a:solidFill>
                      <a:schemeClr val="bg1"/>
                    </a:solidFill>
                    <a:latin typeface="Cambria Math" panose="02040503050406030204" pitchFamily="18" charset="0"/>
                    <a:ea typeface="Cambria Math" panose="02040503050406030204" pitchFamily="18" charset="0"/>
                  </a:rPr>
                  <a:t>,</a:t>
                </a:r>
              </a:p>
              <a:p>
                <a:pPr algn="just"/>
                <a:endParaRPr lang="tr-TR" sz="1600" dirty="0">
                  <a:solidFill>
                    <a:schemeClr val="bg1"/>
                  </a:solidFill>
                  <a:latin typeface="Cambria Math" panose="02040503050406030204" pitchFamily="18" charset="0"/>
                  <a:ea typeface="Cambria Math" panose="02040503050406030204" pitchFamily="18" charset="0"/>
                </a:endParaRPr>
              </a:p>
              <a:p>
                <a:pPr algn="just"/>
                <a:r>
                  <a:rPr lang="tr-TR" sz="1600" dirty="0" smtClean="0">
                    <a:solidFill>
                      <a:schemeClr val="bg1"/>
                    </a:solidFill>
                    <a:latin typeface="Cambria Math" panose="02040503050406030204" pitchFamily="18" charset="0"/>
                    <a:ea typeface="Cambria Math" panose="02040503050406030204" pitchFamily="18" charset="0"/>
                  </a:rPr>
                  <a:t>	      Euclidan norm		      Row-Sum </a:t>
                </a:r>
                <a:r>
                  <a:rPr lang="tr-TR" sz="1600" dirty="0">
                    <a:solidFill>
                      <a:schemeClr val="bg1"/>
                    </a:solidFill>
                    <a:latin typeface="Cambria Math" panose="02040503050406030204" pitchFamily="18" charset="0"/>
                    <a:ea typeface="Cambria Math" panose="02040503050406030204" pitchFamily="18" charset="0"/>
                  </a:rPr>
                  <a:t>norm</a:t>
                </a:r>
                <a:r>
                  <a:rPr lang="tr-TR" sz="1600" dirty="0" smtClean="0">
                    <a:solidFill>
                      <a:schemeClr val="bg1"/>
                    </a:solidFill>
                    <a:latin typeface="Cambria Math" panose="02040503050406030204" pitchFamily="18" charset="0"/>
                    <a:ea typeface="Cambria Math" panose="02040503050406030204" pitchFamily="18" charset="0"/>
                  </a:rPr>
                  <a:t>		            matrix </a:t>
                </a:r>
                <a:r>
                  <a:rPr lang="tr-TR" sz="1600" dirty="0">
                    <a:solidFill>
                      <a:schemeClr val="bg1"/>
                    </a:solidFill>
                    <a:latin typeface="Cambria Math" panose="02040503050406030204" pitchFamily="18" charset="0"/>
                    <a:ea typeface="Cambria Math" panose="02040503050406030204" pitchFamily="18" charset="0"/>
                  </a:rPr>
                  <a:t>condition </a:t>
                </a:r>
                <a:r>
                  <a:rPr lang="tr-TR" sz="1600" dirty="0" smtClean="0">
                    <a:solidFill>
                      <a:schemeClr val="bg1"/>
                    </a:solidFill>
                    <a:latin typeface="Cambria Math" panose="02040503050406030204" pitchFamily="18" charset="0"/>
                    <a:ea typeface="Cambria Math" panose="02040503050406030204" pitchFamily="18" charset="0"/>
                  </a:rPr>
                  <a:t>number</a:t>
                </a:r>
              </a:p>
              <a:p>
                <a:pPr algn="just"/>
                <a:endParaRPr lang="tr-TR" sz="1600" dirty="0">
                  <a:solidFill>
                    <a:schemeClr val="bg1"/>
                  </a:solidFill>
                  <a:latin typeface="Cambria Math" panose="02040503050406030204" pitchFamily="18" charset="0"/>
                  <a:ea typeface="Cambria Math" panose="02040503050406030204" pitchFamily="18" charset="0"/>
                </a:endParaRPr>
              </a:p>
              <a:p>
                <a:pPr algn="just"/>
                <a:endParaRPr lang="tr-TR" sz="1600" dirty="0" smtClean="0">
                  <a:solidFill>
                    <a:schemeClr val="bg1"/>
                  </a:solidFill>
                  <a:latin typeface="Cambria Math" panose="02040503050406030204" pitchFamily="18" charset="0"/>
                  <a:ea typeface="Cambria Math" panose="02040503050406030204" pitchFamily="18" charset="0"/>
                </a:endParaRPr>
              </a:p>
              <a:p>
                <a:pPr algn="just"/>
                <a:endParaRPr lang="tr-TR" sz="1600" dirty="0">
                  <a:solidFill>
                    <a:schemeClr val="bg1"/>
                  </a:solidFill>
                  <a:latin typeface="Cambria Math" panose="02040503050406030204" pitchFamily="18" charset="0"/>
                  <a:ea typeface="Cambria Math" panose="02040503050406030204" pitchFamily="18" charset="0"/>
                </a:endParaRPr>
              </a:p>
              <a:p>
                <a:pPr algn="just"/>
                <a:endParaRPr lang="tr-TR" sz="1600" dirty="0" smtClean="0">
                  <a:solidFill>
                    <a:schemeClr val="bg1"/>
                  </a:solidFill>
                  <a:latin typeface="Cambria Math" panose="02040503050406030204" pitchFamily="18" charset="0"/>
                  <a:ea typeface="Cambria Math" panose="02040503050406030204" pitchFamily="18" charset="0"/>
                </a:endParaRPr>
              </a:p>
              <a:p>
                <a:pPr algn="just"/>
                <a:r>
                  <a:rPr lang="en-US" sz="1600" dirty="0">
                    <a:solidFill>
                      <a:schemeClr val="bg1"/>
                    </a:solidFill>
                    <a:latin typeface="Cambria Math" panose="02040503050406030204" pitchFamily="18" charset="0"/>
                    <a:ea typeface="Cambria Math" panose="02040503050406030204" pitchFamily="18" charset="0"/>
                  </a:rPr>
                  <a:t>If this number is close to unity, the matrix is well conditioned</a:t>
                </a:r>
                <a:r>
                  <a:rPr lang="en-US" sz="1600" dirty="0" smtClean="0">
                    <a:solidFill>
                      <a:schemeClr val="bg1"/>
                    </a:solidFill>
                    <a:latin typeface="Cambria Math" panose="02040503050406030204" pitchFamily="18" charset="0"/>
                    <a:ea typeface="Cambria Math" panose="02040503050406030204" pitchFamily="18" charset="0"/>
                  </a:rPr>
                  <a:t>.</a:t>
                </a:r>
                <a:r>
                  <a:rPr lang="tr-TR" sz="1600" dirty="0" smtClean="0">
                    <a:solidFill>
                      <a:schemeClr val="bg1"/>
                    </a:solidFill>
                    <a:latin typeface="Cambria Math" panose="02040503050406030204" pitchFamily="18" charset="0"/>
                    <a:ea typeface="Cambria Math" panose="02040503050406030204" pitchFamily="18" charset="0"/>
                  </a:rPr>
                  <a:t> </a:t>
                </a:r>
                <a:r>
                  <a:rPr lang="en-US" sz="1600" dirty="0">
                    <a:solidFill>
                      <a:schemeClr val="bg1"/>
                    </a:solidFill>
                    <a:latin typeface="Cambria Math" panose="02040503050406030204" pitchFamily="18" charset="0"/>
                    <a:ea typeface="Cambria Math" panose="02040503050406030204" pitchFamily="18" charset="0"/>
                  </a:rPr>
                  <a:t>If the equations are ill conditioned, small changes in the coefficient matrix result in large changes in the solution. As an illustration, take the </a:t>
                </a:r>
                <a:r>
                  <a:rPr lang="en-US" sz="1600" dirty="0" smtClean="0">
                    <a:solidFill>
                      <a:schemeClr val="bg1"/>
                    </a:solidFill>
                    <a:latin typeface="Cambria Math" panose="02040503050406030204" pitchFamily="18" charset="0"/>
                    <a:ea typeface="Cambria Math" panose="02040503050406030204" pitchFamily="18" charset="0"/>
                  </a:rPr>
                  <a:t>equations</a:t>
                </a:r>
                <a:r>
                  <a:rPr lang="tr-TR" sz="1600" dirty="0" smtClean="0">
                    <a:solidFill>
                      <a:schemeClr val="bg1"/>
                    </a:solidFill>
                    <a:latin typeface="Cambria Math" panose="02040503050406030204" pitchFamily="18" charset="0"/>
                    <a:ea typeface="Cambria Math" panose="02040503050406030204" pitchFamily="18" charset="0"/>
                  </a:rPr>
                  <a:t>,</a:t>
                </a:r>
              </a:p>
              <a:p>
                <a:pPr algn="just"/>
                <a:r>
                  <a:rPr lang="tr-TR" sz="1400" dirty="0" smtClean="0">
                    <a:solidFill>
                      <a:schemeClr val="bg1"/>
                    </a:solidFill>
                    <a:latin typeface="Cambria Math" panose="02040503050406030204" pitchFamily="18" charset="0"/>
                    <a:ea typeface="Cambria Math" panose="02040503050406030204" pitchFamily="18" charset="0"/>
                  </a:rPr>
                  <a:t>                                                                            </a:t>
                </a:r>
              </a:p>
              <a:p>
                <a:pPr algn="just"/>
                <a:r>
                  <a:rPr lang="tr-TR" sz="1400" dirty="0">
                    <a:solidFill>
                      <a:schemeClr val="bg1"/>
                    </a:solidFill>
                    <a:latin typeface="Cambria Math" panose="02040503050406030204" pitchFamily="18" charset="0"/>
                    <a:ea typeface="Cambria Math" panose="02040503050406030204" pitchFamily="18" charset="0"/>
                  </a:rPr>
                  <a:t>	</a:t>
                </a:r>
                <a:r>
                  <a:rPr lang="tr-TR" sz="1400" dirty="0" smtClean="0">
                    <a:solidFill>
                      <a:schemeClr val="bg1"/>
                    </a:solidFill>
                    <a:latin typeface="Cambria Math" panose="02040503050406030204" pitchFamily="18" charset="0"/>
                    <a:ea typeface="Cambria Math" panose="02040503050406030204" pitchFamily="18" charset="0"/>
                  </a:rPr>
                  <a:t>		          </a:t>
                </a:r>
                <a:r>
                  <a:rPr lang="es-ES" sz="1600" dirty="0" smtClean="0">
                    <a:solidFill>
                      <a:schemeClr val="bg1"/>
                    </a:solidFill>
                    <a:latin typeface="Cambria Math" panose="02040503050406030204" pitchFamily="18" charset="0"/>
                    <a:ea typeface="Cambria Math" panose="02040503050406030204" pitchFamily="18" charset="0"/>
                  </a:rPr>
                  <a:t>2x </a:t>
                </a:r>
                <a:r>
                  <a:rPr lang="es-ES" sz="1600" dirty="0">
                    <a:solidFill>
                      <a:schemeClr val="bg1"/>
                    </a:solidFill>
                    <a:latin typeface="Cambria Math" panose="02040503050406030204" pitchFamily="18" charset="0"/>
                    <a:ea typeface="Cambria Math" panose="02040503050406030204" pitchFamily="18" charset="0"/>
                  </a:rPr>
                  <a:t>+ y =3 </a:t>
                </a:r>
                <a:r>
                  <a:rPr lang="tr-TR" sz="1600" dirty="0" smtClean="0">
                    <a:solidFill>
                      <a:schemeClr val="bg1"/>
                    </a:solidFill>
                    <a:latin typeface="Cambria Math" panose="02040503050406030204" pitchFamily="18" charset="0"/>
                    <a:ea typeface="Cambria Math" panose="02040503050406030204" pitchFamily="18" charset="0"/>
                  </a:rPr>
                  <a:t>             </a:t>
                </a:r>
                <a:r>
                  <a:rPr lang="es-ES" sz="1600" dirty="0" smtClean="0">
                    <a:solidFill>
                      <a:schemeClr val="bg1"/>
                    </a:solidFill>
                    <a:latin typeface="Cambria Math" panose="02040503050406030204" pitchFamily="18" charset="0"/>
                    <a:ea typeface="Cambria Math" panose="02040503050406030204" pitchFamily="18" charset="0"/>
                  </a:rPr>
                  <a:t>2x </a:t>
                </a:r>
                <a:r>
                  <a:rPr lang="es-ES" sz="1600" dirty="0">
                    <a:solidFill>
                      <a:schemeClr val="bg1"/>
                    </a:solidFill>
                    <a:latin typeface="Cambria Math" panose="02040503050406030204" pitchFamily="18" charset="0"/>
                    <a:ea typeface="Cambria Math" panose="02040503050406030204" pitchFamily="18" charset="0"/>
                  </a:rPr>
                  <a:t>+ 1.001y = </a:t>
                </a:r>
                <a:r>
                  <a:rPr lang="es-ES" sz="1600" dirty="0" smtClean="0">
                    <a:solidFill>
                      <a:schemeClr val="bg1"/>
                    </a:solidFill>
                    <a:latin typeface="Cambria Math" panose="02040503050406030204" pitchFamily="18" charset="0"/>
                    <a:ea typeface="Cambria Math" panose="02040503050406030204" pitchFamily="18" charset="0"/>
                  </a:rPr>
                  <a:t>0</a:t>
                </a:r>
                <a:endParaRPr lang="tr-TR" sz="1600" dirty="0" smtClean="0">
                  <a:solidFill>
                    <a:schemeClr val="bg1"/>
                  </a:solidFill>
                  <a:latin typeface="Cambria Math" panose="02040503050406030204" pitchFamily="18" charset="0"/>
                  <a:ea typeface="Cambria Math" panose="02040503050406030204" pitchFamily="18" charset="0"/>
                </a:endParaRPr>
              </a:p>
              <a:p>
                <a:pPr algn="just"/>
                <a:endParaRPr lang="tr-TR" sz="1600" dirty="0" smtClean="0">
                  <a:solidFill>
                    <a:schemeClr val="bg1"/>
                  </a:solidFill>
                  <a:latin typeface="Cambria Math" panose="02040503050406030204" pitchFamily="18" charset="0"/>
                  <a:ea typeface="Cambria Math" panose="02040503050406030204" pitchFamily="18" charset="0"/>
                </a:endParaRPr>
              </a:p>
              <a:p>
                <a:pPr algn="just"/>
                <a:r>
                  <a:rPr lang="en-US" sz="1600" dirty="0">
                    <a:solidFill>
                      <a:schemeClr val="bg1"/>
                    </a:solidFill>
                    <a:latin typeface="Cambria Math" panose="02040503050406030204" pitchFamily="18" charset="0"/>
                    <a:ea typeface="Cambria Math" panose="02040503050406030204" pitchFamily="18" charset="0"/>
                  </a:rPr>
                  <a:t>that have the solution x = 1501.5</a:t>
                </a:r>
                <a:r>
                  <a:rPr lang="en-US" sz="1600" dirty="0" smtClean="0">
                    <a:solidFill>
                      <a:schemeClr val="bg1"/>
                    </a:solidFill>
                    <a:latin typeface="Cambria Math" panose="02040503050406030204" pitchFamily="18" charset="0"/>
                    <a:ea typeface="Cambria Math" panose="02040503050406030204" pitchFamily="18" charset="0"/>
                  </a:rPr>
                  <a:t>,</a:t>
                </a:r>
                <a:r>
                  <a:rPr lang="tr-TR" sz="1600" dirty="0" smtClean="0">
                    <a:solidFill>
                      <a:schemeClr val="bg1"/>
                    </a:solidFill>
                    <a:latin typeface="Cambria Math" panose="02040503050406030204" pitchFamily="18" charset="0"/>
                    <a:ea typeface="Cambria Math" panose="02040503050406030204" pitchFamily="18" charset="0"/>
                  </a:rPr>
                  <a:t> </a:t>
                </a:r>
                <a:r>
                  <a:rPr lang="en-US" sz="1600" dirty="0" smtClean="0">
                    <a:solidFill>
                      <a:schemeClr val="bg1"/>
                    </a:solidFill>
                    <a:latin typeface="Cambria Math" panose="02040503050406030204" pitchFamily="18" charset="0"/>
                    <a:ea typeface="Cambria Math" panose="02040503050406030204" pitchFamily="18" charset="0"/>
                  </a:rPr>
                  <a:t> </a:t>
                </a:r>
                <a:r>
                  <a:rPr lang="en-US" sz="1600" dirty="0">
                    <a:solidFill>
                      <a:schemeClr val="bg1"/>
                    </a:solidFill>
                    <a:latin typeface="Cambria Math" panose="02040503050406030204" pitchFamily="18" charset="0"/>
                    <a:ea typeface="Cambria Math" panose="02040503050406030204" pitchFamily="18" charset="0"/>
                  </a:rPr>
                  <a:t>y = −3000. Since |A| = 2(1.001) − 2(1) = 0.002 is much smaller than the coefficients, the equations are </a:t>
                </a:r>
                <a:r>
                  <a:rPr lang="tr-TR" sz="1600" dirty="0" smtClean="0">
                    <a:solidFill>
                      <a:schemeClr val="bg1"/>
                    </a:solidFill>
                    <a:latin typeface="Cambria Math" panose="02040503050406030204" pitchFamily="18" charset="0"/>
                    <a:ea typeface="Cambria Math" panose="02040503050406030204" pitchFamily="18" charset="0"/>
                  </a:rPr>
                  <a:t>bad</a:t>
                </a:r>
                <a:r>
                  <a:rPr lang="en-US" sz="1600" dirty="0" smtClean="0">
                    <a:solidFill>
                      <a:schemeClr val="bg1"/>
                    </a:solidFill>
                    <a:latin typeface="Cambria Math" panose="02040503050406030204" pitchFamily="18" charset="0"/>
                    <a:ea typeface="Cambria Math" panose="02040503050406030204" pitchFamily="18" charset="0"/>
                  </a:rPr>
                  <a:t> </a:t>
                </a:r>
                <a:r>
                  <a:rPr lang="en-US" sz="1600" dirty="0">
                    <a:solidFill>
                      <a:schemeClr val="bg1"/>
                    </a:solidFill>
                    <a:latin typeface="Cambria Math" panose="02040503050406030204" pitchFamily="18" charset="0"/>
                    <a:ea typeface="Cambria Math" panose="02040503050406030204" pitchFamily="18" charset="0"/>
                  </a:rPr>
                  <a:t>conditioned. The effect of </a:t>
                </a:r>
                <a:r>
                  <a:rPr lang="tr-TR" sz="1600" dirty="0" smtClean="0">
                    <a:solidFill>
                      <a:schemeClr val="bg1"/>
                    </a:solidFill>
                    <a:latin typeface="Cambria Math" panose="02040503050406030204" pitchFamily="18" charset="0"/>
                    <a:ea typeface="Cambria Math" panose="02040503050406030204" pitchFamily="18" charset="0"/>
                  </a:rPr>
                  <a:t>bad </a:t>
                </a:r>
                <a:r>
                  <a:rPr lang="en-US" sz="1600" dirty="0" smtClean="0">
                    <a:solidFill>
                      <a:schemeClr val="bg1"/>
                    </a:solidFill>
                    <a:latin typeface="Cambria Math" panose="02040503050406030204" pitchFamily="18" charset="0"/>
                    <a:ea typeface="Cambria Math" panose="02040503050406030204" pitchFamily="18" charset="0"/>
                  </a:rPr>
                  <a:t>conditioning </a:t>
                </a:r>
                <a:r>
                  <a:rPr lang="en-US" sz="1600" dirty="0">
                    <a:solidFill>
                      <a:schemeClr val="bg1"/>
                    </a:solidFill>
                    <a:latin typeface="Cambria Math" panose="02040503050406030204" pitchFamily="18" charset="0"/>
                    <a:ea typeface="Cambria Math" panose="02040503050406030204" pitchFamily="18" charset="0"/>
                  </a:rPr>
                  <a:t>can verified by changing the second equation to 2x + 1.002y = 0 and re-solving the equations. The result is x = 751.5</a:t>
                </a:r>
                <a:r>
                  <a:rPr lang="en-US" sz="1600" dirty="0" smtClean="0">
                    <a:solidFill>
                      <a:schemeClr val="bg1"/>
                    </a:solidFill>
                    <a:latin typeface="Cambria Math" panose="02040503050406030204" pitchFamily="18" charset="0"/>
                    <a:ea typeface="Cambria Math" panose="02040503050406030204" pitchFamily="18" charset="0"/>
                  </a:rPr>
                  <a:t>,</a:t>
                </a:r>
                <a:r>
                  <a:rPr lang="tr-TR" sz="1600" dirty="0" smtClean="0">
                    <a:solidFill>
                      <a:schemeClr val="bg1"/>
                    </a:solidFill>
                    <a:latin typeface="Cambria Math" panose="02040503050406030204" pitchFamily="18" charset="0"/>
                    <a:ea typeface="Cambria Math" panose="02040503050406030204" pitchFamily="18" charset="0"/>
                  </a:rPr>
                  <a:t> </a:t>
                </a:r>
                <a:r>
                  <a:rPr lang="en-US" sz="1600" dirty="0" smtClean="0">
                    <a:solidFill>
                      <a:schemeClr val="bg1"/>
                    </a:solidFill>
                    <a:latin typeface="Cambria Math" panose="02040503050406030204" pitchFamily="18" charset="0"/>
                    <a:ea typeface="Cambria Math" panose="02040503050406030204" pitchFamily="18" charset="0"/>
                  </a:rPr>
                  <a:t> </a:t>
                </a:r>
                <a:r>
                  <a:rPr lang="en-US" sz="1600" dirty="0">
                    <a:solidFill>
                      <a:schemeClr val="bg1"/>
                    </a:solidFill>
                    <a:latin typeface="Cambria Math" panose="02040503050406030204" pitchFamily="18" charset="0"/>
                    <a:ea typeface="Cambria Math" panose="02040503050406030204" pitchFamily="18" charset="0"/>
                  </a:rPr>
                  <a:t>y = −1500. Note that a 0.1% change in the coefficient of y produced a 100% change in the </a:t>
                </a:r>
                <a:r>
                  <a:rPr lang="en-US" sz="1600" dirty="0" smtClean="0">
                    <a:solidFill>
                      <a:schemeClr val="bg1"/>
                    </a:solidFill>
                    <a:latin typeface="Cambria Math" panose="02040503050406030204" pitchFamily="18" charset="0"/>
                    <a:ea typeface="Cambria Math" panose="02040503050406030204" pitchFamily="18" charset="0"/>
                  </a:rPr>
                  <a:t>solution</a:t>
                </a:r>
                <a:r>
                  <a:rPr lang="tr-TR" sz="1600" dirty="0" smtClean="0">
                    <a:solidFill>
                      <a:schemeClr val="bg1"/>
                    </a:solidFill>
                    <a:latin typeface="Cambria Math" panose="02040503050406030204" pitchFamily="18" charset="0"/>
                    <a:ea typeface="Cambria Math" panose="02040503050406030204" pitchFamily="18" charset="0"/>
                  </a:rPr>
                  <a:t> </a:t>
                </a:r>
                <a:r>
                  <a:rPr lang="en-US" sz="1600" dirty="0" smtClean="0">
                    <a:solidFill>
                      <a:schemeClr val="bg1"/>
                    </a:solidFill>
                    <a:latin typeface="Cambria Math" panose="02040503050406030204" pitchFamily="18" charset="0"/>
                    <a:ea typeface="Cambria Math" panose="02040503050406030204" pitchFamily="18" charset="0"/>
                  </a:rPr>
                  <a:t>!</a:t>
                </a:r>
                <a:endParaRPr lang="tr-TR" sz="1600" dirty="0" smtClean="0">
                  <a:solidFill>
                    <a:schemeClr val="bg1"/>
                  </a:solidFill>
                  <a:latin typeface="Cambria Math" panose="02040503050406030204" pitchFamily="18" charset="0"/>
                  <a:ea typeface="Cambria Math" panose="02040503050406030204" pitchFamily="18" charset="0"/>
                </a:endParaRPr>
              </a:p>
              <a:p>
                <a:pPr algn="just"/>
                <a:endParaRPr lang="tr-TR" sz="1600" dirty="0" smtClean="0">
                  <a:latin typeface="Cambria Math" panose="02040503050406030204" pitchFamily="18" charset="0"/>
                  <a:ea typeface="Cambria Math" panose="02040503050406030204" pitchFamily="18" charset="0"/>
                </a:endParaRPr>
              </a:p>
              <a:p>
                <a:pPr algn="just"/>
                <a:endParaRPr lang="tr-TR" sz="1600" i="1" dirty="0">
                  <a:latin typeface="Cambria Math" panose="02040503050406030204" pitchFamily="18" charset="0"/>
                  <a:ea typeface="Cambria Math" panose="02040503050406030204" pitchFamily="18" charset="0"/>
                </a:endParaRPr>
              </a:p>
              <a:p>
                <a:pPr algn="just"/>
                <a:endParaRPr lang="tr-TR" sz="1600" i="1" dirty="0" smtClean="0">
                  <a:latin typeface="Cambria Math" panose="02040503050406030204" pitchFamily="18" charset="0"/>
                  <a:ea typeface="Cambria Math" panose="02040503050406030204" pitchFamily="18" charset="0"/>
                </a:endParaRPr>
              </a:p>
              <a:p>
                <a:pPr algn="just"/>
                <a:endParaRPr lang="tr-TR" sz="1600" i="1" dirty="0">
                  <a:latin typeface="Cambria Math" panose="02040503050406030204" pitchFamily="18" charset="0"/>
                  <a:ea typeface="Cambria Math" panose="02040503050406030204" pitchFamily="18" charset="0"/>
                </a:endParaRPr>
              </a:p>
              <a:p>
                <a:pPr algn="just"/>
                <a:endParaRPr lang="tr-TR" sz="1600" i="1" dirty="0" smtClean="0">
                  <a:latin typeface="Cambria Math" panose="02040503050406030204" pitchFamily="18" charset="0"/>
                  <a:ea typeface="Cambria Math" panose="02040503050406030204" pitchFamily="18" charset="0"/>
                </a:endParaRPr>
              </a:p>
              <a:p>
                <a:pPr algn="just"/>
                <a:endParaRPr lang="tr-TR" sz="1600" dirty="0">
                  <a:latin typeface="Cambria Math" panose="02040503050406030204" pitchFamily="18" charset="0"/>
                  <a:ea typeface="Cambria Math" panose="02040503050406030204" pitchFamily="18" charset="0"/>
                </a:endParaRPr>
              </a:p>
            </p:txBody>
          </p:sp>
        </mc:Choice>
        <mc:Fallback xmlns="">
          <p:sp>
            <p:nvSpPr>
              <p:cNvPr id="4" name="TextBox 3"/>
              <p:cNvSpPr txBox="1">
                <a:spLocks noRot="1" noChangeAspect="1" noMove="1" noResize="1" noEditPoints="1" noAdjustHandles="1" noChangeArrowheads="1" noChangeShapeType="1" noTextEdit="1"/>
              </p:cNvSpPr>
              <p:nvPr/>
            </p:nvSpPr>
            <p:spPr>
              <a:xfrm>
                <a:off x="498764" y="646545"/>
                <a:ext cx="11139054" cy="7478970"/>
              </a:xfrm>
              <a:prstGeom prst="rect">
                <a:avLst/>
              </a:prstGeom>
              <a:blipFill>
                <a:blip r:embed="rId2"/>
                <a:stretch>
                  <a:fillRect l="-383" t="-489" r="-274"/>
                </a:stretch>
              </a:blipFill>
            </p:spPr>
            <p:txBody>
              <a:bodyPr/>
              <a:lstStyle/>
              <a:p>
                <a:r>
                  <a:rPr lang="tr-TR">
                    <a:noFill/>
                  </a:rPr>
                  <a:t> </a:t>
                </a:r>
              </a:p>
            </p:txBody>
          </p:sp>
        </mc:Fallback>
      </mc:AlternateContent>
      <p:pic>
        <p:nvPicPr>
          <p:cNvPr id="5" name="Picture 4"/>
          <p:cNvPicPr>
            <a:picLocks noChangeAspect="1"/>
          </p:cNvPicPr>
          <p:nvPr/>
        </p:nvPicPr>
        <p:blipFill>
          <a:blip r:embed="rId3"/>
          <a:stretch>
            <a:fillRect/>
          </a:stretch>
        </p:blipFill>
        <p:spPr>
          <a:xfrm>
            <a:off x="1601801" y="3440043"/>
            <a:ext cx="1715797" cy="662331"/>
          </a:xfrm>
          <a:prstGeom prst="rect">
            <a:avLst/>
          </a:prstGeom>
        </p:spPr>
      </p:pic>
      <p:pic>
        <p:nvPicPr>
          <p:cNvPr id="6" name="Picture 5"/>
          <p:cNvPicPr>
            <a:picLocks noChangeAspect="1"/>
          </p:cNvPicPr>
          <p:nvPr/>
        </p:nvPicPr>
        <p:blipFill>
          <a:blip r:embed="rId4"/>
          <a:stretch>
            <a:fillRect/>
          </a:stretch>
        </p:blipFill>
        <p:spPr>
          <a:xfrm>
            <a:off x="4420634" y="3440043"/>
            <a:ext cx="1808163" cy="662331"/>
          </a:xfrm>
          <a:prstGeom prst="rect">
            <a:avLst/>
          </a:prstGeom>
        </p:spPr>
      </p:pic>
      <p:pic>
        <p:nvPicPr>
          <p:cNvPr id="7" name="Picture 6"/>
          <p:cNvPicPr>
            <a:picLocks noChangeAspect="1"/>
          </p:cNvPicPr>
          <p:nvPr/>
        </p:nvPicPr>
        <p:blipFill>
          <a:blip r:embed="rId5"/>
          <a:stretch>
            <a:fillRect/>
          </a:stretch>
        </p:blipFill>
        <p:spPr>
          <a:xfrm>
            <a:off x="7541161" y="3566446"/>
            <a:ext cx="2320636" cy="409524"/>
          </a:xfrm>
          <a:prstGeom prst="rect">
            <a:avLst/>
          </a:prstGeom>
        </p:spPr>
      </p:pic>
    </p:spTree>
    <p:extLst>
      <p:ext uri="{BB962C8B-B14F-4D97-AF65-F5344CB8AC3E}">
        <p14:creationId xmlns:p14="http://schemas.microsoft.com/office/powerpoint/2010/main" val="35914859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01964" y="2690336"/>
            <a:ext cx="10935854" cy="369332"/>
          </a:xfrm>
          <a:prstGeom prst="rect">
            <a:avLst/>
          </a:prstGeom>
        </p:spPr>
        <p:txBody>
          <a:bodyPr wrap="square">
            <a:spAutoFit/>
          </a:bodyPr>
          <a:lstStyle/>
          <a:p>
            <a:endParaRPr lang="tr-TR" dirty="0">
              <a:latin typeface="Cambria Math" panose="02040503050406030204" pitchFamily="18" charset="0"/>
              <a:ea typeface="Cambria Math" panose="02040503050406030204" pitchFamily="18" charset="0"/>
            </a:endParaRPr>
          </a:p>
        </p:txBody>
      </p:sp>
      <p:sp>
        <p:nvSpPr>
          <p:cNvPr id="8" name="TextBox 7"/>
          <p:cNvSpPr txBox="1"/>
          <p:nvPr/>
        </p:nvSpPr>
        <p:spPr>
          <a:xfrm>
            <a:off x="434109" y="584967"/>
            <a:ext cx="11286836" cy="6186309"/>
          </a:xfrm>
          <a:prstGeom prst="rect">
            <a:avLst/>
          </a:prstGeom>
          <a:noFill/>
        </p:spPr>
        <p:txBody>
          <a:bodyPr wrap="square" rtlCol="0">
            <a:spAutoFit/>
          </a:bodyPr>
          <a:lstStyle/>
          <a:p>
            <a:pPr marL="285750" indent="-285750" algn="just">
              <a:buFont typeface="Wingdings" panose="05000000000000000000" pitchFamily="2" charset="2"/>
              <a:buChar char="Ø"/>
            </a:pPr>
            <a:r>
              <a:rPr lang="tr-TR" b="1" u="sng" dirty="0">
                <a:solidFill>
                  <a:schemeClr val="bg1"/>
                </a:solidFill>
                <a:latin typeface="Cambria Math" panose="02040503050406030204" pitchFamily="18" charset="0"/>
                <a:ea typeface="Cambria Math" panose="02040503050406030204" pitchFamily="18" charset="0"/>
              </a:rPr>
              <a:t>Linear Systems</a:t>
            </a:r>
            <a:endParaRPr lang="tr-TR" b="1" u="sng" dirty="0" smtClean="0">
              <a:solidFill>
                <a:schemeClr val="bg1"/>
              </a:solidFill>
              <a:latin typeface="Cambria Math" panose="02040503050406030204" pitchFamily="18" charset="0"/>
              <a:ea typeface="Cambria Math" panose="02040503050406030204" pitchFamily="18" charset="0"/>
            </a:endParaRPr>
          </a:p>
          <a:p>
            <a:pPr algn="just"/>
            <a:endParaRPr lang="tr-TR" dirty="0">
              <a:solidFill>
                <a:schemeClr val="bg1"/>
              </a:solidFill>
              <a:latin typeface="Cambria Math" panose="02040503050406030204" pitchFamily="18" charset="0"/>
              <a:ea typeface="Cambria Math" panose="02040503050406030204" pitchFamily="18" charset="0"/>
            </a:endParaRPr>
          </a:p>
          <a:p>
            <a:pPr algn="just"/>
            <a:r>
              <a:rPr lang="tr-TR" dirty="0" smtClean="0">
                <a:solidFill>
                  <a:schemeClr val="bg1"/>
                </a:solidFill>
                <a:latin typeface="Cambria Math" panose="02040503050406030204" pitchFamily="18" charset="0"/>
                <a:ea typeface="Cambria Math" panose="02040503050406030204" pitchFamily="18" charset="0"/>
              </a:rPr>
              <a:t>T</a:t>
            </a:r>
            <a:r>
              <a:rPr lang="en-US" dirty="0" smtClean="0">
                <a:solidFill>
                  <a:schemeClr val="bg1"/>
                </a:solidFill>
                <a:latin typeface="Cambria Math" panose="02040503050406030204" pitchFamily="18" charset="0"/>
                <a:ea typeface="Cambria Math" panose="02040503050406030204" pitchFamily="18" charset="0"/>
              </a:rPr>
              <a:t>he modeling of linear systems invariably gives rise to equations of the form Ax = b, where b is the input and x represents the response of the system. The coefficient matrix A, which reflects the characteristics of the system, is independent of the input. In other words, if the input is changed, the equations have to be solved again with a different b, but the same A. Therefore, it is desirable to have an equation</a:t>
            </a:r>
            <a:r>
              <a:rPr lang="tr-TR" dirty="0" smtClean="0">
                <a:solidFill>
                  <a:schemeClr val="bg1"/>
                </a:solidFill>
                <a:latin typeface="Cambria Math" panose="02040503050406030204" pitchFamily="18" charset="0"/>
                <a:ea typeface="Cambria Math" panose="02040503050406030204" pitchFamily="18" charset="0"/>
              </a:rPr>
              <a:t> </a:t>
            </a:r>
            <a:r>
              <a:rPr lang="en-US" dirty="0" smtClean="0">
                <a:solidFill>
                  <a:schemeClr val="bg1"/>
                </a:solidFill>
                <a:latin typeface="Cambria Math" panose="02040503050406030204" pitchFamily="18" charset="0"/>
                <a:ea typeface="Cambria Math" panose="02040503050406030204" pitchFamily="18" charset="0"/>
              </a:rPr>
              <a:t>solving algorithm that can handle any number of constant vectors with minimal computational effort.</a:t>
            </a:r>
            <a:endParaRPr lang="tr-TR" dirty="0" smtClean="0">
              <a:solidFill>
                <a:schemeClr val="bg1"/>
              </a:solidFill>
              <a:latin typeface="Cambria Math" panose="02040503050406030204" pitchFamily="18" charset="0"/>
              <a:ea typeface="Cambria Math" panose="02040503050406030204" pitchFamily="18" charset="0"/>
            </a:endParaRPr>
          </a:p>
          <a:p>
            <a:pPr algn="just"/>
            <a:endParaRPr lang="tr-TR" dirty="0">
              <a:solidFill>
                <a:schemeClr val="bg1"/>
              </a:solidFill>
              <a:latin typeface="Cambria Math" panose="02040503050406030204" pitchFamily="18" charset="0"/>
              <a:ea typeface="Cambria Math" panose="02040503050406030204" pitchFamily="18" charset="0"/>
            </a:endParaRPr>
          </a:p>
          <a:p>
            <a:pPr marL="285750" indent="-285750" algn="just">
              <a:buFont typeface="Wingdings" panose="05000000000000000000" pitchFamily="2" charset="2"/>
              <a:buChar char="Ø"/>
            </a:pPr>
            <a:r>
              <a:rPr lang="tr-TR" b="1" u="sng" dirty="0">
                <a:solidFill>
                  <a:schemeClr val="bg1"/>
                </a:solidFill>
                <a:latin typeface="Cambria Math" panose="02040503050406030204" pitchFamily="18" charset="0"/>
                <a:ea typeface="Cambria Math" panose="02040503050406030204" pitchFamily="18" charset="0"/>
              </a:rPr>
              <a:t>Methods of </a:t>
            </a:r>
            <a:r>
              <a:rPr lang="tr-TR" b="1" u="sng" dirty="0" smtClean="0">
                <a:solidFill>
                  <a:schemeClr val="bg1"/>
                </a:solidFill>
                <a:latin typeface="Cambria Math" panose="02040503050406030204" pitchFamily="18" charset="0"/>
                <a:ea typeface="Cambria Math" panose="02040503050406030204" pitchFamily="18" charset="0"/>
              </a:rPr>
              <a:t> Solution</a:t>
            </a:r>
          </a:p>
          <a:p>
            <a:pPr algn="just"/>
            <a:endParaRPr lang="tr-TR" b="1" u="sng" dirty="0">
              <a:solidFill>
                <a:schemeClr val="bg1"/>
              </a:solidFill>
              <a:latin typeface="Cambria Math" panose="02040503050406030204" pitchFamily="18" charset="0"/>
              <a:ea typeface="Cambria Math" panose="02040503050406030204" pitchFamily="18" charset="0"/>
            </a:endParaRPr>
          </a:p>
          <a:p>
            <a:pPr algn="just"/>
            <a:r>
              <a:rPr lang="en-US" dirty="0" smtClean="0">
                <a:solidFill>
                  <a:schemeClr val="bg1"/>
                </a:solidFill>
                <a:latin typeface="Cambria Math" panose="02040503050406030204" pitchFamily="18" charset="0"/>
                <a:ea typeface="Cambria Math" panose="02040503050406030204" pitchFamily="18" charset="0"/>
              </a:rPr>
              <a:t>The common feature of direct methods, one of the linear equation solving methods, is that they convert the original equations to equivalent equations (equations with the same solution) that can be solved more easily.</a:t>
            </a:r>
            <a:r>
              <a:rPr lang="tr-TR" dirty="0" smtClean="0">
                <a:solidFill>
                  <a:schemeClr val="bg1"/>
                </a:solidFill>
                <a:latin typeface="Cambria Math" panose="02040503050406030204" pitchFamily="18" charset="0"/>
                <a:ea typeface="Cambria Math" panose="02040503050406030204" pitchFamily="18" charset="0"/>
              </a:rPr>
              <a:t> </a:t>
            </a:r>
            <a:r>
              <a:rPr lang="en-US" dirty="0" smtClean="0">
                <a:solidFill>
                  <a:schemeClr val="bg1"/>
                </a:solidFill>
                <a:latin typeface="Cambria Math" panose="02040503050406030204" pitchFamily="18" charset="0"/>
                <a:ea typeface="Cambria Math" panose="02040503050406030204" pitchFamily="18" charset="0"/>
              </a:rPr>
              <a:t>The transformation is carried out by applying the following three operations. These so-called elementary operations do not change the solution, but they may affect the determinant of the coefficient matrix as indicated in parenthesis.</a:t>
            </a:r>
            <a:endParaRPr lang="tr-TR" dirty="0" smtClean="0">
              <a:solidFill>
                <a:schemeClr val="bg1"/>
              </a:solidFill>
              <a:latin typeface="Cambria Math" panose="02040503050406030204" pitchFamily="18" charset="0"/>
              <a:ea typeface="Cambria Math" panose="02040503050406030204" pitchFamily="18" charset="0"/>
            </a:endParaRPr>
          </a:p>
          <a:p>
            <a:pPr algn="just"/>
            <a:endParaRPr lang="tr-TR" b="1" u="sng" dirty="0">
              <a:solidFill>
                <a:schemeClr val="bg1"/>
              </a:solidFill>
              <a:latin typeface="Cambria Math" panose="02040503050406030204" pitchFamily="18" charset="0"/>
              <a:ea typeface="Cambria Math" panose="02040503050406030204" pitchFamily="18" charset="0"/>
            </a:endParaRPr>
          </a:p>
          <a:p>
            <a:r>
              <a:rPr lang="tr-TR" dirty="0" smtClean="0">
                <a:solidFill>
                  <a:schemeClr val="bg1"/>
                </a:solidFill>
                <a:latin typeface="Cambria Math" panose="02040503050406030204" pitchFamily="18" charset="0"/>
                <a:ea typeface="Cambria Math" panose="02040503050406030204" pitchFamily="18" charset="0"/>
              </a:rPr>
              <a:t>    </a:t>
            </a:r>
            <a:r>
              <a:rPr lang="en-US" dirty="0" smtClean="0">
                <a:solidFill>
                  <a:schemeClr val="bg1"/>
                </a:solidFill>
                <a:latin typeface="Cambria Math" panose="02040503050406030204" pitchFamily="18" charset="0"/>
                <a:ea typeface="Cambria Math" panose="02040503050406030204" pitchFamily="18" charset="0"/>
              </a:rPr>
              <a:t>1</a:t>
            </a:r>
            <a:r>
              <a:rPr lang="en-US" dirty="0">
                <a:solidFill>
                  <a:schemeClr val="bg1"/>
                </a:solidFill>
                <a:latin typeface="Cambria Math" panose="02040503050406030204" pitchFamily="18" charset="0"/>
                <a:ea typeface="Cambria Math" panose="02040503050406030204" pitchFamily="18" charset="0"/>
              </a:rPr>
              <a:t>. Exchanging two equations (changes sign of |</a:t>
            </a:r>
            <a:r>
              <a:rPr lang="en-US" b="1" dirty="0">
                <a:solidFill>
                  <a:schemeClr val="bg1"/>
                </a:solidFill>
                <a:latin typeface="Cambria Math" panose="02040503050406030204" pitchFamily="18" charset="0"/>
                <a:ea typeface="Cambria Math" panose="02040503050406030204" pitchFamily="18" charset="0"/>
              </a:rPr>
              <a:t>A</a:t>
            </a:r>
            <a:r>
              <a:rPr lang="en-US" dirty="0">
                <a:solidFill>
                  <a:schemeClr val="bg1"/>
                </a:solidFill>
                <a:latin typeface="Cambria Math" panose="02040503050406030204" pitchFamily="18" charset="0"/>
                <a:ea typeface="Cambria Math" panose="02040503050406030204" pitchFamily="18" charset="0"/>
              </a:rPr>
              <a:t>|)</a:t>
            </a:r>
          </a:p>
          <a:p>
            <a:r>
              <a:rPr lang="tr-TR" dirty="0" smtClean="0">
                <a:solidFill>
                  <a:schemeClr val="bg1"/>
                </a:solidFill>
                <a:latin typeface="Cambria Math" panose="02040503050406030204" pitchFamily="18" charset="0"/>
                <a:ea typeface="Cambria Math" panose="02040503050406030204" pitchFamily="18" charset="0"/>
              </a:rPr>
              <a:t>    </a:t>
            </a:r>
            <a:r>
              <a:rPr lang="en-US" dirty="0" smtClean="0">
                <a:solidFill>
                  <a:schemeClr val="bg1"/>
                </a:solidFill>
                <a:latin typeface="Cambria Math" panose="02040503050406030204" pitchFamily="18" charset="0"/>
                <a:ea typeface="Cambria Math" panose="02040503050406030204" pitchFamily="18" charset="0"/>
              </a:rPr>
              <a:t>2</a:t>
            </a:r>
            <a:r>
              <a:rPr lang="en-US" dirty="0">
                <a:solidFill>
                  <a:schemeClr val="bg1"/>
                </a:solidFill>
                <a:latin typeface="Cambria Math" panose="02040503050406030204" pitchFamily="18" charset="0"/>
                <a:ea typeface="Cambria Math" panose="02040503050406030204" pitchFamily="18" charset="0"/>
              </a:rPr>
              <a:t>. Multiplying an equation by a nonzero constant (multiplies |</a:t>
            </a:r>
            <a:r>
              <a:rPr lang="en-US" b="1" dirty="0">
                <a:solidFill>
                  <a:schemeClr val="bg1"/>
                </a:solidFill>
                <a:latin typeface="Cambria Math" panose="02040503050406030204" pitchFamily="18" charset="0"/>
                <a:ea typeface="Cambria Math" panose="02040503050406030204" pitchFamily="18" charset="0"/>
              </a:rPr>
              <a:t>A</a:t>
            </a:r>
            <a:r>
              <a:rPr lang="en-US" dirty="0">
                <a:solidFill>
                  <a:schemeClr val="bg1"/>
                </a:solidFill>
                <a:latin typeface="Cambria Math" panose="02040503050406030204" pitchFamily="18" charset="0"/>
                <a:ea typeface="Cambria Math" panose="02040503050406030204" pitchFamily="18" charset="0"/>
              </a:rPr>
              <a:t>| by the </a:t>
            </a:r>
            <a:r>
              <a:rPr lang="en-US" dirty="0" smtClean="0">
                <a:solidFill>
                  <a:schemeClr val="bg1"/>
                </a:solidFill>
                <a:latin typeface="Cambria Math" panose="02040503050406030204" pitchFamily="18" charset="0"/>
                <a:ea typeface="Cambria Math" panose="02040503050406030204" pitchFamily="18" charset="0"/>
              </a:rPr>
              <a:t>same</a:t>
            </a:r>
            <a:r>
              <a:rPr lang="tr-TR" dirty="0" smtClean="0">
                <a:solidFill>
                  <a:schemeClr val="bg1"/>
                </a:solidFill>
                <a:latin typeface="Cambria Math" panose="02040503050406030204" pitchFamily="18" charset="0"/>
                <a:ea typeface="Cambria Math" panose="02040503050406030204" pitchFamily="18" charset="0"/>
              </a:rPr>
              <a:t> constant</a:t>
            </a:r>
            <a:r>
              <a:rPr lang="tr-TR" dirty="0">
                <a:solidFill>
                  <a:schemeClr val="bg1"/>
                </a:solidFill>
                <a:latin typeface="Cambria Math" panose="02040503050406030204" pitchFamily="18" charset="0"/>
                <a:ea typeface="Cambria Math" panose="02040503050406030204" pitchFamily="18" charset="0"/>
              </a:rPr>
              <a:t>)</a:t>
            </a:r>
          </a:p>
          <a:p>
            <a:r>
              <a:rPr lang="tr-TR" dirty="0" smtClean="0">
                <a:solidFill>
                  <a:schemeClr val="bg1"/>
                </a:solidFill>
                <a:latin typeface="Cambria Math" panose="02040503050406030204" pitchFamily="18" charset="0"/>
                <a:ea typeface="Cambria Math" panose="02040503050406030204" pitchFamily="18" charset="0"/>
              </a:rPr>
              <a:t>    </a:t>
            </a:r>
            <a:r>
              <a:rPr lang="en-US" dirty="0" smtClean="0">
                <a:solidFill>
                  <a:schemeClr val="bg1"/>
                </a:solidFill>
                <a:latin typeface="Cambria Math" panose="02040503050406030204" pitchFamily="18" charset="0"/>
                <a:ea typeface="Cambria Math" panose="02040503050406030204" pitchFamily="18" charset="0"/>
              </a:rPr>
              <a:t>3</a:t>
            </a:r>
            <a:r>
              <a:rPr lang="en-US" dirty="0">
                <a:solidFill>
                  <a:schemeClr val="bg1"/>
                </a:solidFill>
                <a:latin typeface="Cambria Math" panose="02040503050406030204" pitchFamily="18" charset="0"/>
                <a:ea typeface="Cambria Math" panose="02040503050406030204" pitchFamily="18" charset="0"/>
              </a:rPr>
              <a:t>. Multiplying an equation by a nonzero constant and then subtracting it from </a:t>
            </a:r>
            <a:r>
              <a:rPr lang="en-US" dirty="0" smtClean="0">
                <a:solidFill>
                  <a:schemeClr val="bg1"/>
                </a:solidFill>
                <a:latin typeface="Cambria Math" panose="02040503050406030204" pitchFamily="18" charset="0"/>
                <a:ea typeface="Cambria Math" panose="02040503050406030204" pitchFamily="18" charset="0"/>
              </a:rPr>
              <a:t>another</a:t>
            </a:r>
            <a:r>
              <a:rPr lang="tr-TR" dirty="0" smtClean="0">
                <a:solidFill>
                  <a:schemeClr val="bg1"/>
                </a:solidFill>
                <a:latin typeface="Cambria Math" panose="02040503050406030204" pitchFamily="18" charset="0"/>
                <a:ea typeface="Cambria Math" panose="02040503050406030204" pitchFamily="18" charset="0"/>
              </a:rPr>
              <a:t> equation </a:t>
            </a:r>
          </a:p>
          <a:p>
            <a:r>
              <a:rPr lang="tr-TR" dirty="0" smtClean="0">
                <a:solidFill>
                  <a:schemeClr val="bg1"/>
                </a:solidFill>
                <a:latin typeface="Cambria Math" panose="02040503050406030204" pitchFamily="18" charset="0"/>
                <a:ea typeface="Cambria Math" panose="02040503050406030204" pitchFamily="18" charset="0"/>
              </a:rPr>
              <a:t>(</a:t>
            </a:r>
            <a:r>
              <a:rPr lang="tr-TR" dirty="0">
                <a:solidFill>
                  <a:schemeClr val="bg1"/>
                </a:solidFill>
                <a:latin typeface="Cambria Math" panose="02040503050406030204" pitchFamily="18" charset="0"/>
                <a:ea typeface="Cambria Math" panose="02040503050406030204" pitchFamily="18" charset="0"/>
              </a:rPr>
              <a:t>leaves |</a:t>
            </a:r>
            <a:r>
              <a:rPr lang="tr-TR" b="1" dirty="0" smtClean="0">
                <a:solidFill>
                  <a:schemeClr val="bg1"/>
                </a:solidFill>
                <a:latin typeface="Cambria Math" panose="02040503050406030204" pitchFamily="18" charset="0"/>
                <a:ea typeface="Cambria Math" panose="02040503050406030204" pitchFamily="18" charset="0"/>
              </a:rPr>
              <a:t>A</a:t>
            </a:r>
            <a:r>
              <a:rPr lang="tr-TR" dirty="0" smtClean="0">
                <a:solidFill>
                  <a:schemeClr val="bg1"/>
                </a:solidFill>
                <a:latin typeface="Cambria Math" panose="02040503050406030204" pitchFamily="18" charset="0"/>
                <a:ea typeface="Cambria Math" panose="02040503050406030204" pitchFamily="18" charset="0"/>
              </a:rPr>
              <a:t>| unchanged</a:t>
            </a:r>
            <a:r>
              <a:rPr lang="tr-TR" dirty="0">
                <a:solidFill>
                  <a:schemeClr val="bg1"/>
                </a:solidFill>
                <a:latin typeface="Cambria Math" panose="02040503050406030204" pitchFamily="18" charset="0"/>
                <a:ea typeface="Cambria Math" panose="02040503050406030204" pitchFamily="18" charset="0"/>
              </a:rPr>
              <a:t>)</a:t>
            </a:r>
            <a:endParaRPr lang="tr-TR" u="sng" dirty="0" smtClean="0">
              <a:solidFill>
                <a:schemeClr val="bg1"/>
              </a:solidFill>
              <a:latin typeface="Cambria Math" panose="02040503050406030204" pitchFamily="18" charset="0"/>
              <a:ea typeface="Cambria Math" panose="02040503050406030204" pitchFamily="18" charset="0"/>
            </a:endParaRPr>
          </a:p>
          <a:p>
            <a:pPr algn="just"/>
            <a:endParaRPr lang="tr-TR" dirty="0">
              <a:latin typeface="Cambria Math" panose="02040503050406030204" pitchFamily="18" charset="0"/>
              <a:ea typeface="Cambria Math" panose="02040503050406030204" pitchFamily="18" charset="0"/>
            </a:endParaRPr>
          </a:p>
          <a:p>
            <a:pPr algn="just"/>
            <a:endParaRPr lang="tr-TR" dirty="0">
              <a:latin typeface="Cambria Math" panose="02040503050406030204" pitchFamily="18" charset="0"/>
              <a:ea typeface="Cambria Math" panose="02040503050406030204" pitchFamily="18" charset="0"/>
            </a:endParaRPr>
          </a:p>
        </p:txBody>
      </p:sp>
    </p:spTree>
    <p:extLst>
      <p:ext uri="{BB962C8B-B14F-4D97-AF65-F5344CB8AC3E}">
        <p14:creationId xmlns:p14="http://schemas.microsoft.com/office/powerpoint/2010/main" val="28691879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TextBox 3"/>
              <p:cNvSpPr txBox="1"/>
              <p:nvPr/>
            </p:nvSpPr>
            <p:spPr>
              <a:xfrm>
                <a:off x="710513" y="577967"/>
                <a:ext cx="10936543" cy="5883405"/>
              </a:xfrm>
              <a:prstGeom prst="rect">
                <a:avLst/>
              </a:prstGeom>
              <a:noFill/>
            </p:spPr>
            <p:txBody>
              <a:bodyPr wrap="square" rtlCol="0">
                <a:spAutoFit/>
              </a:bodyPr>
              <a:lstStyle/>
              <a:p>
                <a:pPr marL="342900" indent="-342900">
                  <a:buAutoNum type="alphaLcParenR"/>
                </a:pPr>
                <a:r>
                  <a:rPr lang="tr-TR" b="1" dirty="0" smtClean="0">
                    <a:solidFill>
                      <a:schemeClr val="accent6">
                        <a:lumMod val="75000"/>
                      </a:schemeClr>
                    </a:solidFill>
                    <a:latin typeface="Cambria Math" panose="02040503050406030204" pitchFamily="18" charset="0"/>
                    <a:ea typeface="Cambria Math" panose="02040503050406030204" pitchFamily="18" charset="0"/>
                  </a:rPr>
                  <a:t>Gauss </a:t>
                </a:r>
                <a:r>
                  <a:rPr lang="tr-TR" b="1" dirty="0">
                    <a:solidFill>
                      <a:schemeClr val="accent6">
                        <a:lumMod val="75000"/>
                      </a:schemeClr>
                    </a:solidFill>
                    <a:latin typeface="Cambria Math" panose="02040503050406030204" pitchFamily="18" charset="0"/>
                    <a:ea typeface="Cambria Math" panose="02040503050406030204" pitchFamily="18" charset="0"/>
                  </a:rPr>
                  <a:t>Elimination </a:t>
                </a:r>
                <a:r>
                  <a:rPr lang="tr-TR" b="1" dirty="0" smtClean="0">
                    <a:solidFill>
                      <a:schemeClr val="accent6">
                        <a:lumMod val="75000"/>
                      </a:schemeClr>
                    </a:solidFill>
                    <a:latin typeface="Cambria Math" panose="02040503050406030204" pitchFamily="18" charset="0"/>
                    <a:ea typeface="Cambria Math" panose="02040503050406030204" pitchFamily="18" charset="0"/>
                  </a:rPr>
                  <a:t>Method</a:t>
                </a:r>
              </a:p>
              <a:p>
                <a:pPr marL="342900" indent="-342900">
                  <a:buAutoNum type="alphaLcParenR"/>
                </a:pPr>
                <a:endParaRPr lang="tr-TR" b="1" dirty="0">
                  <a:solidFill>
                    <a:srgbClr val="FFC000"/>
                  </a:solidFill>
                  <a:latin typeface="Cambria Math" panose="02040503050406030204" pitchFamily="18" charset="0"/>
                  <a:ea typeface="Cambria Math" panose="02040503050406030204" pitchFamily="18" charset="0"/>
                </a:endParaRPr>
              </a:p>
              <a:p>
                <a:pPr algn="just"/>
                <a:r>
                  <a:rPr lang="en-US" dirty="0"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a:t>Gauss elimination is the most familiar method for solving simultaneous equations. It consists of two parts: the elimination phase</a:t>
                </a:r>
                <a:r>
                  <a:rPr lang="tr-TR" dirty="0">
                    <a:solidFill>
                      <a:schemeClr val="bg1"/>
                    </a:solidFill>
                    <a:latin typeface="Cambria Math" panose="02040503050406030204" pitchFamily="18" charset="0"/>
                    <a:ea typeface="Cambria Math" panose="02040503050406030204" pitchFamily="18" charset="0"/>
                    <a:cs typeface="Nirmala UI" panose="020B0502040204020203" pitchFamily="34" charset="0"/>
                  </a:rPr>
                  <a:t> (f</a:t>
                </a:r>
                <a:r>
                  <a:rPr lang="en-US" dirty="0" err="1">
                    <a:solidFill>
                      <a:schemeClr val="bg1"/>
                    </a:solidFill>
                    <a:latin typeface="Cambria Math" panose="02040503050406030204" pitchFamily="18" charset="0"/>
                    <a:ea typeface="Cambria Math" panose="02040503050406030204" pitchFamily="18" charset="0"/>
                    <a:cs typeface="Nirmala UI" panose="020B0502040204020203" pitchFamily="34" charset="0"/>
                  </a:rPr>
                  <a:t>orward</a:t>
                </a:r>
                <a:r>
                  <a:rPr lang="en-US" dirty="0">
                    <a:solidFill>
                      <a:schemeClr val="bg1"/>
                    </a:solidFill>
                    <a:latin typeface="Cambria Math" panose="02040503050406030204" pitchFamily="18" charset="0"/>
                    <a:ea typeface="Cambria Math" panose="02040503050406030204" pitchFamily="18" charset="0"/>
                    <a:cs typeface="Nirmala UI" panose="020B0502040204020203" pitchFamily="34" charset="0"/>
                  </a:rPr>
                  <a:t> </a:t>
                </a:r>
                <a:r>
                  <a:rPr lang="tr-TR" dirty="0">
                    <a:solidFill>
                      <a:schemeClr val="bg1"/>
                    </a:solidFill>
                    <a:latin typeface="Cambria Math" panose="02040503050406030204" pitchFamily="18" charset="0"/>
                    <a:ea typeface="Cambria Math" panose="02040503050406030204" pitchFamily="18" charset="0"/>
                    <a:cs typeface="Nirmala UI" panose="020B0502040204020203" pitchFamily="34" charset="0"/>
                  </a:rPr>
                  <a:t>e</a:t>
                </a:r>
                <a:r>
                  <a:rPr lang="en-US" dirty="0" err="1">
                    <a:solidFill>
                      <a:schemeClr val="bg1"/>
                    </a:solidFill>
                    <a:latin typeface="Cambria Math" panose="02040503050406030204" pitchFamily="18" charset="0"/>
                    <a:ea typeface="Cambria Math" panose="02040503050406030204" pitchFamily="18" charset="0"/>
                    <a:cs typeface="Nirmala UI" panose="020B0502040204020203" pitchFamily="34" charset="0"/>
                  </a:rPr>
                  <a:t>limination</a:t>
                </a:r>
                <a:r>
                  <a:rPr lang="en-US" dirty="0">
                    <a:solidFill>
                      <a:schemeClr val="bg1"/>
                    </a:solidFill>
                    <a:latin typeface="Cambria Math" panose="02040503050406030204" pitchFamily="18" charset="0"/>
                    <a:ea typeface="Cambria Math" panose="02040503050406030204" pitchFamily="18" charset="0"/>
                    <a:cs typeface="Nirmala UI" panose="020B0502040204020203" pitchFamily="34" charset="0"/>
                  </a:rPr>
                  <a:t> of </a:t>
                </a:r>
                <a:r>
                  <a:rPr lang="tr-TR" dirty="0">
                    <a:solidFill>
                      <a:schemeClr val="bg1"/>
                    </a:solidFill>
                    <a:latin typeface="Cambria Math" panose="02040503050406030204" pitchFamily="18" charset="0"/>
                    <a:ea typeface="Cambria Math" panose="02040503050406030204" pitchFamily="18" charset="0"/>
                    <a:cs typeface="Nirmala UI" panose="020B0502040204020203" pitchFamily="34" charset="0"/>
                  </a:rPr>
                  <a:t>u</a:t>
                </a:r>
                <a:r>
                  <a:rPr lang="en-US" dirty="0" err="1">
                    <a:solidFill>
                      <a:schemeClr val="bg1"/>
                    </a:solidFill>
                    <a:latin typeface="Cambria Math" panose="02040503050406030204" pitchFamily="18" charset="0"/>
                    <a:ea typeface="Cambria Math" panose="02040503050406030204" pitchFamily="18" charset="0"/>
                    <a:cs typeface="Nirmala UI" panose="020B0502040204020203" pitchFamily="34" charset="0"/>
                  </a:rPr>
                  <a:t>nknowns</a:t>
                </a:r>
                <a:r>
                  <a:rPr lang="tr-TR" dirty="0">
                    <a:solidFill>
                      <a:schemeClr val="bg1"/>
                    </a:solidFill>
                    <a:latin typeface="Cambria Math" panose="02040503050406030204" pitchFamily="18" charset="0"/>
                    <a:ea typeface="Cambria Math" panose="02040503050406030204" pitchFamily="18" charset="0"/>
                    <a:cs typeface="Nirmala UI" panose="020B0502040204020203" pitchFamily="34" charset="0"/>
                  </a:rPr>
                  <a:t>)</a:t>
                </a:r>
                <a:r>
                  <a:rPr lang="en-US" dirty="0">
                    <a:solidFill>
                      <a:schemeClr val="bg1"/>
                    </a:solidFill>
                    <a:latin typeface="Cambria Math" panose="02040503050406030204" pitchFamily="18" charset="0"/>
                    <a:ea typeface="Cambria Math" panose="02040503050406030204" pitchFamily="18" charset="0"/>
                    <a:cs typeface="Nirmala UI" panose="020B0502040204020203" pitchFamily="34" charset="0"/>
                  </a:rPr>
                  <a:t> and the back substitution phase.</a:t>
                </a:r>
                <a:r>
                  <a:rPr lang="tr-TR" dirty="0">
                    <a:solidFill>
                      <a:schemeClr val="bg1"/>
                    </a:solidFill>
                    <a:latin typeface="Cambria Math" panose="02040503050406030204" pitchFamily="18" charset="0"/>
                    <a:ea typeface="Cambria Math" panose="02040503050406030204" pitchFamily="18" charset="0"/>
                    <a:cs typeface="Nirmala UI" panose="020B0502040204020203" pitchFamily="34" charset="0"/>
                  </a:rPr>
                  <a:t> </a:t>
                </a:r>
                <a:r>
                  <a:rPr lang="en-US" dirty="0">
                    <a:solidFill>
                      <a:schemeClr val="bg1"/>
                    </a:solidFill>
                    <a:latin typeface="Cambria Math" panose="02040503050406030204" pitchFamily="18" charset="0"/>
                    <a:ea typeface="Cambria Math" panose="02040503050406030204" pitchFamily="18" charset="0"/>
                    <a:cs typeface="Nirmala UI" panose="020B0502040204020203" pitchFamily="34" charset="0"/>
                  </a:rPr>
                  <a:t>The approach is designed to solve a general set of n equations and n unknowns</a:t>
                </a:r>
                <a:r>
                  <a:rPr lang="tr-TR" dirty="0">
                    <a:solidFill>
                      <a:schemeClr val="bg1"/>
                    </a:solidFill>
                    <a:latin typeface="Cambria Math" panose="02040503050406030204" pitchFamily="18" charset="0"/>
                    <a:ea typeface="Cambria Math" panose="02040503050406030204" pitchFamily="18" charset="0"/>
                    <a:cs typeface="Nirmala UI" panose="020B0502040204020203" pitchFamily="34" charset="0"/>
                  </a:rPr>
                  <a:t>. T</a:t>
                </a:r>
                <a:r>
                  <a:rPr lang="en-US" dirty="0">
                    <a:solidFill>
                      <a:schemeClr val="bg1"/>
                    </a:solidFill>
                    <a:latin typeface="Cambria Math" panose="02040503050406030204" pitchFamily="18" charset="0"/>
                    <a:ea typeface="Cambria Math" panose="02040503050406030204" pitchFamily="18" charset="0"/>
                    <a:cs typeface="Nirmala UI" panose="020B0502040204020203" pitchFamily="34" charset="0"/>
                  </a:rPr>
                  <a:t>he function of the elimination phase is to transform</a:t>
                </a:r>
                <a:r>
                  <a:rPr lang="tr-TR" dirty="0">
                    <a:solidFill>
                      <a:schemeClr val="bg1"/>
                    </a:solidFill>
                    <a:latin typeface="Cambria Math" panose="02040503050406030204" pitchFamily="18" charset="0"/>
                    <a:ea typeface="Cambria Math" panose="02040503050406030204" pitchFamily="18" charset="0"/>
                    <a:cs typeface="Nirmala UI" panose="020B0502040204020203" pitchFamily="34" charset="0"/>
                  </a:rPr>
                  <a:t> </a:t>
                </a:r>
                <a:r>
                  <a:rPr lang="en-US" dirty="0">
                    <a:solidFill>
                      <a:schemeClr val="bg1"/>
                    </a:solidFill>
                    <a:latin typeface="Cambria Math" panose="02040503050406030204" pitchFamily="18" charset="0"/>
                    <a:ea typeface="Cambria Math" panose="02040503050406030204" pitchFamily="18" charset="0"/>
                    <a:cs typeface="Nirmala UI" panose="020B0502040204020203" pitchFamily="34" charset="0"/>
                  </a:rPr>
                  <a:t>the equations into the form U</a:t>
                </a:r>
                <a:r>
                  <a:rPr lang="tr-TR" dirty="0">
                    <a:solidFill>
                      <a:schemeClr val="bg1"/>
                    </a:solidFill>
                    <a:latin typeface="Cambria Math" panose="02040503050406030204" pitchFamily="18" charset="0"/>
                    <a:ea typeface="Cambria Math" panose="02040503050406030204" pitchFamily="18" charset="0"/>
                    <a:cs typeface="Nirmala UI" panose="020B0502040204020203" pitchFamily="34" charset="0"/>
                  </a:rPr>
                  <a:t> </a:t>
                </a:r>
                <a:r>
                  <a:rPr lang="en-US" dirty="0">
                    <a:solidFill>
                      <a:schemeClr val="bg1"/>
                    </a:solidFill>
                    <a:latin typeface="Cambria Math" panose="02040503050406030204" pitchFamily="18" charset="0"/>
                    <a:ea typeface="Cambria Math" panose="02040503050406030204" pitchFamily="18" charset="0"/>
                    <a:cs typeface="Nirmala UI" panose="020B0502040204020203" pitchFamily="34" charset="0"/>
                  </a:rPr>
                  <a:t>x = c.</a:t>
                </a:r>
                <a:endParaRPr lang="tr-TR" dirty="0">
                  <a:solidFill>
                    <a:schemeClr val="bg1"/>
                  </a:solidFill>
                  <a:latin typeface="Cambria Math" panose="02040503050406030204" pitchFamily="18" charset="0"/>
                  <a:ea typeface="Cambria Math" panose="02040503050406030204" pitchFamily="18" charset="0"/>
                  <a:cs typeface="Nirmala UI" panose="020B0502040204020203" pitchFamily="34" charset="0"/>
                </a:endParaRPr>
              </a:p>
              <a:p>
                <a:pPr algn="just"/>
                <a:endParaRPr lang="tr-TR" b="1" dirty="0">
                  <a:solidFill>
                    <a:schemeClr val="bg1"/>
                  </a:solidFill>
                  <a:latin typeface="Cambria Math" panose="02040503050406030204" pitchFamily="18" charset="0"/>
                  <a:ea typeface="Cambria Math" panose="02040503050406030204" pitchFamily="18" charset="0"/>
                </a:endParaRPr>
              </a:p>
              <a:p>
                <a:pPr algn="just"/>
                <a:r>
                  <a:rPr lang="en-US" dirty="0">
                    <a:solidFill>
                      <a:schemeClr val="bg1"/>
                    </a:solidFill>
                    <a:latin typeface="Cambria Math" panose="02040503050406030204" pitchFamily="18" charset="0"/>
                    <a:ea typeface="Cambria Math" panose="02040503050406030204" pitchFamily="18" charset="0"/>
                  </a:rPr>
                  <a:t>To perform row reduction on a matrix, one uses a sequence of </a:t>
                </a:r>
                <a:r>
                  <a:rPr lang="tr-TR" dirty="0" smtClean="0">
                    <a:solidFill>
                      <a:schemeClr val="bg1"/>
                    </a:solidFill>
                    <a:latin typeface="Cambria Math" panose="02040503050406030204" pitchFamily="18" charset="0"/>
                    <a:ea typeface="Cambria Math" panose="02040503050406030204" pitchFamily="18" charset="0"/>
                  </a:rPr>
                  <a:t>elemantary row operations</a:t>
                </a:r>
                <a:r>
                  <a:rPr lang="en-US" dirty="0">
                    <a:solidFill>
                      <a:schemeClr val="bg1"/>
                    </a:solidFill>
                    <a:latin typeface="Cambria Math" panose="02040503050406030204" pitchFamily="18" charset="0"/>
                    <a:ea typeface="Cambria Math" panose="02040503050406030204" pitchFamily="18" charset="0"/>
                  </a:rPr>
                  <a:t> to modify the matrix until the lower </a:t>
                </a:r>
                <a:r>
                  <a:rPr lang="en-US" dirty="0" smtClean="0">
                    <a:solidFill>
                      <a:schemeClr val="bg1"/>
                    </a:solidFill>
                    <a:latin typeface="Cambria Math" panose="02040503050406030204" pitchFamily="18" charset="0"/>
                    <a:ea typeface="Cambria Math" panose="02040503050406030204" pitchFamily="18" charset="0"/>
                  </a:rPr>
                  <a:t>left</a:t>
                </a:r>
                <a:r>
                  <a:rPr lang="tr-TR" dirty="0" smtClean="0">
                    <a:solidFill>
                      <a:schemeClr val="bg1"/>
                    </a:solidFill>
                    <a:latin typeface="Cambria Math" panose="02040503050406030204" pitchFamily="18" charset="0"/>
                    <a:ea typeface="Cambria Math" panose="02040503050406030204" pitchFamily="18" charset="0"/>
                  </a:rPr>
                  <a:t> </a:t>
                </a:r>
                <a:r>
                  <a:rPr lang="en-US" dirty="0" smtClean="0">
                    <a:solidFill>
                      <a:schemeClr val="bg1"/>
                    </a:solidFill>
                    <a:latin typeface="Cambria Math" panose="02040503050406030204" pitchFamily="18" charset="0"/>
                    <a:ea typeface="Cambria Math" panose="02040503050406030204" pitchFamily="18" charset="0"/>
                  </a:rPr>
                  <a:t>hand </a:t>
                </a:r>
                <a:r>
                  <a:rPr lang="en-US" dirty="0">
                    <a:solidFill>
                      <a:schemeClr val="bg1"/>
                    </a:solidFill>
                    <a:latin typeface="Cambria Math" panose="02040503050406030204" pitchFamily="18" charset="0"/>
                    <a:ea typeface="Cambria Math" panose="02040503050406030204" pitchFamily="18" charset="0"/>
                  </a:rPr>
                  <a:t>corner of the matrix is filled with zeros, as much as possible. There are three types of elementary row operations</a:t>
                </a:r>
                <a:r>
                  <a:rPr lang="en-US" dirty="0" smtClean="0">
                    <a:solidFill>
                      <a:schemeClr val="bg1"/>
                    </a:solidFill>
                    <a:latin typeface="Cambria Math" panose="02040503050406030204" pitchFamily="18" charset="0"/>
                    <a:ea typeface="Cambria Math" panose="02040503050406030204" pitchFamily="18" charset="0"/>
                  </a:rPr>
                  <a:t>:</a:t>
                </a:r>
                <a:endParaRPr lang="tr-TR" dirty="0" smtClean="0">
                  <a:solidFill>
                    <a:schemeClr val="bg1"/>
                  </a:solidFill>
                  <a:latin typeface="Cambria Math" panose="02040503050406030204" pitchFamily="18" charset="0"/>
                  <a:ea typeface="Cambria Math" panose="02040503050406030204" pitchFamily="18" charset="0"/>
                </a:endParaRPr>
              </a:p>
              <a:p>
                <a:pPr algn="just"/>
                <a:endParaRPr lang="en-US" dirty="0">
                  <a:solidFill>
                    <a:schemeClr val="bg1"/>
                  </a:solidFill>
                  <a:latin typeface="Cambria Math" panose="02040503050406030204" pitchFamily="18" charset="0"/>
                  <a:ea typeface="Cambria Math" panose="02040503050406030204" pitchFamily="18" charset="0"/>
                </a:endParaRPr>
              </a:p>
              <a:p>
                <a:pPr algn="just"/>
                <a:r>
                  <a:rPr lang="tr-TR" dirty="0">
                    <a:solidFill>
                      <a:schemeClr val="bg1"/>
                    </a:solidFill>
                    <a:latin typeface="Cambria Math" panose="02040503050406030204" pitchFamily="18" charset="0"/>
                    <a:ea typeface="Cambria Math" panose="02040503050406030204" pitchFamily="18" charset="0"/>
                  </a:rPr>
                  <a:t> </a:t>
                </a:r>
                <a:r>
                  <a:rPr lang="tr-TR" dirty="0" smtClean="0">
                    <a:solidFill>
                      <a:schemeClr val="bg1"/>
                    </a:solidFill>
                    <a:latin typeface="Cambria Math" panose="02040503050406030204" pitchFamily="18" charset="0"/>
                    <a:ea typeface="Cambria Math" panose="02040503050406030204" pitchFamily="18" charset="0"/>
                  </a:rPr>
                  <a:t>    1. </a:t>
                </a:r>
                <a:r>
                  <a:rPr lang="en-US" dirty="0" smtClean="0">
                    <a:solidFill>
                      <a:schemeClr val="bg1"/>
                    </a:solidFill>
                    <a:latin typeface="Cambria Math" panose="02040503050406030204" pitchFamily="18" charset="0"/>
                    <a:ea typeface="Cambria Math" panose="02040503050406030204" pitchFamily="18" charset="0"/>
                  </a:rPr>
                  <a:t>Swapping </a:t>
                </a:r>
                <a:r>
                  <a:rPr lang="en-US" dirty="0">
                    <a:solidFill>
                      <a:schemeClr val="bg1"/>
                    </a:solidFill>
                    <a:latin typeface="Cambria Math" panose="02040503050406030204" pitchFamily="18" charset="0"/>
                    <a:ea typeface="Cambria Math" panose="02040503050406030204" pitchFamily="18" charset="0"/>
                  </a:rPr>
                  <a:t>two rows,</a:t>
                </a:r>
              </a:p>
              <a:p>
                <a:pPr algn="just"/>
                <a:r>
                  <a:rPr lang="tr-TR" dirty="0" smtClean="0">
                    <a:solidFill>
                      <a:schemeClr val="bg1"/>
                    </a:solidFill>
                    <a:latin typeface="Cambria Math" panose="02040503050406030204" pitchFamily="18" charset="0"/>
                    <a:ea typeface="Cambria Math" panose="02040503050406030204" pitchFamily="18" charset="0"/>
                  </a:rPr>
                  <a:t>     2.</a:t>
                </a:r>
                <a:r>
                  <a:rPr lang="en-US" dirty="0" smtClean="0">
                    <a:solidFill>
                      <a:schemeClr val="bg1"/>
                    </a:solidFill>
                    <a:latin typeface="Cambria Math" panose="02040503050406030204" pitchFamily="18" charset="0"/>
                    <a:ea typeface="Cambria Math" panose="02040503050406030204" pitchFamily="18" charset="0"/>
                  </a:rPr>
                  <a:t>Multiplying </a:t>
                </a:r>
                <a:r>
                  <a:rPr lang="en-US" dirty="0">
                    <a:solidFill>
                      <a:schemeClr val="bg1"/>
                    </a:solidFill>
                    <a:latin typeface="Cambria Math" panose="02040503050406030204" pitchFamily="18" charset="0"/>
                    <a:ea typeface="Cambria Math" panose="02040503050406030204" pitchFamily="18" charset="0"/>
                  </a:rPr>
                  <a:t>a row by a nonzero number,</a:t>
                </a:r>
              </a:p>
              <a:p>
                <a:pPr algn="just"/>
                <a:r>
                  <a:rPr lang="tr-TR" dirty="0" smtClean="0">
                    <a:solidFill>
                      <a:schemeClr val="bg1"/>
                    </a:solidFill>
                    <a:latin typeface="Cambria Math" panose="02040503050406030204" pitchFamily="18" charset="0"/>
                    <a:ea typeface="Cambria Math" panose="02040503050406030204" pitchFamily="18" charset="0"/>
                  </a:rPr>
                  <a:t>     3.</a:t>
                </a:r>
                <a:r>
                  <a:rPr lang="en-US" dirty="0" smtClean="0">
                    <a:solidFill>
                      <a:schemeClr val="bg1"/>
                    </a:solidFill>
                    <a:latin typeface="Cambria Math" panose="02040503050406030204" pitchFamily="18" charset="0"/>
                    <a:ea typeface="Cambria Math" panose="02040503050406030204" pitchFamily="18" charset="0"/>
                  </a:rPr>
                  <a:t>Adding </a:t>
                </a:r>
                <a:r>
                  <a:rPr lang="en-US" dirty="0">
                    <a:solidFill>
                      <a:schemeClr val="bg1"/>
                    </a:solidFill>
                    <a:latin typeface="Cambria Math" panose="02040503050406030204" pitchFamily="18" charset="0"/>
                    <a:ea typeface="Cambria Math" panose="02040503050406030204" pitchFamily="18" charset="0"/>
                  </a:rPr>
                  <a:t>a multiple of one row to another row.</a:t>
                </a:r>
              </a:p>
              <a:p>
                <a:endParaRPr lang="tr-TR" b="1" dirty="0" smtClean="0">
                  <a:solidFill>
                    <a:schemeClr val="bg1"/>
                  </a:solidFill>
                  <a:latin typeface="Cambria Math" panose="02040503050406030204" pitchFamily="18" charset="0"/>
                  <a:ea typeface="Cambria Math" panose="02040503050406030204" pitchFamily="18" charset="0"/>
                </a:endParaRPr>
              </a:p>
              <a:p>
                <a:pPr/>
                <a14:m>
                  <m:oMathPara xmlns:m="http://schemas.openxmlformats.org/officeDocument/2006/math">
                    <m:oMathParaPr>
                      <m:jc m:val="center"/>
                    </m:oMathParaPr>
                    <m:oMath xmlns:m="http://schemas.openxmlformats.org/officeDocument/2006/math">
                      <m:d>
                        <m:dPr>
                          <m:begChr m:val="["/>
                          <m:endChr m:val="]"/>
                          <m:ctrlPr>
                            <a:rPr lang="tr-TR" sz="1600" b="1" i="1" smtClean="0">
                              <a:solidFill>
                                <a:schemeClr val="bg1"/>
                              </a:solidFill>
                              <a:latin typeface="Cambria Math" panose="02040503050406030204" pitchFamily="18" charset="0"/>
                              <a:ea typeface="Cambria Math" panose="02040503050406030204" pitchFamily="18" charset="0"/>
                            </a:rPr>
                          </m:ctrlPr>
                        </m:dPr>
                        <m:e>
                          <m:d>
                            <m:dPr>
                              <m:begChr m:val=""/>
                              <m:endChr m:val="|"/>
                              <m:ctrlPr>
                                <a:rPr lang="tr-TR" sz="1600" b="1" i="1">
                                  <a:solidFill>
                                    <a:schemeClr val="bg1"/>
                                  </a:solidFill>
                                  <a:latin typeface="Cambria Math" panose="02040503050406030204" pitchFamily="18" charset="0"/>
                                  <a:ea typeface="Cambria Math" panose="02040503050406030204" pitchFamily="18" charset="0"/>
                                </a:rPr>
                              </m:ctrlPr>
                            </m:dPr>
                            <m:e>
                              <m:m>
                                <m:mPr>
                                  <m:mcs>
                                    <m:mc>
                                      <m:mcPr>
                                        <m:count m:val="3"/>
                                        <m:mcJc m:val="center"/>
                                      </m:mcPr>
                                    </m:mc>
                                  </m:mcs>
                                  <m:ctrlPr>
                                    <a:rPr lang="tr-TR" sz="1600" b="1" i="1">
                                      <a:solidFill>
                                        <a:schemeClr val="bg1"/>
                                      </a:solidFill>
                                      <a:latin typeface="Cambria Math" panose="02040503050406030204" pitchFamily="18" charset="0"/>
                                      <a:ea typeface="Cambria Math" panose="02040503050406030204" pitchFamily="18" charset="0"/>
                                    </a:rPr>
                                  </m:ctrlPr>
                                </m:mPr>
                                <m:mr>
                                  <m:e>
                                    <m:r>
                                      <m:rPr>
                                        <m:brk m:alnAt="7"/>
                                      </m:rPr>
                                      <a:rPr lang="tr-TR" sz="1600" b="1" i="1">
                                        <a:solidFill>
                                          <a:schemeClr val="bg1"/>
                                        </a:solidFill>
                                        <a:latin typeface="Cambria Math" panose="02040503050406030204" pitchFamily="18" charset="0"/>
                                        <a:ea typeface="Cambria Math" panose="02040503050406030204" pitchFamily="18" charset="0"/>
                                      </a:rPr>
                                      <m:t>𝟏</m:t>
                                    </m:r>
                                  </m:e>
                                  <m:e>
                                    <m:r>
                                      <a:rPr lang="tr-TR" sz="1600" b="1" i="1">
                                        <a:solidFill>
                                          <a:schemeClr val="bg1"/>
                                        </a:solidFill>
                                        <a:latin typeface="Cambria Math" panose="02040503050406030204" pitchFamily="18" charset="0"/>
                                        <a:ea typeface="Cambria Math" panose="02040503050406030204" pitchFamily="18" charset="0"/>
                                      </a:rPr>
                                      <m:t>−</m:t>
                                    </m:r>
                                    <m:r>
                                      <a:rPr lang="tr-TR" sz="1600" b="1" i="1">
                                        <a:solidFill>
                                          <a:schemeClr val="bg1"/>
                                        </a:solidFill>
                                        <a:latin typeface="Cambria Math" panose="02040503050406030204" pitchFamily="18" charset="0"/>
                                        <a:ea typeface="Cambria Math" panose="02040503050406030204" pitchFamily="18" charset="0"/>
                                      </a:rPr>
                                      <m:t>𝟑</m:t>
                                    </m:r>
                                  </m:e>
                                  <m:e>
                                    <m:r>
                                      <a:rPr lang="tr-TR" sz="1600" b="1" i="1">
                                        <a:solidFill>
                                          <a:schemeClr val="bg1"/>
                                        </a:solidFill>
                                        <a:latin typeface="Cambria Math" panose="02040503050406030204" pitchFamily="18" charset="0"/>
                                        <a:ea typeface="Cambria Math" panose="02040503050406030204" pitchFamily="18" charset="0"/>
                                      </a:rPr>
                                      <m:t>𝟏</m:t>
                                    </m:r>
                                  </m:e>
                                </m:mr>
                                <m:mr>
                                  <m:e>
                                    <m:r>
                                      <a:rPr lang="tr-TR" sz="1600" b="1" i="1">
                                        <a:solidFill>
                                          <a:schemeClr val="bg1"/>
                                        </a:solidFill>
                                        <a:latin typeface="Cambria Math" panose="02040503050406030204" pitchFamily="18" charset="0"/>
                                        <a:ea typeface="Cambria Math" panose="02040503050406030204" pitchFamily="18" charset="0"/>
                                      </a:rPr>
                                      <m:t>𝟐</m:t>
                                    </m:r>
                                  </m:e>
                                  <m:e>
                                    <m:r>
                                      <a:rPr lang="tr-TR" sz="1600" b="1" i="1">
                                        <a:solidFill>
                                          <a:schemeClr val="bg1"/>
                                        </a:solidFill>
                                        <a:latin typeface="Cambria Math" panose="02040503050406030204" pitchFamily="18" charset="0"/>
                                        <a:ea typeface="Cambria Math" panose="02040503050406030204" pitchFamily="18" charset="0"/>
                                      </a:rPr>
                                      <m:t>−</m:t>
                                    </m:r>
                                    <m:r>
                                      <a:rPr lang="tr-TR" sz="1600" b="1" i="1">
                                        <a:solidFill>
                                          <a:schemeClr val="bg1"/>
                                        </a:solidFill>
                                        <a:latin typeface="Cambria Math" panose="02040503050406030204" pitchFamily="18" charset="0"/>
                                        <a:ea typeface="Cambria Math" panose="02040503050406030204" pitchFamily="18" charset="0"/>
                                      </a:rPr>
                                      <m:t>𝟖</m:t>
                                    </m:r>
                                  </m:e>
                                  <m:e>
                                    <m:r>
                                      <a:rPr lang="tr-TR" sz="1600" b="1" i="1">
                                        <a:solidFill>
                                          <a:schemeClr val="bg1"/>
                                        </a:solidFill>
                                        <a:latin typeface="Cambria Math" panose="02040503050406030204" pitchFamily="18" charset="0"/>
                                        <a:ea typeface="Cambria Math" panose="02040503050406030204" pitchFamily="18" charset="0"/>
                                      </a:rPr>
                                      <m:t>𝟖</m:t>
                                    </m:r>
                                  </m:e>
                                </m:mr>
                                <m:mr>
                                  <m:e>
                                    <m:r>
                                      <a:rPr lang="tr-TR" sz="1600" b="1" i="1">
                                        <a:solidFill>
                                          <a:schemeClr val="bg1"/>
                                        </a:solidFill>
                                        <a:latin typeface="Cambria Math" panose="02040503050406030204" pitchFamily="18" charset="0"/>
                                        <a:ea typeface="Cambria Math" panose="02040503050406030204" pitchFamily="18" charset="0"/>
                                      </a:rPr>
                                      <m:t>−</m:t>
                                    </m:r>
                                    <m:r>
                                      <a:rPr lang="tr-TR" sz="1600" b="1" i="1">
                                        <a:solidFill>
                                          <a:schemeClr val="bg1"/>
                                        </a:solidFill>
                                        <a:latin typeface="Cambria Math" panose="02040503050406030204" pitchFamily="18" charset="0"/>
                                        <a:ea typeface="Cambria Math" panose="02040503050406030204" pitchFamily="18" charset="0"/>
                                      </a:rPr>
                                      <m:t>𝟔</m:t>
                                    </m:r>
                                  </m:e>
                                  <m:e>
                                    <m:r>
                                      <a:rPr lang="tr-TR" sz="1600" b="1" i="1">
                                        <a:solidFill>
                                          <a:schemeClr val="bg1"/>
                                        </a:solidFill>
                                        <a:latin typeface="Cambria Math" panose="02040503050406030204" pitchFamily="18" charset="0"/>
                                        <a:ea typeface="Cambria Math" panose="02040503050406030204" pitchFamily="18" charset="0"/>
                                      </a:rPr>
                                      <m:t>−</m:t>
                                    </m:r>
                                    <m:r>
                                      <a:rPr lang="tr-TR" sz="1600" b="1" i="1">
                                        <a:solidFill>
                                          <a:schemeClr val="bg1"/>
                                        </a:solidFill>
                                        <a:latin typeface="Cambria Math" panose="02040503050406030204" pitchFamily="18" charset="0"/>
                                        <a:ea typeface="Cambria Math" panose="02040503050406030204" pitchFamily="18" charset="0"/>
                                      </a:rPr>
                                      <m:t>𝟑</m:t>
                                    </m:r>
                                  </m:e>
                                  <m:e>
                                    <m:r>
                                      <a:rPr lang="tr-TR" sz="1600" b="1" i="1">
                                        <a:solidFill>
                                          <a:schemeClr val="bg1"/>
                                        </a:solidFill>
                                        <a:latin typeface="Cambria Math" panose="02040503050406030204" pitchFamily="18" charset="0"/>
                                        <a:ea typeface="Cambria Math" panose="02040503050406030204" pitchFamily="18" charset="0"/>
                                      </a:rPr>
                                      <m:t>−</m:t>
                                    </m:r>
                                    <m:r>
                                      <a:rPr lang="tr-TR" sz="1600" b="1" i="1">
                                        <a:solidFill>
                                          <a:schemeClr val="bg1"/>
                                        </a:solidFill>
                                        <a:latin typeface="Cambria Math" panose="02040503050406030204" pitchFamily="18" charset="0"/>
                                        <a:ea typeface="Cambria Math" panose="02040503050406030204" pitchFamily="18" charset="0"/>
                                      </a:rPr>
                                      <m:t>𝟏𝟓</m:t>
                                    </m:r>
                                  </m:e>
                                </m:mr>
                              </m:m>
                            </m:e>
                          </m:d>
                          <m:m>
                            <m:mPr>
                              <m:mcs>
                                <m:mc>
                                  <m:mcPr>
                                    <m:count m:val="1"/>
                                    <m:mcJc m:val="center"/>
                                  </m:mcPr>
                                </m:mc>
                              </m:mcs>
                              <m:ctrlPr>
                                <a:rPr lang="tr-TR" sz="1600" b="1" i="1" smtClean="0">
                                  <a:solidFill>
                                    <a:schemeClr val="bg1"/>
                                  </a:solidFill>
                                  <a:latin typeface="Cambria Math" panose="02040503050406030204" pitchFamily="18" charset="0"/>
                                  <a:ea typeface="Cambria Math" panose="02040503050406030204" pitchFamily="18" charset="0"/>
                                </a:rPr>
                              </m:ctrlPr>
                            </m:mPr>
                            <m:mr>
                              <m:e>
                                <m:r>
                                  <m:rPr>
                                    <m:brk m:alnAt="7"/>
                                  </m:rPr>
                                  <a:rPr lang="tr-TR" sz="1600" b="1" i="1" smtClean="0">
                                    <a:solidFill>
                                      <a:schemeClr val="bg1"/>
                                    </a:solidFill>
                                    <a:latin typeface="Cambria Math" panose="02040503050406030204" pitchFamily="18" charset="0"/>
                                    <a:ea typeface="Cambria Math" panose="02040503050406030204" pitchFamily="18" charset="0"/>
                                  </a:rPr>
                                  <m:t> </m:t>
                                </m:r>
                                <m:r>
                                  <a:rPr lang="tr-TR" sz="1600" b="1" i="1" smtClean="0">
                                    <a:solidFill>
                                      <a:schemeClr val="bg1"/>
                                    </a:solidFill>
                                    <a:latin typeface="Cambria Math" panose="02040503050406030204" pitchFamily="18" charset="0"/>
                                    <a:ea typeface="Cambria Math" panose="02040503050406030204" pitchFamily="18" charset="0"/>
                                  </a:rPr>
                                  <m:t>  </m:t>
                                </m:r>
                                <m:r>
                                  <a:rPr lang="tr-TR" sz="1600" b="1" i="1" smtClean="0">
                                    <a:solidFill>
                                      <a:schemeClr val="bg1"/>
                                    </a:solidFill>
                                    <a:latin typeface="Cambria Math" panose="02040503050406030204" pitchFamily="18" charset="0"/>
                                    <a:ea typeface="Cambria Math" panose="02040503050406030204" pitchFamily="18" charset="0"/>
                                  </a:rPr>
                                  <m:t>𝟒</m:t>
                                </m:r>
                              </m:e>
                            </m:mr>
                            <m:mr>
                              <m:e>
                                <m:r>
                                  <a:rPr lang="tr-TR" sz="1600" b="1" i="1" smtClean="0">
                                    <a:solidFill>
                                      <a:schemeClr val="bg1"/>
                                    </a:solidFill>
                                    <a:latin typeface="Cambria Math" panose="02040503050406030204" pitchFamily="18" charset="0"/>
                                    <a:ea typeface="Cambria Math" panose="02040503050406030204" pitchFamily="18" charset="0"/>
                                  </a:rPr>
                                  <m:t>−</m:t>
                                </m:r>
                                <m:r>
                                  <a:rPr lang="tr-TR" sz="1600" b="1" i="1" smtClean="0">
                                    <a:solidFill>
                                      <a:schemeClr val="bg1"/>
                                    </a:solidFill>
                                    <a:latin typeface="Cambria Math" panose="02040503050406030204" pitchFamily="18" charset="0"/>
                                    <a:ea typeface="Cambria Math" panose="02040503050406030204" pitchFamily="18" charset="0"/>
                                  </a:rPr>
                                  <m:t>𝟐</m:t>
                                </m:r>
                              </m:e>
                            </m:mr>
                            <m:mr>
                              <m:e>
                                <m:r>
                                  <a:rPr lang="tr-TR" sz="1600" b="1" i="1" smtClean="0">
                                    <a:solidFill>
                                      <a:schemeClr val="bg1"/>
                                    </a:solidFill>
                                    <a:latin typeface="Cambria Math" panose="02040503050406030204" pitchFamily="18" charset="0"/>
                                    <a:ea typeface="Cambria Math" panose="02040503050406030204" pitchFamily="18" charset="0"/>
                                  </a:rPr>
                                  <m:t>   </m:t>
                                </m:r>
                                <m:r>
                                  <a:rPr lang="tr-TR" sz="1600" b="1" i="1" smtClean="0">
                                    <a:solidFill>
                                      <a:schemeClr val="bg1"/>
                                    </a:solidFill>
                                    <a:latin typeface="Cambria Math" panose="02040503050406030204" pitchFamily="18" charset="0"/>
                                    <a:ea typeface="Cambria Math" panose="02040503050406030204" pitchFamily="18" charset="0"/>
                                  </a:rPr>
                                  <m:t>𝟗</m:t>
                                </m:r>
                              </m:e>
                            </m:mr>
                          </m:m>
                        </m:e>
                      </m:d>
                      <m:r>
                        <a:rPr lang="tr-TR" sz="1600" b="1" i="1" smtClean="0">
                          <a:solidFill>
                            <a:schemeClr val="bg1"/>
                          </a:solidFill>
                          <a:latin typeface="Cambria Math" panose="02040503050406030204" pitchFamily="18" charset="0"/>
                          <a:ea typeface="Cambria Math" panose="02040503050406030204" pitchFamily="18" charset="0"/>
                        </a:rPr>
                        <m:t>                             </m:t>
                      </m:r>
                      <m:d>
                        <m:dPr>
                          <m:begChr m:val="["/>
                          <m:endChr m:val="]"/>
                          <m:ctrlPr>
                            <a:rPr lang="tr-TR" sz="1600" b="1" i="1">
                              <a:solidFill>
                                <a:schemeClr val="bg1"/>
                              </a:solidFill>
                              <a:latin typeface="Cambria Math" panose="02040503050406030204" pitchFamily="18" charset="0"/>
                              <a:ea typeface="Cambria Math" panose="02040503050406030204" pitchFamily="18" charset="0"/>
                            </a:rPr>
                          </m:ctrlPr>
                        </m:dPr>
                        <m:e>
                          <m:d>
                            <m:dPr>
                              <m:begChr m:val=""/>
                              <m:endChr m:val="|"/>
                              <m:ctrlPr>
                                <a:rPr lang="tr-TR" sz="1600" b="1" i="1" smtClean="0">
                                  <a:solidFill>
                                    <a:schemeClr val="bg1"/>
                                  </a:solidFill>
                                  <a:latin typeface="Cambria Math" panose="02040503050406030204" pitchFamily="18" charset="0"/>
                                  <a:ea typeface="Cambria Math" panose="02040503050406030204" pitchFamily="18" charset="0"/>
                                </a:rPr>
                              </m:ctrlPr>
                            </m:dPr>
                            <m:e>
                              <m:m>
                                <m:mPr>
                                  <m:mcs>
                                    <m:mc>
                                      <m:mcPr>
                                        <m:count m:val="3"/>
                                        <m:mcJc m:val="center"/>
                                      </m:mcPr>
                                    </m:mc>
                                  </m:mcs>
                                  <m:ctrlPr>
                                    <a:rPr lang="tr-TR" sz="1600" b="1" i="1">
                                      <a:solidFill>
                                        <a:schemeClr val="bg1"/>
                                      </a:solidFill>
                                      <a:latin typeface="Cambria Math" panose="02040503050406030204" pitchFamily="18" charset="0"/>
                                      <a:ea typeface="Cambria Math" panose="02040503050406030204" pitchFamily="18" charset="0"/>
                                    </a:rPr>
                                  </m:ctrlPr>
                                </m:mPr>
                                <m:mr>
                                  <m:e>
                                    <m:r>
                                      <m:rPr>
                                        <m:brk m:alnAt="7"/>
                                      </m:rPr>
                                      <a:rPr lang="tr-TR" sz="1600" b="1" i="1">
                                        <a:solidFill>
                                          <a:schemeClr val="bg1"/>
                                        </a:solidFill>
                                        <a:latin typeface="Cambria Math" panose="02040503050406030204" pitchFamily="18" charset="0"/>
                                        <a:ea typeface="Cambria Math" panose="02040503050406030204" pitchFamily="18" charset="0"/>
                                      </a:rPr>
                                      <m:t>𝟏</m:t>
                                    </m:r>
                                  </m:e>
                                  <m:e>
                                    <m:r>
                                      <a:rPr lang="tr-TR" sz="1600" b="1" i="1">
                                        <a:solidFill>
                                          <a:schemeClr val="bg1"/>
                                        </a:solidFill>
                                        <a:latin typeface="Cambria Math" panose="02040503050406030204" pitchFamily="18" charset="0"/>
                                        <a:ea typeface="Cambria Math" panose="02040503050406030204" pitchFamily="18" charset="0"/>
                                      </a:rPr>
                                      <m:t>−</m:t>
                                    </m:r>
                                    <m:r>
                                      <a:rPr lang="tr-TR" sz="1600" b="1" i="1">
                                        <a:solidFill>
                                          <a:schemeClr val="bg1"/>
                                        </a:solidFill>
                                        <a:latin typeface="Cambria Math" panose="02040503050406030204" pitchFamily="18" charset="0"/>
                                        <a:ea typeface="Cambria Math" panose="02040503050406030204" pitchFamily="18" charset="0"/>
                                      </a:rPr>
                                      <m:t>𝟑</m:t>
                                    </m:r>
                                  </m:e>
                                  <m:e>
                                    <m:r>
                                      <a:rPr lang="tr-TR" sz="1600" b="1" i="1" smtClean="0">
                                        <a:solidFill>
                                          <a:schemeClr val="bg1"/>
                                        </a:solidFill>
                                        <a:latin typeface="Cambria Math" panose="02040503050406030204" pitchFamily="18" charset="0"/>
                                        <a:ea typeface="Cambria Math" panose="02040503050406030204" pitchFamily="18" charset="0"/>
                                      </a:rPr>
                                      <m:t>𝟏</m:t>
                                    </m:r>
                                  </m:e>
                                </m:mr>
                                <m:mr>
                                  <m:e>
                                    <m:r>
                                      <a:rPr lang="tr-TR" sz="1600" b="1" i="1">
                                        <a:solidFill>
                                          <a:schemeClr val="bg1"/>
                                        </a:solidFill>
                                        <a:latin typeface="Cambria Math" panose="02040503050406030204" pitchFamily="18" charset="0"/>
                                        <a:ea typeface="Cambria Math" panose="02040503050406030204" pitchFamily="18" charset="0"/>
                                      </a:rPr>
                                      <m:t>𝟎</m:t>
                                    </m:r>
                                  </m:e>
                                  <m:e>
                                    <m:r>
                                      <a:rPr lang="tr-TR" sz="1600" b="1" i="1">
                                        <a:solidFill>
                                          <a:schemeClr val="bg1"/>
                                        </a:solidFill>
                                        <a:latin typeface="Cambria Math" panose="02040503050406030204" pitchFamily="18" charset="0"/>
                                        <a:ea typeface="Cambria Math" panose="02040503050406030204" pitchFamily="18" charset="0"/>
                                      </a:rPr>
                                      <m:t>−</m:t>
                                    </m:r>
                                    <m:r>
                                      <a:rPr lang="tr-TR" sz="1600" b="1" i="1">
                                        <a:solidFill>
                                          <a:schemeClr val="bg1"/>
                                        </a:solidFill>
                                        <a:latin typeface="Cambria Math" panose="02040503050406030204" pitchFamily="18" charset="0"/>
                                        <a:ea typeface="Cambria Math" panose="02040503050406030204" pitchFamily="18" charset="0"/>
                                      </a:rPr>
                                      <m:t>𝟏</m:t>
                                    </m:r>
                                  </m:e>
                                  <m:e>
                                    <m:r>
                                      <a:rPr lang="tr-TR" sz="1600" b="1" i="1" smtClean="0">
                                        <a:solidFill>
                                          <a:schemeClr val="bg1"/>
                                        </a:solidFill>
                                        <a:latin typeface="Cambria Math" panose="02040503050406030204" pitchFamily="18" charset="0"/>
                                        <a:ea typeface="Cambria Math" panose="02040503050406030204" pitchFamily="18" charset="0"/>
                                      </a:rPr>
                                      <m:t>𝟑</m:t>
                                    </m:r>
                                  </m:e>
                                </m:mr>
                                <m:mr>
                                  <m:e>
                                    <m:r>
                                      <a:rPr lang="tr-TR" sz="1600" b="1" i="1">
                                        <a:solidFill>
                                          <a:schemeClr val="bg1"/>
                                        </a:solidFill>
                                        <a:latin typeface="Cambria Math" panose="02040503050406030204" pitchFamily="18" charset="0"/>
                                        <a:ea typeface="Cambria Math" panose="02040503050406030204" pitchFamily="18" charset="0"/>
                                      </a:rPr>
                                      <m:t>𝟎</m:t>
                                    </m:r>
                                  </m:e>
                                  <m:e>
                                    <m:r>
                                      <a:rPr lang="tr-TR" sz="1600" b="1" i="1">
                                        <a:solidFill>
                                          <a:schemeClr val="bg1"/>
                                        </a:solidFill>
                                        <a:latin typeface="Cambria Math" panose="02040503050406030204" pitchFamily="18" charset="0"/>
                                        <a:ea typeface="Cambria Math" panose="02040503050406030204" pitchFamily="18" charset="0"/>
                                      </a:rPr>
                                      <m:t>𝟎</m:t>
                                    </m:r>
                                  </m:e>
                                  <m:e>
                                    <m:r>
                                      <a:rPr lang="tr-TR" sz="1600" b="1" i="1" smtClean="0">
                                        <a:solidFill>
                                          <a:schemeClr val="bg1"/>
                                        </a:solidFill>
                                        <a:latin typeface="Cambria Math" panose="02040503050406030204" pitchFamily="18" charset="0"/>
                                        <a:ea typeface="Cambria Math" panose="02040503050406030204" pitchFamily="18" charset="0"/>
                                      </a:rPr>
                                      <m:t>𝟏𝟖</m:t>
                                    </m:r>
                                  </m:e>
                                </m:mr>
                              </m:m>
                            </m:e>
                          </m:d>
                          <m:m>
                            <m:mPr>
                              <m:mcs>
                                <m:mc>
                                  <m:mcPr>
                                    <m:count m:val="1"/>
                                    <m:mcJc m:val="center"/>
                                  </m:mcPr>
                                </m:mc>
                              </m:mcs>
                              <m:ctrlPr>
                                <a:rPr lang="tr-TR" sz="1600" b="1" i="1" smtClean="0">
                                  <a:solidFill>
                                    <a:schemeClr val="bg1"/>
                                  </a:solidFill>
                                  <a:latin typeface="Cambria Math" panose="02040503050406030204" pitchFamily="18" charset="0"/>
                                  <a:ea typeface="Cambria Math" panose="02040503050406030204" pitchFamily="18" charset="0"/>
                                </a:rPr>
                              </m:ctrlPr>
                            </m:mPr>
                            <m:mr>
                              <m:e>
                                <m:r>
                                  <m:rPr>
                                    <m:brk m:alnAt="7"/>
                                  </m:rPr>
                                  <a:rPr lang="tr-TR" sz="1600" b="1" i="1" smtClean="0">
                                    <a:solidFill>
                                      <a:schemeClr val="bg1"/>
                                    </a:solidFill>
                                    <a:latin typeface="Cambria Math" panose="02040503050406030204" pitchFamily="18" charset="0"/>
                                    <a:ea typeface="Cambria Math" panose="02040503050406030204" pitchFamily="18" charset="0"/>
                                  </a:rPr>
                                  <m:t> </m:t>
                                </m:r>
                                <m:r>
                                  <a:rPr lang="tr-TR" sz="1600" b="1" i="1" smtClean="0">
                                    <a:solidFill>
                                      <a:schemeClr val="bg1"/>
                                    </a:solidFill>
                                    <a:latin typeface="Cambria Math" panose="02040503050406030204" pitchFamily="18" charset="0"/>
                                    <a:ea typeface="Cambria Math" panose="02040503050406030204" pitchFamily="18" charset="0"/>
                                  </a:rPr>
                                  <m:t> </m:t>
                                </m:r>
                                <m:r>
                                  <a:rPr lang="tr-TR" sz="1600" b="1" i="1" smtClean="0">
                                    <a:solidFill>
                                      <a:schemeClr val="bg1"/>
                                    </a:solidFill>
                                    <a:latin typeface="Cambria Math" panose="02040503050406030204" pitchFamily="18" charset="0"/>
                                    <a:ea typeface="Cambria Math" panose="02040503050406030204" pitchFamily="18" charset="0"/>
                                  </a:rPr>
                                  <m:t>𝟒</m:t>
                                </m:r>
                              </m:e>
                            </m:mr>
                            <m:mr>
                              <m:e>
                                <m:r>
                                  <a:rPr lang="tr-TR" sz="1600" b="1" i="1" smtClean="0">
                                    <a:solidFill>
                                      <a:schemeClr val="bg1"/>
                                    </a:solidFill>
                                    <a:latin typeface="Cambria Math" panose="02040503050406030204" pitchFamily="18" charset="0"/>
                                    <a:ea typeface="Cambria Math" panose="02040503050406030204" pitchFamily="18" charset="0"/>
                                  </a:rPr>
                                  <m:t>−</m:t>
                                </m:r>
                                <m:r>
                                  <a:rPr lang="tr-TR" sz="1600" b="1" i="1" smtClean="0">
                                    <a:solidFill>
                                      <a:schemeClr val="bg1"/>
                                    </a:solidFill>
                                    <a:latin typeface="Cambria Math" panose="02040503050406030204" pitchFamily="18" charset="0"/>
                                    <a:ea typeface="Cambria Math" panose="02040503050406030204" pitchFamily="18" charset="0"/>
                                  </a:rPr>
                                  <m:t>𝟓</m:t>
                                </m:r>
                              </m:e>
                            </m:mr>
                            <m:mr>
                              <m:e>
                                <m:r>
                                  <a:rPr lang="tr-TR" sz="1600" b="1" i="1" smtClean="0">
                                    <a:solidFill>
                                      <a:schemeClr val="bg1"/>
                                    </a:solidFill>
                                    <a:latin typeface="Cambria Math" panose="02040503050406030204" pitchFamily="18" charset="0"/>
                                    <a:ea typeface="Cambria Math" panose="02040503050406030204" pitchFamily="18" charset="0"/>
                                  </a:rPr>
                                  <m:t>𝟑𝟔</m:t>
                                </m:r>
                              </m:e>
                            </m:mr>
                          </m:m>
                        </m:e>
                      </m:d>
                    </m:oMath>
                  </m:oMathPara>
                </a14:m>
                <a:endParaRPr lang="tr-TR" sz="1600" b="1" dirty="0" smtClean="0">
                  <a:solidFill>
                    <a:schemeClr val="bg1"/>
                  </a:solidFill>
                  <a:latin typeface="Cambria Math" panose="02040503050406030204" pitchFamily="18" charset="0"/>
                  <a:ea typeface="Cambria Math" panose="02040503050406030204" pitchFamily="18" charset="0"/>
                </a:endParaRPr>
              </a:p>
              <a:p>
                <a:endParaRPr lang="tr-TR" sz="1600" b="1" dirty="0">
                  <a:solidFill>
                    <a:schemeClr val="bg1"/>
                  </a:solidFill>
                  <a:latin typeface="Cambria Math" panose="02040503050406030204" pitchFamily="18" charset="0"/>
                  <a:ea typeface="Cambria Math" panose="02040503050406030204" pitchFamily="18" charset="0"/>
                </a:endParaRPr>
              </a:p>
              <a:p>
                <a:r>
                  <a:rPr lang="en-US" sz="1600" b="1" dirty="0">
                    <a:solidFill>
                      <a:schemeClr val="bg1"/>
                    </a:solidFill>
                    <a:latin typeface="Cambria Math" panose="02040503050406030204" pitchFamily="18" charset="0"/>
                    <a:ea typeface="Cambria Math" panose="02040503050406030204" pitchFamily="18" charset="0"/>
                  </a:rPr>
                  <a:t>The task of the pivot element is to provide the transformation that makes the numbers below it zero, without equalizing its value to zero</a:t>
                </a:r>
                <a:r>
                  <a:rPr lang="en-US" sz="1600" b="1" dirty="0" smtClean="0">
                    <a:solidFill>
                      <a:schemeClr val="bg1"/>
                    </a:solidFill>
                    <a:latin typeface="Cambria Math" panose="02040503050406030204" pitchFamily="18" charset="0"/>
                    <a:ea typeface="Cambria Math" panose="02040503050406030204" pitchFamily="18" charset="0"/>
                  </a:rPr>
                  <a:t>.</a:t>
                </a:r>
                <a:r>
                  <a:rPr lang="tr-TR" sz="1600" b="1" dirty="0" smtClean="0">
                    <a:solidFill>
                      <a:schemeClr val="bg1"/>
                    </a:solidFill>
                    <a:latin typeface="Cambria Math" panose="02040503050406030204" pitchFamily="18" charset="0"/>
                    <a:ea typeface="Cambria Math" panose="02040503050406030204" pitchFamily="18" charset="0"/>
                  </a:rPr>
                  <a:t> </a:t>
                </a:r>
                <a:r>
                  <a:rPr lang="en-US" sz="1600" b="1" dirty="0">
                    <a:solidFill>
                      <a:schemeClr val="bg1"/>
                    </a:solidFill>
                    <a:latin typeface="Cambria Math" panose="02040503050406030204" pitchFamily="18" charset="0"/>
                    <a:ea typeface="Cambria Math" panose="02040503050406030204" pitchFamily="18" charset="0"/>
                  </a:rPr>
                  <a:t>Thanks to these operations (determined pivot element and three types of basic row operations), the number of unknowns in the equation is reduced and ease of solution is provided.</a:t>
                </a:r>
                <a:endParaRPr lang="tr-TR" sz="1600" b="1" dirty="0">
                  <a:solidFill>
                    <a:schemeClr val="bg1"/>
                  </a:solidFill>
                  <a:latin typeface="Cambria Math" panose="02040503050406030204" pitchFamily="18" charset="0"/>
                  <a:ea typeface="Cambria Math" panose="02040503050406030204" pitchFamily="18" charset="0"/>
                </a:endParaRPr>
              </a:p>
            </p:txBody>
          </p:sp>
        </mc:Choice>
        <mc:Fallback xmlns="">
          <p:sp>
            <p:nvSpPr>
              <p:cNvPr id="4" name="TextBox 3"/>
              <p:cNvSpPr txBox="1">
                <a:spLocks noRot="1" noChangeAspect="1" noMove="1" noResize="1" noEditPoints="1" noAdjustHandles="1" noChangeArrowheads="1" noChangeShapeType="1" noTextEdit="1"/>
              </p:cNvSpPr>
              <p:nvPr/>
            </p:nvSpPr>
            <p:spPr>
              <a:xfrm>
                <a:off x="710513" y="577967"/>
                <a:ext cx="10936543" cy="5883405"/>
              </a:xfrm>
              <a:prstGeom prst="rect">
                <a:avLst/>
              </a:prstGeom>
              <a:blipFill>
                <a:blip r:embed="rId3"/>
                <a:stretch>
                  <a:fillRect l="-502" t="-725" r="-446" b="-311"/>
                </a:stretch>
              </a:blipFill>
            </p:spPr>
            <p:txBody>
              <a:bodyPr/>
              <a:lstStyle/>
              <a:p>
                <a:r>
                  <a:rPr lang="tr-TR">
                    <a:noFill/>
                  </a:rPr>
                  <a:t> </a:t>
                </a:r>
              </a:p>
            </p:txBody>
          </p:sp>
        </mc:Fallback>
      </mc:AlternateContent>
      <p:sp>
        <p:nvSpPr>
          <p:cNvPr id="2" name="Rectangle 1"/>
          <p:cNvSpPr/>
          <p:nvPr/>
        </p:nvSpPr>
        <p:spPr>
          <a:xfrm>
            <a:off x="3889590" y="4729018"/>
            <a:ext cx="175491" cy="230909"/>
          </a:xfrm>
          <a:prstGeom prst="rect">
            <a:avLst/>
          </a:prstGeom>
          <a:noFill/>
          <a:ln w="9525"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tr-TR"/>
          </a:p>
        </p:txBody>
      </p:sp>
      <p:sp>
        <p:nvSpPr>
          <p:cNvPr id="5" name="Rectangle 4"/>
          <p:cNvSpPr/>
          <p:nvPr/>
        </p:nvSpPr>
        <p:spPr>
          <a:xfrm>
            <a:off x="4834647" y="5206163"/>
            <a:ext cx="383739" cy="272155"/>
          </a:xfrm>
          <a:prstGeom prst="rect">
            <a:avLst/>
          </a:prstGeom>
          <a:noFill/>
          <a:ln w="9525"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tr-TR"/>
          </a:p>
        </p:txBody>
      </p:sp>
      <p:sp>
        <p:nvSpPr>
          <p:cNvPr id="6" name="Rectangle 5"/>
          <p:cNvSpPr/>
          <p:nvPr/>
        </p:nvSpPr>
        <p:spPr>
          <a:xfrm>
            <a:off x="4367720" y="4967295"/>
            <a:ext cx="265178" cy="238868"/>
          </a:xfrm>
          <a:prstGeom prst="rect">
            <a:avLst/>
          </a:prstGeom>
          <a:noFill/>
          <a:ln w="9525" cap="flat" cmpd="sng" algn="ctr">
            <a:solidFill>
              <a:srgbClr val="FF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tr-TR"/>
          </a:p>
        </p:txBody>
      </p:sp>
      <p:sp>
        <p:nvSpPr>
          <p:cNvPr id="3" name="Right Arrow 2"/>
          <p:cNvSpPr/>
          <p:nvPr/>
        </p:nvSpPr>
        <p:spPr>
          <a:xfrm>
            <a:off x="5959518" y="4918363"/>
            <a:ext cx="923636" cy="369455"/>
          </a:xfrm>
          <a:prstGeom prst="rightArrow">
            <a:avLst/>
          </a:prstGeom>
          <a:solidFill>
            <a:schemeClr val="bg2">
              <a:lumMod val="75000"/>
            </a:schemeClr>
          </a:solidFill>
          <a:ln w="9525" cap="flat" cmpd="sng" algn="ctr">
            <a:solidFill>
              <a:schemeClr val="tx2">
                <a:lumMod val="50000"/>
              </a:schemeClr>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tr-TR"/>
          </a:p>
        </p:txBody>
      </p:sp>
    </p:spTree>
    <p:extLst>
      <p:ext uri="{BB962C8B-B14F-4D97-AF65-F5344CB8AC3E}">
        <p14:creationId xmlns:p14="http://schemas.microsoft.com/office/powerpoint/2010/main" val="12101616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TextBox 3"/>
              <p:cNvSpPr txBox="1"/>
              <p:nvPr/>
            </p:nvSpPr>
            <p:spPr>
              <a:xfrm>
                <a:off x="609167" y="836578"/>
                <a:ext cx="10788507" cy="9030998"/>
              </a:xfrm>
              <a:prstGeom prst="rect">
                <a:avLst/>
              </a:prstGeom>
              <a:noFill/>
            </p:spPr>
            <p:txBody>
              <a:bodyPr wrap="square" rtlCol="0">
                <a:spAutoFit/>
              </a:bodyPr>
              <a:lstStyle/>
              <a:p>
                <a:pPr algn="just"/>
                <a:endParaRPr lang="tr-TR" dirty="0" smtClean="0">
                  <a:latin typeface="Cambria Math" panose="02040503050406030204" pitchFamily="18" charset="0"/>
                  <a:ea typeface="Cambria Math" panose="02040503050406030204" pitchFamily="18" charset="0"/>
                  <a:cs typeface="Nirmala UI" panose="020B0502040204020203" pitchFamily="34" charset="0"/>
                </a:endParaRPr>
              </a:p>
              <a:p>
                <a:pPr marL="285750" indent="-285750" algn="just">
                  <a:buFont typeface="Arial" panose="020B0604020202020204" pitchFamily="34" charset="0"/>
                  <a:buChar char="•"/>
                </a:pPr>
                <a:r>
                  <a:rPr lang="en-US" b="1" dirty="0"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a:t>Gaussian elimination consists of two steps</a:t>
                </a:r>
                <a:r>
                  <a:rPr lang="tr-TR" b="1" dirty="0"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a:t>;</a:t>
                </a:r>
              </a:p>
              <a:p>
                <a:pPr algn="just"/>
                <a:endParaRPr lang="tr-TR" b="1" u="sng" dirty="0">
                  <a:solidFill>
                    <a:schemeClr val="bg1"/>
                  </a:solidFill>
                  <a:latin typeface="Cambria Math" panose="02040503050406030204" pitchFamily="18" charset="0"/>
                  <a:ea typeface="Cambria Math" panose="02040503050406030204" pitchFamily="18" charset="0"/>
                  <a:cs typeface="Nirmala UI" panose="020B0502040204020203" pitchFamily="34" charset="0"/>
                </a:endParaRPr>
              </a:p>
              <a:p>
                <a:pPr algn="just"/>
                <a:r>
                  <a:rPr lang="en-US" b="1" u="sng" dirty="0"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a:t>1.</a:t>
                </a:r>
                <a:r>
                  <a:rPr lang="en-US" u="sng" dirty="0"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a:t>  Forward Elimination of Unknowns:</a:t>
                </a:r>
                <a:r>
                  <a:rPr lang="en-US" dirty="0"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a:t> In this step, the unknown is eliminated in each equation starting with the first equation. The purpose of the method performed with mathematical operations applied between the </a:t>
                </a:r>
                <a:r>
                  <a:rPr lang="tr-TR" dirty="0"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a:t>rows</a:t>
                </a:r>
                <a:r>
                  <a:rPr lang="en-US" dirty="0"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a:t> is to zero all the numbers under the selected pivot element.</a:t>
                </a:r>
                <a:r>
                  <a:rPr lang="tr-TR" dirty="0"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a:t> </a:t>
                </a:r>
                <a:r>
                  <a:rPr lang="en-US" dirty="0"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a:t>This way, the equations are reduced to one equation and one unknown in each equation.</a:t>
                </a:r>
                <a:endParaRPr lang="tr-TR" dirty="0" smtClean="0">
                  <a:solidFill>
                    <a:schemeClr val="bg1"/>
                  </a:solidFill>
                  <a:latin typeface="Cambria Math" panose="02040503050406030204" pitchFamily="18" charset="0"/>
                  <a:ea typeface="Cambria Math" panose="02040503050406030204" pitchFamily="18" charset="0"/>
                  <a:cs typeface="Nirmala UI" panose="020B0502040204020203" pitchFamily="34" charset="0"/>
                </a:endParaRPr>
              </a:p>
              <a:p>
                <a:pPr algn="just"/>
                <a:endParaRPr lang="tr-TR" dirty="0" smtClean="0">
                  <a:latin typeface="Cambria Math" panose="02040503050406030204" pitchFamily="18" charset="0"/>
                  <a:ea typeface="Cambria Math" panose="02040503050406030204" pitchFamily="18" charset="0"/>
                  <a:cs typeface="Nirmala UI" panose="020B0502040204020203" pitchFamily="34" charset="0"/>
                </a:endParaRPr>
              </a:p>
              <a:p>
                <a:pPr algn="just"/>
                <a:r>
                  <a:rPr lang="tr-TR" sz="1600" dirty="0" smtClean="0">
                    <a:ea typeface="Cambria Math" panose="02040503050406030204" pitchFamily="18" charset="0"/>
                    <a:cs typeface="Nirmala UI" panose="020B0502040204020203" pitchFamily="34" charset="0"/>
                  </a:rPr>
                  <a:t> </a:t>
                </a:r>
                <a14:m>
                  <m:oMath xmlns:m="http://schemas.openxmlformats.org/officeDocument/2006/math">
                    <m:m>
                      <m:mPr>
                        <m:mcs>
                          <m:mc>
                            <m:mcPr>
                              <m:count m:val="1"/>
                              <m:mcJc m:val="center"/>
                            </m:mcPr>
                          </m:mc>
                        </m:mcs>
                        <m:ctrlPr>
                          <a:rPr lang="tr-TR" sz="160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ctrlPr>
                      </m:mPr>
                      <m:mr>
                        <m:e>
                          <m:r>
                            <m:rPr>
                              <m:brk m:alnAt="7"/>
                            </m:rPr>
                            <a:rPr lang="tr-TR" sz="1600" b="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t>𝑎</m:t>
                          </m:r>
                          <m:r>
                            <a:rPr lang="tr-TR" sz="1600" b="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t> </m:t>
                          </m:r>
                          <m:r>
                            <a:rPr lang="tr-TR" sz="1600" b="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t>𝑟𝑜𝑤</m:t>
                          </m:r>
                        </m:e>
                      </m:mr>
                      <m:mr>
                        <m:e>
                          <m:r>
                            <a:rPr lang="tr-TR" sz="1600" b="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t>𝑏</m:t>
                          </m:r>
                          <m:r>
                            <a:rPr lang="tr-TR" sz="1600" b="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t> </m:t>
                          </m:r>
                          <m:r>
                            <a:rPr lang="tr-TR" sz="1600" b="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t>𝑟𝑜𝑤</m:t>
                          </m:r>
                        </m:e>
                      </m:mr>
                      <m:mr>
                        <m:e>
                          <m:r>
                            <a:rPr lang="tr-TR" sz="1600" b="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t>𝑐</m:t>
                          </m:r>
                          <m:r>
                            <a:rPr lang="tr-TR" sz="1600" b="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t> </m:t>
                          </m:r>
                          <m:r>
                            <a:rPr lang="tr-TR" sz="1600" b="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t>𝑟𝑜𝑤</m:t>
                          </m:r>
                        </m:e>
                      </m:mr>
                    </m:m>
                  </m:oMath>
                </a14:m>
                <a:r>
                  <a:rPr lang="tr-TR" sz="1600" dirty="0" smtClean="0">
                    <a:solidFill>
                      <a:schemeClr val="bg1"/>
                    </a:solidFill>
                    <a:ea typeface="Cambria Math" panose="02040503050406030204" pitchFamily="18" charset="0"/>
                    <a:cs typeface="Nirmala UI" panose="020B0502040204020203" pitchFamily="34" charset="0"/>
                  </a:rPr>
                  <a:t>    </a:t>
                </a:r>
                <a14:m>
                  <m:oMath xmlns:m="http://schemas.openxmlformats.org/officeDocument/2006/math">
                    <m:d>
                      <m:dPr>
                        <m:begChr m:val="["/>
                        <m:endChr m:val="]"/>
                        <m:ctrlPr>
                          <a:rPr lang="tr-TR" sz="160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ctrlPr>
                      </m:dPr>
                      <m:e>
                        <m:d>
                          <m:dPr>
                            <m:begChr m:val=""/>
                            <m:endChr m:val="|"/>
                            <m:ctrlP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ctrlPr>
                          </m:dPr>
                          <m:e>
                            <m:m>
                              <m:mPr>
                                <m:mcs>
                                  <m:mc>
                                    <m:mcPr>
                                      <m:count m:val="3"/>
                                      <m:mcJc m:val="center"/>
                                    </m:mcPr>
                                  </m:mc>
                                </m:mcs>
                                <m:ctrlP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ctrlPr>
                              </m:mPr>
                              <m:mr>
                                <m:e>
                                  <m:r>
                                    <m:rPr>
                                      <m:brk m:alnAt="7"/>
                                    </m:rP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2</m:t>
                                  </m:r>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𝑥</m:t>
                                  </m:r>
                                </m:e>
                                <m:e>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4</m:t>
                                  </m:r>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𝑦</m:t>
                                  </m:r>
                                </m:e>
                                <m:e>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−2</m:t>
                                  </m:r>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𝑧</m:t>
                                  </m:r>
                                </m:e>
                              </m:mr>
                              <m:mr>
                                <m:e>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4</m:t>
                                  </m:r>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𝑥</m:t>
                                  </m:r>
                                </m:e>
                                <m:e>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9</m:t>
                                  </m:r>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𝑦</m:t>
                                  </m:r>
                                </m:e>
                                <m:e>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−3</m:t>
                                  </m:r>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𝑧</m:t>
                                  </m:r>
                                </m:e>
                              </m:mr>
                              <m:mr>
                                <m:e>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−2</m:t>
                                  </m:r>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𝑥</m:t>
                                  </m:r>
                                </m:e>
                                <m:e>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−3</m:t>
                                  </m:r>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𝑦</m:t>
                                  </m:r>
                                </m:e>
                                <m:e>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7</m:t>
                                  </m:r>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𝑧</m:t>
                                  </m:r>
                                </m:e>
                              </m:mr>
                            </m:m>
                          </m:e>
                        </m:d>
                        <m:m>
                          <m:mPr>
                            <m:mcs>
                              <m:mc>
                                <m:mcPr>
                                  <m:count m:val="1"/>
                                  <m:mcJc m:val="center"/>
                                </m:mcPr>
                              </m:mc>
                            </m:mcs>
                            <m:ctrlP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ctrlPr>
                          </m:mPr>
                          <m:mr>
                            <m:e>
                              <m:r>
                                <m:rPr>
                                  <m:brk m:alnAt="7"/>
                                </m:rPr>
                                <a:rPr lang="tr-TR" sz="1600" b="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t>2</m:t>
                              </m:r>
                            </m:e>
                          </m:mr>
                          <m:mr>
                            <m:e>
                              <m:r>
                                <a:rPr lang="tr-TR" sz="1600" b="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t>8</m:t>
                              </m:r>
                            </m:e>
                          </m:mr>
                          <m:mr>
                            <m:e>
                              <m:r>
                                <a:rPr lang="tr-TR" sz="1600" b="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t>10</m:t>
                              </m:r>
                            </m:e>
                          </m:mr>
                        </m:m>
                        <m:r>
                          <a:rPr lang="tr-TR" sz="1600" b="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t> </m:t>
                        </m:r>
                      </m:e>
                    </m:d>
                    <m:r>
                      <a:rPr lang="tr-TR" sz="1600" b="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t>                                     </m:t>
                    </m:r>
                    <m:d>
                      <m:dPr>
                        <m:begChr m:val="["/>
                        <m:endChr m:val="]"/>
                        <m:ctrlP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ctrlPr>
                      </m:dPr>
                      <m:e>
                        <m:d>
                          <m:dPr>
                            <m:begChr m:val=""/>
                            <m:endChr m:val="|"/>
                            <m:ctrlP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ctrlPr>
                          </m:dPr>
                          <m:e>
                            <m:m>
                              <m:mPr>
                                <m:mcs>
                                  <m:mc>
                                    <m:mcPr>
                                      <m:count m:val="3"/>
                                      <m:mcJc m:val="center"/>
                                    </m:mcPr>
                                  </m:mc>
                                </m:mcs>
                                <m:ctrlP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ctrlPr>
                              </m:mPr>
                              <m:mr>
                                <m:e>
                                  <m:r>
                                    <m:rPr>
                                      <m:brk m:alnAt="7"/>
                                    </m:rP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2</m:t>
                                  </m:r>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𝑥</m:t>
                                  </m:r>
                                </m:e>
                                <m:e>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4</m:t>
                                  </m:r>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𝑦</m:t>
                                  </m:r>
                                </m:e>
                                <m:e>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−2</m:t>
                                  </m:r>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𝑧</m:t>
                                  </m:r>
                                </m:e>
                              </m:mr>
                              <m:mr>
                                <m:e>
                                  <m:r>
                                    <a:rPr lang="tr-TR" sz="160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t>0</m:t>
                                  </m:r>
                                </m:e>
                                <m:e>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𝑦</m:t>
                                  </m:r>
                                </m:e>
                                <m:e>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𝑧</m:t>
                                  </m:r>
                                </m:e>
                              </m:mr>
                              <m:mr>
                                <m:e>
                                  <m:r>
                                    <a:rPr lang="tr-TR" sz="1600" b="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t>0</m:t>
                                  </m:r>
                                </m:e>
                                <m:e>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𝑦</m:t>
                                  </m:r>
                                </m:e>
                                <m:e>
                                  <m:r>
                                    <a:rPr lang="tr-TR" sz="1600" b="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t>5</m:t>
                                  </m:r>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𝑧</m:t>
                                  </m:r>
                                </m:e>
                              </m:mr>
                            </m:m>
                          </m:e>
                        </m:d>
                        <m:m>
                          <m:mPr>
                            <m:mcs>
                              <m:mc>
                                <m:mcPr>
                                  <m:count m:val="1"/>
                                  <m:mcJc m:val="center"/>
                                </m:mcPr>
                              </m:mc>
                            </m:mcs>
                            <m:ctrlP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ctrlPr>
                          </m:mPr>
                          <m:mr>
                            <m:e>
                              <m:r>
                                <m:rPr>
                                  <m:brk m:alnAt="7"/>
                                </m:rP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2</m:t>
                              </m:r>
                            </m:e>
                          </m:mr>
                          <m:mr>
                            <m:e>
                              <m:r>
                                <a:rPr lang="tr-TR" sz="1600" b="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t>4</m:t>
                              </m:r>
                            </m:e>
                          </m:mr>
                          <m:mr>
                            <m:e>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1</m:t>
                              </m:r>
                              <m:r>
                                <a:rPr lang="tr-TR" sz="1600" b="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t>2</m:t>
                              </m:r>
                            </m:e>
                          </m:mr>
                        </m:m>
                      </m:e>
                    </m:d>
                    <m:r>
                      <a:rPr lang="tr-TR" sz="1600" b="0" i="1">
                        <a:solidFill>
                          <a:schemeClr val="bg1"/>
                        </a:solidFill>
                        <a:latin typeface="Cambria Math" panose="02040503050406030204" pitchFamily="18" charset="0"/>
                        <a:ea typeface="Cambria Math" panose="02040503050406030204" pitchFamily="18" charset="0"/>
                        <a:cs typeface="Nirmala UI" panose="020B0502040204020203" pitchFamily="34" charset="0"/>
                      </a:rPr>
                      <m:t>         </m:t>
                    </m:r>
                    <m:r>
                      <a:rPr lang="tr-TR" sz="1600" b="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t>                                 </m:t>
                    </m:r>
                    <m:d>
                      <m:dPr>
                        <m:begChr m:val="["/>
                        <m:endChr m:val="]"/>
                        <m:ctrlP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ctrlPr>
                      </m:dPr>
                      <m:e>
                        <m:d>
                          <m:dPr>
                            <m:begChr m:val=""/>
                            <m:endChr m:val="|"/>
                            <m:ctrlP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ctrlPr>
                          </m:dPr>
                          <m:e>
                            <m:m>
                              <m:mPr>
                                <m:mcs>
                                  <m:mc>
                                    <m:mcPr>
                                      <m:count m:val="3"/>
                                      <m:mcJc m:val="center"/>
                                    </m:mcPr>
                                  </m:mc>
                                </m:mcs>
                                <m:ctrlP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ctrlPr>
                              </m:mPr>
                              <m:mr>
                                <m:e>
                                  <m:r>
                                    <m:rPr>
                                      <m:brk m:alnAt="7"/>
                                    </m:rP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2</m:t>
                                  </m:r>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𝑥</m:t>
                                  </m:r>
                                </m:e>
                                <m:e>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4</m:t>
                                  </m:r>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𝑦</m:t>
                                  </m:r>
                                </m:e>
                                <m:e>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−2</m:t>
                                  </m:r>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𝑧</m:t>
                                  </m:r>
                                </m:e>
                              </m:mr>
                              <m:mr>
                                <m:e>
                                  <m:r>
                                    <a:rPr lang="tr-TR" sz="1600" b="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t>0</m:t>
                                  </m:r>
                                </m:e>
                                <m:e>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𝑦</m:t>
                                  </m:r>
                                </m:e>
                                <m:e>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𝑧</m:t>
                                  </m:r>
                                </m:e>
                              </m:mr>
                              <m:mr>
                                <m:e>
                                  <m:r>
                                    <a:rPr lang="tr-TR" sz="1600" b="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t>0</m:t>
                                  </m:r>
                                </m:e>
                                <m:e>
                                  <m:r>
                                    <a:rPr lang="tr-TR" sz="1600" b="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t>0</m:t>
                                  </m:r>
                                </m:e>
                                <m:e>
                                  <m:r>
                                    <a:rPr lang="tr-TR" sz="1600" b="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t>4</m:t>
                                  </m:r>
                                  <m: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𝑧</m:t>
                                  </m:r>
                                </m:e>
                              </m:mr>
                            </m:m>
                          </m:e>
                        </m:d>
                        <m:m>
                          <m:mPr>
                            <m:mcs>
                              <m:mc>
                                <m:mcPr>
                                  <m:count m:val="1"/>
                                  <m:mcJc m:val="center"/>
                                </m:mcPr>
                              </m:mc>
                            </m:mcs>
                            <m:ctrlP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ctrlPr>
                          </m:mPr>
                          <m:mr>
                            <m:e>
                              <m:r>
                                <m:rPr>
                                  <m:brk m:alnAt="7"/>
                                </m:rPr>
                                <a:rPr lang="tr-TR" sz="1600" i="1">
                                  <a:solidFill>
                                    <a:schemeClr val="bg1"/>
                                  </a:solidFill>
                                  <a:latin typeface="Cambria Math" panose="02040503050406030204" pitchFamily="18" charset="0"/>
                                  <a:ea typeface="Cambria Math" panose="02040503050406030204" pitchFamily="18" charset="0"/>
                                  <a:cs typeface="Nirmala UI" panose="020B0502040204020203" pitchFamily="34" charset="0"/>
                                </a:rPr>
                                <m:t>2</m:t>
                              </m:r>
                            </m:e>
                          </m:mr>
                          <m:mr>
                            <m:e>
                              <m:r>
                                <a:rPr lang="tr-TR" sz="1600" b="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t>4</m:t>
                              </m:r>
                            </m:e>
                          </m:mr>
                          <m:mr>
                            <m:e>
                              <m:r>
                                <a:rPr lang="tr-TR" sz="1600" b="0" i="1"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m:t>8</m:t>
                              </m:r>
                            </m:e>
                          </m:mr>
                        </m:m>
                      </m:e>
                    </m:d>
                  </m:oMath>
                </a14:m>
                <a:endParaRPr lang="tr-TR" sz="1600" dirty="0">
                  <a:latin typeface="Cambria Math" panose="02040503050406030204" pitchFamily="18" charset="0"/>
                  <a:ea typeface="Cambria Math" panose="02040503050406030204" pitchFamily="18" charset="0"/>
                  <a:cs typeface="Nirmala UI" panose="020B0502040204020203" pitchFamily="34" charset="0"/>
                </a:endParaRPr>
              </a:p>
              <a:p>
                <a:pPr algn="just"/>
                <a:endParaRPr lang="tr-TR" dirty="0" smtClean="0">
                  <a:latin typeface="Cambria Math" panose="02040503050406030204" pitchFamily="18" charset="0"/>
                  <a:ea typeface="Cambria Math" panose="02040503050406030204" pitchFamily="18" charset="0"/>
                  <a:cs typeface="Nirmala UI" panose="020B0502040204020203" pitchFamily="34" charset="0"/>
                </a:endParaRPr>
              </a:p>
              <a:p>
                <a:pPr algn="just"/>
                <a:endParaRPr lang="tr-TR" dirty="0">
                  <a:latin typeface="Cambria Math" panose="02040503050406030204" pitchFamily="18" charset="0"/>
                  <a:ea typeface="Cambria Math" panose="02040503050406030204" pitchFamily="18" charset="0"/>
                  <a:cs typeface="Nirmala UI" panose="020B0502040204020203" pitchFamily="34" charset="0"/>
                </a:endParaRPr>
              </a:p>
              <a:p>
                <a:pPr algn="just"/>
                <a:endParaRPr lang="tr-TR" b="1" u="sng" dirty="0" smtClean="0">
                  <a:latin typeface="Cambria Math" panose="02040503050406030204" pitchFamily="18" charset="0"/>
                  <a:ea typeface="Cambria Math" panose="02040503050406030204" pitchFamily="18" charset="0"/>
                  <a:cs typeface="Nirmala UI" panose="020B0502040204020203" pitchFamily="34" charset="0"/>
                </a:endParaRPr>
              </a:p>
              <a:p>
                <a:pPr algn="just"/>
                <a:r>
                  <a:rPr lang="en-US" sz="1600" b="1" u="sng" dirty="0"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a:t>2.  </a:t>
                </a:r>
                <a:r>
                  <a:rPr lang="en-US" sz="1600" u="sng" dirty="0"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a:t>Back Substitution:</a:t>
                </a:r>
                <a:r>
                  <a:rPr lang="en-US" sz="1600" dirty="0"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a:t> In this step, starting from the last equation, each of the unknowns is found.</a:t>
                </a:r>
                <a:endParaRPr lang="tr-TR" sz="1600" dirty="0" smtClean="0">
                  <a:solidFill>
                    <a:schemeClr val="bg1"/>
                  </a:solidFill>
                  <a:latin typeface="Cambria Math" panose="02040503050406030204" pitchFamily="18" charset="0"/>
                  <a:ea typeface="Cambria Math" panose="02040503050406030204" pitchFamily="18" charset="0"/>
                  <a:cs typeface="Nirmala UI" panose="020B0502040204020203" pitchFamily="34" charset="0"/>
                </a:endParaRPr>
              </a:p>
              <a:p>
                <a:endParaRPr lang="tr-TR" sz="1600" dirty="0">
                  <a:solidFill>
                    <a:schemeClr val="bg1"/>
                  </a:solidFill>
                  <a:latin typeface="Cambria Math" panose="02040503050406030204" pitchFamily="18" charset="0"/>
                  <a:ea typeface="Cambria Math" panose="02040503050406030204" pitchFamily="18" charset="0"/>
                  <a:cs typeface="Nirmala UI" panose="020B0502040204020203" pitchFamily="34" charset="0"/>
                </a:endParaRPr>
              </a:p>
              <a:p>
                <a:r>
                  <a:rPr lang="tr-TR" sz="1600" dirty="0"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a:t>				2x+4y-2z = 2		x =-1</a:t>
                </a:r>
              </a:p>
              <a:p>
                <a:r>
                  <a:rPr lang="tr-TR" sz="1600" dirty="0"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a:t>				            y+z =4		y = 2</a:t>
                </a:r>
              </a:p>
              <a:p>
                <a:r>
                  <a:rPr lang="tr-TR" sz="1600" dirty="0" smtClean="0">
                    <a:solidFill>
                      <a:schemeClr val="bg1"/>
                    </a:solidFill>
                    <a:latin typeface="Cambria Math" panose="02040503050406030204" pitchFamily="18" charset="0"/>
                    <a:ea typeface="Cambria Math" panose="02040503050406030204" pitchFamily="18" charset="0"/>
                    <a:cs typeface="Nirmala UI" panose="020B0502040204020203" pitchFamily="34" charset="0"/>
                  </a:rPr>
                  <a:t>				              4z = 8		z = 2</a:t>
                </a:r>
                <a:endParaRPr lang="en-US" sz="1600" dirty="0" smtClean="0">
                  <a:solidFill>
                    <a:schemeClr val="bg1"/>
                  </a:solidFill>
                  <a:latin typeface="Cambria Math" panose="02040503050406030204" pitchFamily="18" charset="0"/>
                  <a:ea typeface="Cambria Math" panose="02040503050406030204" pitchFamily="18" charset="0"/>
                  <a:cs typeface="Nirmala UI" panose="020B0502040204020203" pitchFamily="34" charset="0"/>
                </a:endParaRPr>
              </a:p>
              <a:p>
                <a:pPr algn="just"/>
                <a:endParaRPr lang="en-US" u="sng" dirty="0" smtClean="0">
                  <a:latin typeface="Cambria Math" panose="02040503050406030204" pitchFamily="18" charset="0"/>
                  <a:ea typeface="Cambria Math" panose="02040503050406030204" pitchFamily="18" charset="0"/>
                  <a:cs typeface="Nirmala UI" panose="020B0502040204020203" pitchFamily="34" charset="0"/>
                </a:endParaRPr>
              </a:p>
              <a:p>
                <a:pPr algn="just"/>
                <a:endParaRPr lang="tr-TR" dirty="0" smtClean="0">
                  <a:latin typeface="Cambria Math" panose="02040503050406030204" pitchFamily="18" charset="0"/>
                  <a:ea typeface="Cambria Math" panose="02040503050406030204" pitchFamily="18" charset="0"/>
                  <a:cs typeface="Nirmala UI" panose="020B0502040204020203" pitchFamily="34" charset="0"/>
                </a:endParaRPr>
              </a:p>
              <a:p>
                <a:pPr algn="just"/>
                <a:endParaRPr lang="tr-TR" dirty="0">
                  <a:latin typeface="Cambria Math" panose="02040503050406030204" pitchFamily="18" charset="0"/>
                  <a:ea typeface="Cambria Math" panose="02040503050406030204" pitchFamily="18" charset="0"/>
                  <a:cs typeface="Nirmala UI" panose="020B0502040204020203" pitchFamily="34" charset="0"/>
                </a:endParaRPr>
              </a:p>
              <a:p>
                <a:pPr algn="just"/>
                <a:endParaRPr lang="tr-TR" dirty="0" smtClean="0">
                  <a:latin typeface="Cambria Math" panose="02040503050406030204" pitchFamily="18" charset="0"/>
                  <a:ea typeface="Cambria Math" panose="02040503050406030204" pitchFamily="18" charset="0"/>
                  <a:cs typeface="Nirmala UI" panose="020B0502040204020203" pitchFamily="34" charset="0"/>
                </a:endParaRPr>
              </a:p>
              <a:p>
                <a:pPr algn="just"/>
                <a:endParaRPr lang="tr-TR" dirty="0">
                  <a:latin typeface="Cambria Math" panose="02040503050406030204" pitchFamily="18" charset="0"/>
                  <a:ea typeface="Cambria Math" panose="02040503050406030204" pitchFamily="18" charset="0"/>
                  <a:cs typeface="Nirmala UI" panose="020B0502040204020203" pitchFamily="34" charset="0"/>
                </a:endParaRPr>
              </a:p>
              <a:p>
                <a:pPr algn="just"/>
                <a:endParaRPr lang="tr-TR" dirty="0" smtClean="0">
                  <a:latin typeface="Cambria Math" panose="02040503050406030204" pitchFamily="18" charset="0"/>
                  <a:ea typeface="Cambria Math" panose="02040503050406030204" pitchFamily="18" charset="0"/>
                  <a:cs typeface="Nirmala UI" panose="020B0502040204020203" pitchFamily="34" charset="0"/>
                </a:endParaRPr>
              </a:p>
              <a:p>
                <a:pPr algn="just"/>
                <a:endParaRPr lang="tr-TR" dirty="0" smtClean="0">
                  <a:latin typeface="Cambria Math" panose="02040503050406030204" pitchFamily="18" charset="0"/>
                  <a:ea typeface="Cambria Math" panose="02040503050406030204" pitchFamily="18" charset="0"/>
                  <a:cs typeface="Nirmala UI" panose="020B0502040204020203" pitchFamily="34" charset="0"/>
                </a:endParaRPr>
              </a:p>
              <a:p>
                <a:pPr algn="just"/>
                <a:endParaRPr lang="tr-TR" dirty="0">
                  <a:latin typeface="Cambria Math" panose="02040503050406030204" pitchFamily="18" charset="0"/>
                  <a:ea typeface="Cambria Math" panose="02040503050406030204" pitchFamily="18" charset="0"/>
                  <a:cs typeface="Nirmala UI" panose="020B0502040204020203" pitchFamily="34" charset="0"/>
                </a:endParaRPr>
              </a:p>
              <a:p>
                <a:r>
                  <a:rPr lang="tr-TR" dirty="0" smtClean="0"/>
                  <a:t>				</a:t>
                </a:r>
                <a:endParaRPr lang="en-US" b="0" dirty="0" smtClean="0">
                  <a:effectLst/>
                  <a:latin typeface="Cambria Math" panose="02040503050406030204" pitchFamily="18" charset="0"/>
                  <a:ea typeface="Cambria Math" panose="02040503050406030204" pitchFamily="18" charset="0"/>
                  <a:cs typeface="Nirmala UI" panose="020B0502040204020203" pitchFamily="34" charset="0"/>
                </a:endParaRPr>
              </a:p>
              <a:p>
                <a:r>
                  <a:rPr lang="en-US" b="0" dirty="0" smtClean="0">
                    <a:effectLst/>
                    <a:latin typeface="Cambria Math" panose="02040503050406030204" pitchFamily="18" charset="0"/>
                    <a:ea typeface="Cambria Math" panose="02040503050406030204" pitchFamily="18" charset="0"/>
                    <a:cs typeface="Nirmala UI" panose="020B0502040204020203" pitchFamily="34" charset="0"/>
                  </a:rPr>
                  <a:t/>
                </a:r>
                <a:br>
                  <a:rPr lang="en-US" b="0" dirty="0" smtClean="0">
                    <a:effectLst/>
                    <a:latin typeface="Cambria Math" panose="02040503050406030204" pitchFamily="18" charset="0"/>
                    <a:ea typeface="Cambria Math" panose="02040503050406030204" pitchFamily="18" charset="0"/>
                    <a:cs typeface="Nirmala UI" panose="020B0502040204020203" pitchFamily="34" charset="0"/>
                  </a:rPr>
                </a:br>
                <a:endParaRPr lang="tr-TR" b="0" dirty="0" smtClean="0">
                  <a:effectLst/>
                  <a:latin typeface="Cambria Math" panose="02040503050406030204" pitchFamily="18" charset="0"/>
                  <a:ea typeface="Cambria Math" panose="02040503050406030204" pitchFamily="18" charset="0"/>
                  <a:cs typeface="Nirmala UI" panose="020B0502040204020203" pitchFamily="34" charset="0"/>
                </a:endParaRPr>
              </a:p>
              <a:p>
                <a:pPr algn="just"/>
                <a:endParaRPr lang="tr-TR" dirty="0" smtClean="0">
                  <a:latin typeface="Cambria Math" panose="02040503050406030204" pitchFamily="18" charset="0"/>
                  <a:ea typeface="Cambria Math" panose="02040503050406030204" pitchFamily="18" charset="0"/>
                  <a:cs typeface="Nirmala UI" panose="020B0502040204020203" pitchFamily="34" charset="0"/>
                </a:endParaRPr>
              </a:p>
              <a:p>
                <a:r>
                  <a:rPr lang="en-US" b="0" u="sng" dirty="0" smtClean="0">
                    <a:effectLst/>
                    <a:latin typeface="Cambria Math" panose="02040503050406030204" pitchFamily="18" charset="0"/>
                    <a:ea typeface="Cambria Math" panose="02040503050406030204" pitchFamily="18" charset="0"/>
                    <a:cs typeface="Nirmala UI" panose="020B0502040204020203" pitchFamily="34" charset="0"/>
                  </a:rPr>
                  <a:t/>
                </a:r>
                <a:br>
                  <a:rPr lang="en-US" b="0" u="sng" dirty="0" smtClean="0">
                    <a:effectLst/>
                    <a:latin typeface="Cambria Math" panose="02040503050406030204" pitchFamily="18" charset="0"/>
                    <a:ea typeface="Cambria Math" panose="02040503050406030204" pitchFamily="18" charset="0"/>
                    <a:cs typeface="Nirmala UI" panose="020B0502040204020203" pitchFamily="34" charset="0"/>
                  </a:rPr>
                </a:br>
                <a:r>
                  <a:rPr lang="tr-TR" b="0" u="sng" dirty="0" smtClean="0">
                    <a:effectLst/>
                    <a:latin typeface="Cambria Math" panose="02040503050406030204" pitchFamily="18" charset="0"/>
                    <a:ea typeface="Cambria Math" panose="02040503050406030204" pitchFamily="18" charset="0"/>
                    <a:cs typeface="Nirmala UI" panose="020B0502040204020203" pitchFamily="34" charset="0"/>
                  </a:rPr>
                  <a:t>  b</a:t>
                </a:r>
                <a:endParaRPr lang="tr-TR" dirty="0">
                  <a:latin typeface="Cambria Math" panose="02040503050406030204" pitchFamily="18" charset="0"/>
                  <a:ea typeface="Cambria Math" panose="02040503050406030204" pitchFamily="18" charset="0"/>
                  <a:cs typeface="Nirmala UI" panose="020B0502040204020203" pitchFamily="34" charset="0"/>
                </a:endParaRPr>
              </a:p>
            </p:txBody>
          </p:sp>
        </mc:Choice>
        <mc:Fallback xmlns="">
          <p:sp>
            <p:nvSpPr>
              <p:cNvPr id="4" name="TextBox 3"/>
              <p:cNvSpPr txBox="1">
                <a:spLocks noRot="1" noChangeAspect="1" noMove="1" noResize="1" noEditPoints="1" noAdjustHandles="1" noChangeArrowheads="1" noChangeShapeType="1" noTextEdit="1"/>
              </p:cNvSpPr>
              <p:nvPr/>
            </p:nvSpPr>
            <p:spPr>
              <a:xfrm>
                <a:off x="609167" y="836578"/>
                <a:ext cx="10788507" cy="9030998"/>
              </a:xfrm>
              <a:prstGeom prst="rect">
                <a:avLst/>
              </a:prstGeom>
              <a:blipFill>
                <a:blip r:embed="rId3"/>
                <a:stretch>
                  <a:fillRect l="-508" r="-452" b="-67"/>
                </a:stretch>
              </a:blipFill>
            </p:spPr>
            <p:txBody>
              <a:bodyPr/>
              <a:lstStyle/>
              <a:p>
                <a:r>
                  <a:rPr lang="tr-TR">
                    <a:noFill/>
                  </a:rPr>
                  <a:t> </a:t>
                </a:r>
              </a:p>
            </p:txBody>
          </p:sp>
        </mc:Fallback>
      </mc:AlternateContent>
      <p:sp>
        <p:nvSpPr>
          <p:cNvPr id="12" name="Oval 11"/>
          <p:cNvSpPr/>
          <p:nvPr/>
        </p:nvSpPr>
        <p:spPr>
          <a:xfrm rot="17519606">
            <a:off x="2145033" y="2620616"/>
            <a:ext cx="342879" cy="1652290"/>
          </a:xfrm>
          <a:prstGeom prst="ellipse">
            <a:avLst/>
          </a:prstGeom>
          <a:solidFill>
            <a:schemeClr val="tx1">
              <a:lumMod val="65000"/>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tr-TR"/>
          </a:p>
        </p:txBody>
      </p:sp>
      <p:sp>
        <p:nvSpPr>
          <p:cNvPr id="2" name="Rectangle 1"/>
          <p:cNvSpPr/>
          <p:nvPr/>
        </p:nvSpPr>
        <p:spPr>
          <a:xfrm>
            <a:off x="1590622" y="3064362"/>
            <a:ext cx="332509" cy="277091"/>
          </a:xfrm>
          <a:prstGeom prst="rect">
            <a:avLst/>
          </a:prstGeom>
          <a:noFill/>
          <a:ln w="9525" cap="flat" cmpd="sng" algn="ctr">
            <a:solidFill>
              <a:srgbClr val="C0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tr-TR"/>
          </a:p>
        </p:txBody>
      </p:sp>
      <p:sp>
        <p:nvSpPr>
          <p:cNvPr id="5" name="Rectangle 4"/>
          <p:cNvSpPr/>
          <p:nvPr/>
        </p:nvSpPr>
        <p:spPr>
          <a:xfrm>
            <a:off x="1552608" y="3363818"/>
            <a:ext cx="554523" cy="524363"/>
          </a:xfrm>
          <a:prstGeom prst="rect">
            <a:avLst/>
          </a:prstGeom>
          <a:noFill/>
          <a:ln w="12700" cap="flat" cmpd="sng" algn="ctr">
            <a:solidFill>
              <a:schemeClr val="bg1">
                <a:lumMod val="75000"/>
                <a:lumOff val="25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tr-TR"/>
          </a:p>
        </p:txBody>
      </p:sp>
      <p:sp>
        <p:nvSpPr>
          <p:cNvPr id="6" name="Right Arrow 5"/>
          <p:cNvSpPr/>
          <p:nvPr/>
        </p:nvSpPr>
        <p:spPr>
          <a:xfrm>
            <a:off x="3633863" y="3143884"/>
            <a:ext cx="1483042" cy="744297"/>
          </a:xfrm>
          <a:prstGeom prst="rightArrow">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smtClean="0">
                <a:solidFill>
                  <a:schemeClr val="bg1"/>
                </a:solidFill>
                <a:latin typeface="Cambria Math" panose="02040503050406030204" pitchFamily="18" charset="0"/>
                <a:ea typeface="Cambria Math" panose="02040503050406030204" pitchFamily="18" charset="0"/>
              </a:rPr>
              <a:t>-2a+b       b</a:t>
            </a:r>
          </a:p>
          <a:p>
            <a:pPr algn="ctr"/>
            <a:r>
              <a:rPr lang="tr-TR" sz="1400" dirty="0" smtClean="0">
                <a:solidFill>
                  <a:schemeClr val="bg1"/>
                </a:solidFill>
                <a:latin typeface="Cambria Math" panose="02040503050406030204" pitchFamily="18" charset="0"/>
                <a:ea typeface="Cambria Math" panose="02040503050406030204" pitchFamily="18" charset="0"/>
              </a:rPr>
              <a:t>a+b        c</a:t>
            </a:r>
            <a:endParaRPr lang="tr-TR" sz="1400" dirty="0">
              <a:solidFill>
                <a:schemeClr val="bg1"/>
              </a:solidFill>
              <a:latin typeface="Cambria Math" panose="02040503050406030204" pitchFamily="18" charset="0"/>
              <a:ea typeface="Cambria Math" panose="02040503050406030204" pitchFamily="18" charset="0"/>
            </a:endParaRPr>
          </a:p>
        </p:txBody>
      </p:sp>
      <p:cxnSp>
        <p:nvCxnSpPr>
          <p:cNvPr id="14" name="Straight Arrow Connector 13"/>
          <p:cNvCxnSpPr/>
          <p:nvPr/>
        </p:nvCxnSpPr>
        <p:spPr>
          <a:xfrm>
            <a:off x="4340412" y="3417269"/>
            <a:ext cx="165915" cy="0"/>
          </a:xfrm>
          <a:prstGeom prst="straightConnector1">
            <a:avLst/>
          </a:prstGeom>
          <a:ln>
            <a:solidFill>
              <a:schemeClr val="bg1">
                <a:lumMod val="95000"/>
                <a:lumOff val="5000"/>
                <a:alpha val="6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4340412" y="3629562"/>
            <a:ext cx="165915" cy="0"/>
          </a:xfrm>
          <a:prstGeom prst="straightConnector1">
            <a:avLst/>
          </a:prstGeom>
          <a:ln>
            <a:solidFill>
              <a:schemeClr val="bg1">
                <a:lumMod val="95000"/>
                <a:lumOff val="5000"/>
                <a:alpha val="6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7" name="Right Arrow 16"/>
          <p:cNvSpPr/>
          <p:nvPr/>
        </p:nvSpPr>
        <p:spPr>
          <a:xfrm>
            <a:off x="7232073" y="3082066"/>
            <a:ext cx="1410001" cy="744297"/>
          </a:xfrm>
          <a:prstGeom prst="rightArrow">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dirty="0" smtClean="0">
                <a:solidFill>
                  <a:schemeClr val="bg1"/>
                </a:solidFill>
                <a:latin typeface="Cambria Math" panose="02040503050406030204" pitchFamily="18" charset="0"/>
                <a:ea typeface="Cambria Math" panose="02040503050406030204" pitchFamily="18" charset="0"/>
              </a:rPr>
              <a:t>-b+c       c</a:t>
            </a:r>
            <a:endParaRPr lang="tr-TR" sz="1400" dirty="0">
              <a:solidFill>
                <a:schemeClr val="bg1"/>
              </a:solidFill>
              <a:latin typeface="Cambria Math" panose="02040503050406030204" pitchFamily="18" charset="0"/>
              <a:ea typeface="Cambria Math" panose="02040503050406030204" pitchFamily="18" charset="0"/>
            </a:endParaRPr>
          </a:p>
        </p:txBody>
      </p:sp>
      <p:sp>
        <p:nvSpPr>
          <p:cNvPr id="19" name="Rectangle 18"/>
          <p:cNvSpPr/>
          <p:nvPr/>
        </p:nvSpPr>
        <p:spPr>
          <a:xfrm>
            <a:off x="5662791" y="3356947"/>
            <a:ext cx="332509" cy="277091"/>
          </a:xfrm>
          <a:prstGeom prst="rect">
            <a:avLst/>
          </a:prstGeom>
          <a:noFill/>
          <a:ln w="9525" cap="flat" cmpd="sng" algn="ctr">
            <a:solidFill>
              <a:srgbClr val="C0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tr-TR"/>
          </a:p>
        </p:txBody>
      </p:sp>
      <p:cxnSp>
        <p:nvCxnSpPr>
          <p:cNvPr id="20" name="Straight Arrow Connector 19"/>
          <p:cNvCxnSpPr/>
          <p:nvPr/>
        </p:nvCxnSpPr>
        <p:spPr>
          <a:xfrm>
            <a:off x="7879345" y="3458415"/>
            <a:ext cx="165915" cy="0"/>
          </a:xfrm>
          <a:prstGeom prst="straightConnector1">
            <a:avLst/>
          </a:prstGeom>
          <a:ln>
            <a:solidFill>
              <a:schemeClr val="bg1">
                <a:lumMod val="95000"/>
                <a:lumOff val="5000"/>
                <a:alpha val="6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9853619" y="3578008"/>
            <a:ext cx="332509" cy="277091"/>
          </a:xfrm>
          <a:prstGeom prst="rect">
            <a:avLst/>
          </a:prstGeom>
          <a:noFill/>
          <a:ln w="9525" cap="flat" cmpd="sng" algn="ctr">
            <a:solidFill>
              <a:srgbClr val="C00000"/>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tr-TR"/>
          </a:p>
        </p:txBody>
      </p:sp>
    </p:spTree>
    <p:extLst>
      <p:ext uri="{BB962C8B-B14F-4D97-AF65-F5344CB8AC3E}">
        <p14:creationId xmlns:p14="http://schemas.microsoft.com/office/powerpoint/2010/main" val="21213556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39636" y="2604655"/>
            <a:ext cx="6862619" cy="369332"/>
          </a:xfrm>
          <a:prstGeom prst="rect">
            <a:avLst/>
          </a:prstGeom>
          <a:noFill/>
        </p:spPr>
        <p:txBody>
          <a:bodyPr wrap="square" rtlCol="0">
            <a:spAutoFit/>
          </a:bodyPr>
          <a:lstStyle/>
          <a:p>
            <a:r>
              <a:rPr lang="tr-TR" dirty="0">
                <a:hlinkClick r:id="rId3"/>
              </a:rPr>
              <a:t>https://www.youtube.com/watch?v=2GKESu5atVQ</a:t>
            </a:r>
            <a:endParaRPr lang="tr-TR" dirty="0"/>
          </a:p>
        </p:txBody>
      </p:sp>
      <p:pic>
        <p:nvPicPr>
          <p:cNvPr id="6" name="2GKESu5atVQ"/>
          <p:cNvPicPr>
            <a:picLocks noRot="1" noChangeAspect="1"/>
          </p:cNvPicPr>
          <p:nvPr>
            <a:videoFile r:link="rId1"/>
          </p:nvPr>
        </p:nvPicPr>
        <p:blipFill>
          <a:blip r:embed="rId4"/>
          <a:stretch>
            <a:fillRect/>
          </a:stretch>
        </p:blipFill>
        <p:spPr>
          <a:xfrm>
            <a:off x="0" y="0"/>
            <a:ext cx="12192000" cy="6858000"/>
          </a:xfrm>
          <a:prstGeom prst="rect">
            <a:avLst/>
          </a:prstGeom>
        </p:spPr>
      </p:pic>
    </p:spTree>
    <p:extLst>
      <p:ext uri="{BB962C8B-B14F-4D97-AF65-F5344CB8AC3E}">
        <p14:creationId xmlns:p14="http://schemas.microsoft.com/office/powerpoint/2010/main" val="1360637593"/>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1552</TotalTime>
  <Words>953</Words>
  <Application>Microsoft Office PowerPoint</Application>
  <PresentationFormat>Widescreen</PresentationFormat>
  <Paragraphs>223</Paragraphs>
  <Slides>14</Slides>
  <Notes>4</Notes>
  <HiddenSlides>0</HiddenSlides>
  <MMClips>1</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14</vt:i4>
      </vt:variant>
    </vt:vector>
  </HeadingPairs>
  <TitlesOfParts>
    <vt:vector size="27" baseType="lpstr">
      <vt:lpstr>Adobe Song Std L</vt:lpstr>
      <vt:lpstr>Arial</vt:lpstr>
      <vt:lpstr>Arial Narrow</vt:lpstr>
      <vt:lpstr>Calibri</vt:lpstr>
      <vt:lpstr>Californian FB</vt:lpstr>
      <vt:lpstr>Cambria Math</vt:lpstr>
      <vt:lpstr>Century Gothic</vt:lpstr>
      <vt:lpstr>Nirmala UI</vt:lpstr>
      <vt:lpstr>Nunito</vt:lpstr>
      <vt:lpstr>Perpetua Titling MT</vt:lpstr>
      <vt:lpstr>Wingdings</vt:lpstr>
      <vt:lpstr>Wingdings 3</vt:lpstr>
      <vt:lpstr>Slice</vt:lpstr>
      <vt:lpstr>ANKARA UNIVERSITY DEPARTMENT OF ENERGY ENGINEERING NUMERICAL METHODS   </vt:lpstr>
      <vt:lpstr>PowerPoint Presentation</vt:lpstr>
      <vt:lpstr>SYSTEMS OF LINEAR ALGEBRAIC EQUATIONS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TAI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UNIVERSITY DEPARTMENT OF ENERGY ENGINEERING NUMERICAL METHODS  </dc:title>
  <dc:creator>OSUser</dc:creator>
  <cp:lastModifiedBy>OSUser</cp:lastModifiedBy>
  <cp:revision>82</cp:revision>
  <dcterms:created xsi:type="dcterms:W3CDTF">2020-02-14T06:21:51Z</dcterms:created>
  <dcterms:modified xsi:type="dcterms:W3CDTF">2020-02-21T15:48:20Z</dcterms:modified>
</cp:coreProperties>
</file>