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72" r:id="rId4"/>
    <p:sldId id="258" r:id="rId5"/>
    <p:sldId id="259" r:id="rId6"/>
    <p:sldId id="260" r:id="rId7"/>
    <p:sldId id="274" r:id="rId8"/>
    <p:sldId id="261" r:id="rId9"/>
    <p:sldId id="273" r:id="rId10"/>
    <p:sldId id="262"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14"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8.03.2020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8.03.2020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8.03.2020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8.03.2020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8.03.2020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8.03.2020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8.03.2020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8.03.2020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8.03.2020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8.03.2020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8.03.2020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8.03.2020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8.03.2020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836712"/>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131 DEVANAGARİ ALFABESİ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2. HAFTA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Devanagari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alfabesi ve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Sanskrit </a:t>
            </a:r>
            <a:r>
              <a:rPr lang="tr-TR">
                <a:solidFill>
                  <a:schemeClr val="accent2">
                    <a:lumMod val="75000"/>
                  </a:schemeClr>
                </a:solidFill>
                <a:effectLst>
                  <a:outerShdw blurRad="38100" dist="38100" dir="2700000" algn="tl">
                    <a:srgbClr val="000000">
                      <a:alpha val="43137"/>
                    </a:srgbClr>
                  </a:outerShdw>
                </a:effectLst>
                <a:latin typeface="Comic Sans MS" pitchFamily="66" charset="0"/>
              </a:rPr>
              <a:t>dili üzerine-ı</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 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effectLst>
                  <a:outerShdw blurRad="38100" dist="38100" dir="2700000" algn="tl">
                    <a:srgbClr val="000000">
                      <a:alpha val="43137"/>
                    </a:srgbClr>
                  </a:outerShdw>
                </a:effectLst>
                <a:latin typeface="Comic Sans MS" pitchFamily="66" charset="0"/>
              </a:rPr>
              <a:t>HİN 131 DEVANAGARİ ALFABESİ</a:t>
            </a:r>
            <a:endParaRPr lang="tr-TR" dirty="0"/>
          </a:p>
        </p:txBody>
      </p:sp>
      <p:sp>
        <p:nvSpPr>
          <p:cNvPr id="3" name="2 İçerik Yer Tutucusu"/>
          <p:cNvSpPr>
            <a:spLocks noGrp="1"/>
          </p:cNvSpPr>
          <p:nvPr>
            <p:ph sz="quarter" idx="1"/>
          </p:nvPr>
        </p:nvSpPr>
        <p:spPr/>
        <p:txBody>
          <a:bodyPr/>
          <a:lstStyle/>
          <a:p>
            <a:pPr indent="228600" algn="ctr">
              <a:lnSpc>
                <a:spcPts val="1400"/>
              </a:lnSpc>
              <a:spcBef>
                <a:spcPts val="300"/>
              </a:spcBef>
              <a:spcAft>
                <a:spcPts val="0"/>
              </a:spcAft>
            </a:pPr>
            <a:r>
              <a:rPr lang="tr-TR" dirty="0">
                <a:latin typeface="Times New Roman" panose="02020603050405020304" pitchFamily="18" charset="0"/>
                <a:ea typeface="Times New Roman" panose="02020603050405020304" pitchFamily="18" charset="0"/>
              </a:rPr>
              <a:t>Bu muazzam dille ilgili çalışmaların ne zaman</a:t>
            </a:r>
          </a:p>
          <a:p>
            <a:pPr indent="228600" algn="ctr">
              <a:lnSpc>
                <a:spcPts val="1400"/>
              </a:lnSpc>
              <a:spcBef>
                <a:spcPts val="300"/>
              </a:spcBef>
              <a:spcAft>
                <a:spcPts val="0"/>
              </a:spcAft>
            </a:pPr>
            <a:endParaRPr lang="tr-TR" dirty="0">
              <a:latin typeface="Times New Roman" panose="02020603050405020304" pitchFamily="18" charset="0"/>
              <a:ea typeface="Times New Roman" panose="02020603050405020304" pitchFamily="18" charset="0"/>
            </a:endParaRPr>
          </a:p>
          <a:p>
            <a:pPr indent="0" algn="ctr">
              <a:lnSpc>
                <a:spcPts val="1400"/>
              </a:lnSpc>
              <a:spcBef>
                <a:spcPts val="300"/>
              </a:spcBef>
              <a:spcAft>
                <a:spcPts val="0"/>
              </a:spcAft>
              <a:buNone/>
            </a:pPr>
            <a:r>
              <a:rPr lang="tr-TR" dirty="0">
                <a:latin typeface="Times New Roman" panose="02020603050405020304" pitchFamily="18" charset="0"/>
                <a:ea typeface="Times New Roman" panose="02020603050405020304" pitchFamily="18" charset="0"/>
              </a:rPr>
              <a:t> başladığını söylemek zordur. </a:t>
            </a:r>
          </a:p>
          <a:p>
            <a:pPr indent="0" algn="ctr">
              <a:lnSpc>
                <a:spcPts val="1400"/>
              </a:lnSpc>
              <a:spcBef>
                <a:spcPts val="300"/>
              </a:spcBef>
              <a:spcAft>
                <a:spcPts val="0"/>
              </a:spcAft>
              <a:buNone/>
            </a:pPr>
            <a:endParaRPr lang="tr-TR" dirty="0">
              <a:latin typeface="Times New Roman" panose="02020603050405020304" pitchFamily="18" charset="0"/>
              <a:ea typeface="Times New Roman" panose="02020603050405020304" pitchFamily="18" charset="0"/>
            </a:endParaRPr>
          </a:p>
          <a:p>
            <a:pPr indent="228600" algn="ctr">
              <a:lnSpc>
                <a:spcPts val="1400"/>
              </a:lnSpc>
              <a:spcBef>
                <a:spcPts val="300"/>
              </a:spcBef>
              <a:spcAft>
                <a:spcPts val="0"/>
              </a:spcAft>
            </a:pPr>
            <a:r>
              <a:rPr lang="tr-TR" dirty="0">
                <a:latin typeface="Times New Roman" panose="02020603050405020304" pitchFamily="18" charset="0"/>
                <a:ea typeface="Times New Roman" panose="02020603050405020304" pitchFamily="18" charset="0"/>
              </a:rPr>
              <a:t>Ancak günümüze kadar gelen </a:t>
            </a:r>
            <a:r>
              <a:rPr lang="tr-TR" i="1" dirty="0" err="1">
                <a:latin typeface="Times New Roman" panose="02020603050405020304" pitchFamily="18" charset="0"/>
                <a:ea typeface="Times New Roman" panose="02020603050405020304" pitchFamily="18" charset="0"/>
              </a:rPr>
              <a:t>Ash</a:t>
            </a:r>
            <a:r>
              <a:rPr lang="tr-TR" i="1" dirty="0" err="1">
                <a:latin typeface="Roman Sanskrit Serif" panose="04020500000000000000" pitchFamily="82" charset="0"/>
                <a:ea typeface="Times New Roman" panose="02020603050405020304" pitchFamily="18" charset="0"/>
              </a:rPr>
              <a:t>ñà</a:t>
            </a:r>
            <a:r>
              <a:rPr lang="tr-TR" i="1" dirty="0" err="1">
                <a:latin typeface="Times New Roman" panose="02020603050405020304" pitchFamily="18" charset="0"/>
                <a:ea typeface="Times New Roman" panose="02020603050405020304" pitchFamily="18" charset="0"/>
              </a:rPr>
              <a:t>dhy</a:t>
            </a:r>
            <a:r>
              <a:rPr lang="tr-TR" i="1" dirty="0" err="1">
                <a:latin typeface="Roman Sanskrit Serif" panose="04020500000000000000" pitchFamily="82" charset="0"/>
                <a:ea typeface="Times New Roman" panose="02020603050405020304" pitchFamily="18" charset="0"/>
              </a:rPr>
              <a:t>à</a:t>
            </a:r>
            <a:r>
              <a:rPr lang="tr-TR" i="1" dirty="0" err="1">
                <a:latin typeface="Times New Roman" panose="02020603050405020304" pitchFamily="18" charset="0"/>
                <a:ea typeface="Times New Roman" panose="02020603050405020304" pitchFamily="18" charset="0"/>
              </a:rPr>
              <a:t>yi</a:t>
            </a:r>
            <a:r>
              <a:rPr lang="tr-TR" dirty="0">
                <a:latin typeface="Times New Roman" panose="02020603050405020304" pitchFamily="18" charset="0"/>
                <a:ea typeface="Times New Roman" panose="02020603050405020304" pitchFamily="18" charset="0"/>
              </a:rPr>
              <a:t> adlı eser bu</a:t>
            </a:r>
          </a:p>
          <a:p>
            <a:pPr indent="228600" algn="ctr">
              <a:lnSpc>
                <a:spcPts val="1400"/>
              </a:lnSpc>
              <a:spcBef>
                <a:spcPts val="300"/>
              </a:spcBef>
              <a:spcAft>
                <a:spcPts val="0"/>
              </a:spcAft>
            </a:pPr>
            <a:endParaRPr lang="tr-TR" dirty="0">
              <a:latin typeface="Times New Roman" panose="02020603050405020304" pitchFamily="18" charset="0"/>
              <a:ea typeface="Times New Roman" panose="02020603050405020304" pitchFamily="18" charset="0"/>
            </a:endParaRPr>
          </a:p>
          <a:p>
            <a:pPr indent="0" algn="ctr">
              <a:lnSpc>
                <a:spcPts val="1400"/>
              </a:lnSpc>
              <a:spcBef>
                <a:spcPts val="300"/>
              </a:spcBef>
              <a:spcAft>
                <a:spcPts val="0"/>
              </a:spcAft>
              <a:buNone/>
            </a:pPr>
            <a:r>
              <a:rPr lang="tr-TR" dirty="0">
                <a:latin typeface="Times New Roman" panose="02020603050405020304" pitchFamily="18" charset="0"/>
                <a:ea typeface="Times New Roman" panose="02020603050405020304" pitchFamily="18" charset="0"/>
              </a:rPr>
              <a:t>konuda oldukça önemlidir. Yazarı M.Ö yaklaşık olarak</a:t>
            </a:r>
          </a:p>
          <a:p>
            <a:pPr indent="228600" algn="ctr">
              <a:lnSpc>
                <a:spcPts val="1400"/>
              </a:lnSpc>
              <a:spcBef>
                <a:spcPts val="300"/>
              </a:spcBef>
              <a:spcAft>
                <a:spcPts val="0"/>
              </a:spcAft>
            </a:pPr>
            <a:endParaRPr lang="tr-TR" dirty="0">
              <a:latin typeface="Times New Roman" panose="02020603050405020304" pitchFamily="18" charset="0"/>
              <a:ea typeface="Times New Roman" panose="02020603050405020304" pitchFamily="18" charset="0"/>
            </a:endParaRPr>
          </a:p>
          <a:p>
            <a:pPr indent="0" algn="ctr">
              <a:lnSpc>
                <a:spcPts val="1400"/>
              </a:lnSpc>
              <a:spcBef>
                <a:spcPts val="300"/>
              </a:spcBef>
              <a:spcAft>
                <a:spcPts val="0"/>
              </a:spcAft>
              <a:buNone/>
            </a:pPr>
            <a:r>
              <a:rPr lang="tr-TR" dirty="0">
                <a:latin typeface="Times New Roman" panose="02020603050405020304" pitchFamily="18" charset="0"/>
                <a:ea typeface="Times New Roman" panose="02020603050405020304" pitchFamily="18" charset="0"/>
              </a:rPr>
              <a:t>V. yüzyılda yaşamış olana </a:t>
            </a:r>
            <a:r>
              <a:rPr lang="tr-TR" dirty="0" err="1">
                <a:latin typeface="Times New Roman" panose="02020603050405020304" pitchFamily="18" charset="0"/>
                <a:ea typeface="Times New Roman" panose="02020603050405020304" pitchFamily="18" charset="0"/>
              </a:rPr>
              <a:t>P</a:t>
            </a:r>
            <a:r>
              <a:rPr lang="tr-TR" dirty="0" err="1">
                <a:latin typeface="Roman Sanskrit Serif" panose="04020500000000000000" pitchFamily="82" charset="0"/>
                <a:ea typeface="Times New Roman" panose="02020603050405020304" pitchFamily="18" charset="0"/>
              </a:rPr>
              <a:t>àõ</a:t>
            </a:r>
            <a:r>
              <a:rPr lang="tr-TR" dirty="0" err="1">
                <a:latin typeface="Times New Roman" panose="02020603050405020304" pitchFamily="18" charset="0"/>
                <a:ea typeface="Times New Roman" panose="02020603050405020304" pitchFamily="18" charset="0"/>
              </a:rPr>
              <a:t>ini’dir</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P</a:t>
            </a:r>
            <a:r>
              <a:rPr lang="tr-TR" dirty="0" err="1">
                <a:latin typeface="Roman Sanskrit Serif" panose="04020500000000000000" pitchFamily="82" charset="0"/>
                <a:ea typeface="Times New Roman" panose="02020603050405020304" pitchFamily="18" charset="0"/>
              </a:rPr>
              <a:t>àõ</a:t>
            </a:r>
            <a:r>
              <a:rPr lang="tr-TR" dirty="0" err="1">
                <a:latin typeface="Times New Roman" panose="02020603050405020304" pitchFamily="18" charset="0"/>
                <a:ea typeface="Times New Roman" panose="02020603050405020304" pitchFamily="18" charset="0"/>
              </a:rPr>
              <a:t>ini</a:t>
            </a:r>
            <a:r>
              <a:rPr lang="tr-TR" dirty="0">
                <a:latin typeface="Times New Roman" panose="02020603050405020304" pitchFamily="18" charset="0"/>
                <a:ea typeface="Times New Roman" panose="02020603050405020304" pitchFamily="18" charset="0"/>
              </a:rPr>
              <a:t> bu eserinde</a:t>
            </a:r>
          </a:p>
          <a:p>
            <a:pPr indent="0" algn="ctr">
              <a:lnSpc>
                <a:spcPts val="1400"/>
              </a:lnSpc>
              <a:spcBef>
                <a:spcPts val="300"/>
              </a:spcBef>
              <a:spcAft>
                <a:spcPts val="0"/>
              </a:spcAft>
              <a:buNone/>
            </a:pPr>
            <a:endParaRPr lang="tr-TR" dirty="0">
              <a:latin typeface="Times New Roman" panose="02020603050405020304" pitchFamily="18" charset="0"/>
              <a:ea typeface="Times New Roman" panose="02020603050405020304" pitchFamily="18" charset="0"/>
            </a:endParaRPr>
          </a:p>
          <a:p>
            <a:pPr indent="0" algn="ctr">
              <a:lnSpc>
                <a:spcPts val="1400"/>
              </a:lnSpc>
              <a:spcBef>
                <a:spcPts val="300"/>
              </a:spcBef>
              <a:spcAft>
                <a:spcPts val="0"/>
              </a:spcAft>
              <a:buNone/>
            </a:pPr>
            <a:r>
              <a:rPr lang="tr-TR" dirty="0">
                <a:latin typeface="Times New Roman" panose="02020603050405020304" pitchFamily="18" charset="0"/>
                <a:ea typeface="Times New Roman" panose="02020603050405020304" pitchFamily="18" charset="0"/>
              </a:rPr>
              <a:t> kendinden önce dil konusunda çalışmalar yapan</a:t>
            </a:r>
          </a:p>
          <a:p>
            <a:pPr indent="0" algn="ctr">
              <a:lnSpc>
                <a:spcPts val="1400"/>
              </a:lnSpc>
              <a:spcBef>
                <a:spcPts val="300"/>
              </a:spcBef>
              <a:spcAft>
                <a:spcPts val="0"/>
              </a:spcAft>
              <a:buNone/>
            </a:pPr>
            <a:endParaRPr lang="tr-TR" dirty="0">
              <a:latin typeface="Times New Roman" panose="02020603050405020304" pitchFamily="18" charset="0"/>
              <a:ea typeface="Times New Roman" panose="02020603050405020304" pitchFamily="18" charset="0"/>
            </a:endParaRPr>
          </a:p>
          <a:p>
            <a:pPr indent="0" algn="ctr">
              <a:lnSpc>
                <a:spcPts val="1400"/>
              </a:lnSpc>
              <a:spcBef>
                <a:spcPts val="300"/>
              </a:spcBef>
              <a:spcAft>
                <a:spcPts val="0"/>
              </a:spcAft>
              <a:buNone/>
            </a:pPr>
            <a:r>
              <a:rPr lang="tr-TR" dirty="0">
                <a:latin typeface="Times New Roman" panose="02020603050405020304" pitchFamily="18" charset="0"/>
                <a:ea typeface="Times New Roman" panose="02020603050405020304" pitchFamily="18" charset="0"/>
              </a:rPr>
              <a:t> gramercilerden bahsetmektedir. Bu da gramer</a:t>
            </a:r>
          </a:p>
          <a:p>
            <a:pPr indent="0" algn="ctr">
              <a:lnSpc>
                <a:spcPts val="1400"/>
              </a:lnSpc>
              <a:spcBef>
                <a:spcPts val="300"/>
              </a:spcBef>
              <a:spcAft>
                <a:spcPts val="0"/>
              </a:spcAft>
              <a:buNone/>
            </a:pPr>
            <a:endParaRPr lang="tr-TR" dirty="0">
              <a:latin typeface="Times New Roman" panose="02020603050405020304" pitchFamily="18" charset="0"/>
              <a:ea typeface="Times New Roman" panose="02020603050405020304" pitchFamily="18" charset="0"/>
            </a:endParaRPr>
          </a:p>
          <a:p>
            <a:pPr indent="0" algn="ctr">
              <a:lnSpc>
                <a:spcPts val="1400"/>
              </a:lnSpc>
              <a:spcBef>
                <a:spcPts val="300"/>
              </a:spcBef>
              <a:spcAft>
                <a:spcPts val="0"/>
              </a:spcAft>
              <a:buNone/>
            </a:pPr>
            <a:r>
              <a:rPr lang="tr-TR" dirty="0">
                <a:latin typeface="Times New Roman" panose="02020603050405020304" pitchFamily="18" charset="0"/>
                <a:ea typeface="Times New Roman" panose="02020603050405020304" pitchFamily="18" charset="0"/>
              </a:rPr>
              <a:t> çalışmalarının tarihinin M.Ö. V. yüzyıldan daha önceye</a:t>
            </a:r>
          </a:p>
          <a:p>
            <a:pPr indent="0" algn="ctr">
              <a:lnSpc>
                <a:spcPts val="1400"/>
              </a:lnSpc>
              <a:spcBef>
                <a:spcPts val="300"/>
              </a:spcBef>
              <a:spcAft>
                <a:spcPts val="0"/>
              </a:spcAft>
              <a:buNone/>
            </a:pPr>
            <a:endParaRPr lang="tr-TR" dirty="0">
              <a:latin typeface="Times New Roman" panose="02020603050405020304" pitchFamily="18" charset="0"/>
              <a:ea typeface="Times New Roman" panose="02020603050405020304" pitchFamily="18" charset="0"/>
            </a:endParaRPr>
          </a:p>
          <a:p>
            <a:pPr indent="0" algn="ctr">
              <a:lnSpc>
                <a:spcPts val="1400"/>
              </a:lnSpc>
              <a:spcBef>
                <a:spcPts val="300"/>
              </a:spcBef>
              <a:spcAft>
                <a:spcPts val="0"/>
              </a:spcAft>
              <a:buNone/>
            </a:pPr>
            <a:r>
              <a:rPr lang="tr-TR" dirty="0">
                <a:latin typeface="Times New Roman" panose="02020603050405020304" pitchFamily="18" charset="0"/>
                <a:ea typeface="Times New Roman" panose="02020603050405020304" pitchFamily="18" charset="0"/>
              </a:rPr>
              <a:t> dayandığını göstermektedir.</a:t>
            </a:r>
          </a:p>
          <a:p>
            <a:pPr algn="ct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effectLst>
                  <a:outerShdw blurRad="38100" dist="38100" dir="2700000" algn="tl">
                    <a:srgbClr val="000000">
                      <a:alpha val="43137"/>
                    </a:srgbClr>
                  </a:outerShdw>
                </a:effectLst>
                <a:latin typeface="Comic Sans MS" pitchFamily="66" charset="0"/>
              </a:rPr>
              <a:t>HİN 131 DEVANAGARİ ALFABESİ</a:t>
            </a:r>
            <a:endParaRPr lang="tr-TR" dirty="0"/>
          </a:p>
        </p:txBody>
      </p:sp>
      <p:sp>
        <p:nvSpPr>
          <p:cNvPr id="3" name="2 İçerik Yer Tutucusu"/>
          <p:cNvSpPr>
            <a:spLocks noGrp="1"/>
          </p:cNvSpPr>
          <p:nvPr>
            <p:ph sz="quarter" idx="1"/>
          </p:nvPr>
        </p:nvSpPr>
        <p:spPr/>
        <p:txBody>
          <a:bodyPr/>
          <a:lstStyle/>
          <a:p>
            <a:pPr algn="ctr"/>
            <a:r>
              <a:rPr lang="tr-TR" dirty="0"/>
              <a:t>Dünya edebiyatına önemli eserler kazandırmış olan Sanskrit dilini kimler konuşmuştur ya da kimlerin konuşmasına izin verilmiştir? Bu dil geniş bir kitle tarafından konuşuluyor muydu? Bu sorulara tereddüt etmeden hayır diyebiliriz. </a:t>
            </a:r>
          </a:p>
          <a:p>
            <a:pPr algn="ct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effectLst>
                  <a:outerShdw blurRad="38100" dist="38100" dir="2700000" algn="tl">
                    <a:srgbClr val="000000">
                      <a:alpha val="43137"/>
                    </a:srgbClr>
                  </a:outerShdw>
                </a:effectLst>
                <a:latin typeface="Comic Sans MS" pitchFamily="66" charset="0"/>
              </a:rPr>
              <a:t>HİN 131 DEVANAGARİ ALFABESİ</a:t>
            </a:r>
            <a:endParaRPr lang="tr-TR" dirty="0"/>
          </a:p>
        </p:txBody>
      </p:sp>
      <p:sp>
        <p:nvSpPr>
          <p:cNvPr id="3" name="2 İçerik Yer Tutucusu"/>
          <p:cNvSpPr>
            <a:spLocks noGrp="1"/>
          </p:cNvSpPr>
          <p:nvPr>
            <p:ph sz="quarter" idx="1"/>
          </p:nvPr>
        </p:nvSpPr>
        <p:spPr/>
        <p:txBody>
          <a:bodyPr/>
          <a:lstStyle/>
          <a:p>
            <a:pPr algn="ctr"/>
            <a:r>
              <a:rPr lang="tr-TR" dirty="0"/>
              <a:t>Çünkü Sanskrit dili geniş bir kitle tarafından konuşulmuyordu. O halde </a:t>
            </a:r>
            <a:r>
              <a:rPr lang="tr-TR" dirty="0" err="1"/>
              <a:t>Sanskriti</a:t>
            </a:r>
            <a:r>
              <a:rPr lang="tr-TR" dirty="0"/>
              <a:t> kimler konuşuyor ya da kimlerin konuşmasına izin veriliyordu ve bunun nedeni neydi? </a:t>
            </a:r>
          </a:p>
          <a:p>
            <a:pPr algn="ctr"/>
            <a:endParaRPr lang="tr-TR" dirty="0"/>
          </a:p>
        </p:txBody>
      </p:sp>
    </p:spTree>
    <p:extLst>
      <p:ext uri="{BB962C8B-B14F-4D97-AF65-F5344CB8AC3E}">
        <p14:creationId xmlns:p14="http://schemas.microsoft.com/office/powerpoint/2010/main" val="1262100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effectLst>
                  <a:outerShdw blurRad="38100" dist="38100" dir="2700000" algn="tl">
                    <a:srgbClr val="000000">
                      <a:alpha val="43137"/>
                    </a:srgbClr>
                  </a:outerShdw>
                </a:effectLst>
                <a:latin typeface="Comic Sans MS" pitchFamily="66" charset="0"/>
              </a:rPr>
              <a:t>HİN 131 DEVANAGARİ ALFABESİ</a:t>
            </a:r>
            <a:endParaRPr lang="tr-TR" dirty="0"/>
          </a:p>
        </p:txBody>
      </p:sp>
      <p:sp>
        <p:nvSpPr>
          <p:cNvPr id="3" name="2 İçerik Yer Tutucusu"/>
          <p:cNvSpPr>
            <a:spLocks noGrp="1"/>
          </p:cNvSpPr>
          <p:nvPr>
            <p:ph sz="quarter" idx="1"/>
          </p:nvPr>
        </p:nvSpPr>
        <p:spPr/>
        <p:txBody>
          <a:bodyPr/>
          <a:lstStyle/>
          <a:p>
            <a:pPr algn="ctr"/>
            <a:r>
              <a:rPr lang="tr-TR" dirty="0"/>
              <a:t>Sanskrit dili, toplumun ayrıcalıklı sınıfı olan Brahmanların yani din adamlarının </a:t>
            </a:r>
            <a:r>
              <a:rPr lang="tr-TR" dirty="0" err="1"/>
              <a:t>kontrolu</a:t>
            </a:r>
            <a:r>
              <a:rPr lang="tr-TR" dirty="0"/>
              <a:t> altındaydı. Bu ayrıcalıklı kesim toplumu kontrol altında bulundururken Sanskrit dilini de, toplumu da egemenliklerine almış ve aşağı sınıfların bu dili kullanmasına izin vermemiştir. İşte bu yüzden dil uzun süre yazıya geçememiş bir nesilden bir sonraki nesle sözlü olarak aktarılmıştır. </a:t>
            </a:r>
          </a:p>
          <a:p>
            <a:pPr algn="ct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effectLst>
                  <a:outerShdw blurRad="38100" dist="38100" dir="2700000" algn="tl">
                    <a:srgbClr val="000000">
                      <a:alpha val="43137"/>
                    </a:srgbClr>
                  </a:outerShdw>
                </a:effectLst>
                <a:latin typeface="Comic Sans MS" pitchFamily="66" charset="0"/>
              </a:rPr>
              <a:t>HİN 131 DEVANAGARİ ALFABESİ</a:t>
            </a:r>
            <a:endParaRPr lang="tr-TR" dirty="0"/>
          </a:p>
        </p:txBody>
      </p:sp>
      <p:sp>
        <p:nvSpPr>
          <p:cNvPr id="3" name="2 İçerik Yer Tutucusu"/>
          <p:cNvSpPr>
            <a:spLocks noGrp="1"/>
          </p:cNvSpPr>
          <p:nvPr>
            <p:ph sz="quarter" idx="1"/>
          </p:nvPr>
        </p:nvSpPr>
        <p:spPr/>
        <p:txBody>
          <a:bodyPr/>
          <a:lstStyle/>
          <a:p>
            <a:pPr algn="ctr"/>
            <a:r>
              <a:rPr lang="tr-TR" dirty="0"/>
              <a:t>Bugün var olan klasik eserlerin hepsi bu dilin belli bir kesim tarafından konuşulduğunun kanıtıdır. Eserlerdeki kahramanlar ya Brahmanlar ya da soylu kesimden seçilen kişilerdir. Halk hiçbir zaman eserlerde Sanskrit konuşmaz şayet konuşursa o zaman yazarın, bu kişiyi soylu ya da üstün olarak göstermeye gayret ettiği kanısına varılırdı.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effectLst>
                  <a:outerShdw blurRad="38100" dist="38100" dir="2700000" algn="tl">
                    <a:srgbClr val="000000">
                      <a:alpha val="43137"/>
                    </a:srgbClr>
                  </a:outerShdw>
                </a:effectLst>
                <a:latin typeface="Comic Sans MS" pitchFamily="66" charset="0"/>
              </a:rPr>
              <a:t>HİN 131 DEVANAGARİ ALFABESİ</a:t>
            </a:r>
            <a:endParaRPr lang="tr-TR" dirty="0"/>
          </a:p>
        </p:txBody>
      </p:sp>
      <p:sp>
        <p:nvSpPr>
          <p:cNvPr id="3" name="2 İçerik Yer Tutucusu"/>
          <p:cNvSpPr>
            <a:spLocks noGrp="1"/>
          </p:cNvSpPr>
          <p:nvPr>
            <p:ph sz="quarter" idx="1"/>
          </p:nvPr>
        </p:nvSpPr>
        <p:spPr/>
        <p:txBody>
          <a:bodyPr/>
          <a:lstStyle/>
          <a:p>
            <a:pPr algn="ctr"/>
            <a:r>
              <a:rPr lang="tr-TR" dirty="0"/>
              <a:t>Halk ise </a:t>
            </a:r>
            <a:r>
              <a:rPr lang="tr-TR" dirty="0" err="1"/>
              <a:t>Prakrit</a:t>
            </a:r>
            <a:r>
              <a:rPr lang="tr-TR" dirty="0"/>
              <a:t> denilen bir dil konuşuyordu. </a:t>
            </a:r>
            <a:r>
              <a:rPr lang="tr-TR" dirty="0" err="1"/>
              <a:t>Prakrit</a:t>
            </a:r>
            <a:r>
              <a:rPr lang="tr-TR" dirty="0"/>
              <a:t> dili; Sanskrit “çeki düzen görmüş, düzeltilmiş “ anlamına karşılık olarak “ilkel, olduğu gibi” anlamına gelmektedir. Bu dil zaman içinde farklı dönemler geçirmiştir.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effectLst>
                  <a:outerShdw blurRad="38100" dist="38100" dir="2700000" algn="tl">
                    <a:srgbClr val="000000">
                      <a:alpha val="43137"/>
                    </a:srgbClr>
                  </a:outerShdw>
                </a:effectLst>
                <a:latin typeface="Comic Sans MS" pitchFamily="66" charset="0"/>
              </a:rPr>
              <a:t>HİN 131 DEVANAGARİ ALFABESİ</a:t>
            </a:r>
            <a:endParaRPr lang="tr-TR" dirty="0"/>
          </a:p>
        </p:txBody>
      </p:sp>
      <p:sp>
        <p:nvSpPr>
          <p:cNvPr id="3" name="2 İçerik Yer Tutucusu"/>
          <p:cNvSpPr>
            <a:spLocks noGrp="1"/>
          </p:cNvSpPr>
          <p:nvPr>
            <p:ph sz="quarter" idx="1"/>
          </p:nvPr>
        </p:nvSpPr>
        <p:spPr/>
        <p:txBody>
          <a:bodyPr/>
          <a:lstStyle/>
          <a:p>
            <a:pPr algn="ctr"/>
            <a:r>
              <a:rPr lang="tr-TR" dirty="0"/>
              <a:t>“</a:t>
            </a:r>
            <a:r>
              <a:rPr lang="tr-TR" dirty="0" err="1"/>
              <a:t>Buddhizmin</a:t>
            </a:r>
            <a:r>
              <a:rPr lang="tr-TR" dirty="0"/>
              <a:t> ilk kutsal metni sayılan </a:t>
            </a:r>
            <a:r>
              <a:rPr lang="tr-TR" dirty="0" err="1"/>
              <a:t>Thera-Vada’nın</a:t>
            </a:r>
            <a:r>
              <a:rPr lang="tr-TR" dirty="0"/>
              <a:t> yazıldığı </a:t>
            </a:r>
            <a:r>
              <a:rPr lang="tr-TR" dirty="0" err="1"/>
              <a:t>Pali</a:t>
            </a:r>
            <a:r>
              <a:rPr lang="tr-TR" dirty="0"/>
              <a:t> dili ve bu dilde sonradan meydana getirilmiş bulunan literatür serisidir. </a:t>
            </a:r>
            <a:r>
              <a:rPr lang="tr-TR" dirty="0" err="1"/>
              <a:t>Maurya</a:t>
            </a:r>
            <a:r>
              <a:rPr lang="tr-TR" dirty="0"/>
              <a:t> hanedanı </a:t>
            </a:r>
            <a:r>
              <a:rPr lang="tr-TR" dirty="0" err="1"/>
              <a:t>Buddhist</a:t>
            </a:r>
            <a:r>
              <a:rPr lang="tr-TR" dirty="0"/>
              <a:t> kral </a:t>
            </a:r>
            <a:r>
              <a:rPr lang="tr-TR" dirty="0" err="1"/>
              <a:t>Aşoka</a:t>
            </a:r>
            <a:r>
              <a:rPr lang="tr-TR" dirty="0"/>
              <a:t> (M.Ö 273)’</a:t>
            </a:r>
            <a:r>
              <a:rPr lang="tr-TR" dirty="0" err="1"/>
              <a:t>nın</a:t>
            </a:r>
            <a:r>
              <a:rPr lang="tr-TR" dirty="0"/>
              <a:t> Hindistan’ın </a:t>
            </a:r>
            <a:r>
              <a:rPr lang="tr-TR" dirty="0" err="1"/>
              <a:t>dörtbir</a:t>
            </a:r>
            <a:r>
              <a:rPr lang="tr-TR" dirty="0"/>
              <a:t> köşesine dikilmek üzere yazdırdığı yazıtlardan birçoğu bu dildedir.”</a:t>
            </a:r>
          </a:p>
          <a:p>
            <a:pPr algn="ctr"/>
            <a:endParaRPr lang="tr-TR" dirty="0"/>
          </a:p>
        </p:txBody>
      </p:sp>
    </p:spTree>
    <p:extLst>
      <p:ext uri="{BB962C8B-B14F-4D97-AF65-F5344CB8AC3E}">
        <p14:creationId xmlns:p14="http://schemas.microsoft.com/office/powerpoint/2010/main" val="3429715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effectLst>
                  <a:outerShdw blurRad="38100" dist="38100" dir="2700000" algn="tl">
                    <a:srgbClr val="000000">
                      <a:alpha val="43137"/>
                    </a:srgbClr>
                  </a:outerShdw>
                </a:effectLst>
                <a:latin typeface="Comic Sans MS" pitchFamily="66" charset="0"/>
              </a:rPr>
              <a:t>HİN 131 DEVANAGARİ ALFABESİ</a:t>
            </a:r>
            <a:endParaRPr lang="tr-TR" dirty="0"/>
          </a:p>
        </p:txBody>
      </p:sp>
      <p:sp>
        <p:nvSpPr>
          <p:cNvPr id="3" name="2 İçerik Yer Tutucusu"/>
          <p:cNvSpPr>
            <a:spLocks noGrp="1"/>
          </p:cNvSpPr>
          <p:nvPr>
            <p:ph sz="quarter" idx="1"/>
          </p:nvPr>
        </p:nvSpPr>
        <p:spPr/>
        <p:txBody>
          <a:bodyPr/>
          <a:lstStyle/>
          <a:p>
            <a:pPr algn="ctr"/>
            <a:r>
              <a:rPr lang="tr-TR" dirty="0"/>
              <a:t>Brahmanlar ve soylu kişilerin konuştuğu bu dil, kendilerine Arya adını veren ve Hindistan’a kuzey-batıdan istila yoluyla girmiş bir topluluğun dilidir. Ari olarak da isimlendirilen bu topluluğun anavatanları hakkında kesin bir bilgi yoktur. </a:t>
            </a:r>
          </a:p>
          <a:p>
            <a:pPr algn="ct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effectLst>
                  <a:outerShdw blurRad="38100" dist="38100" dir="2700000" algn="tl">
                    <a:srgbClr val="000000">
                      <a:alpha val="43137"/>
                    </a:srgbClr>
                  </a:outerShdw>
                </a:effectLst>
                <a:latin typeface="Comic Sans MS" pitchFamily="66" charset="0"/>
              </a:rPr>
              <a:t>HİN 131 DEVANAGARİ ALFABESİ</a:t>
            </a:r>
            <a:endParaRPr lang="tr-TR" dirty="0"/>
          </a:p>
        </p:txBody>
      </p:sp>
      <p:sp>
        <p:nvSpPr>
          <p:cNvPr id="3" name="2 İçerik Yer Tutucusu"/>
          <p:cNvSpPr>
            <a:spLocks noGrp="1"/>
          </p:cNvSpPr>
          <p:nvPr>
            <p:ph sz="quarter" idx="1"/>
          </p:nvPr>
        </p:nvSpPr>
        <p:spPr>
          <a:xfrm>
            <a:off x="457200" y="2852936"/>
            <a:ext cx="7467600" cy="3621016"/>
          </a:xfrm>
        </p:spPr>
        <p:txBody>
          <a:bodyPr/>
          <a:lstStyle/>
          <a:p>
            <a:pPr algn="ctr"/>
            <a:r>
              <a:rPr lang="tr-TR" dirty="0"/>
              <a:t>Kimi tarihçilere göre Orta Asya, kimilerine göre Hazar denizi ile Aral gölünün olduğu bölge, kimilerine göre ise güney-doğu Avrupa’dır.</a:t>
            </a:r>
          </a:p>
        </p:txBody>
      </p:sp>
    </p:spTree>
    <p:extLst>
      <p:ext uri="{BB962C8B-B14F-4D97-AF65-F5344CB8AC3E}">
        <p14:creationId xmlns:p14="http://schemas.microsoft.com/office/powerpoint/2010/main" val="20415026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1342</TotalTime>
  <Words>475</Words>
  <Application>Microsoft Office PowerPoint</Application>
  <PresentationFormat>Ekran Gösterisi (4:3)</PresentationFormat>
  <Paragraphs>42</Paragraphs>
  <Slides>10</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10</vt:i4>
      </vt:variant>
    </vt:vector>
  </HeadingPairs>
  <TitlesOfParts>
    <vt:vector size="18" baseType="lpstr">
      <vt:lpstr>Calibri</vt:lpstr>
      <vt:lpstr>Century Schoolbook</vt:lpstr>
      <vt:lpstr>Comic Sans MS</vt:lpstr>
      <vt:lpstr>Roman Sanskrit Serif</vt:lpstr>
      <vt:lpstr>Times New Roman</vt:lpstr>
      <vt:lpstr>Wingdings</vt:lpstr>
      <vt:lpstr>Wingdings 2</vt:lpstr>
      <vt:lpstr>Oriel</vt:lpstr>
      <vt:lpstr>                  HİN 131 DEVANAGARİ ALFABESİ  2. HAFTA   Devanagari alfabesi ve  Sanskrit dili üzerine-ı        </vt:lpstr>
      <vt:lpstr>HİN 131 DEVANAGARİ ALFABESİ</vt:lpstr>
      <vt:lpstr>HİN 131 DEVANAGARİ ALFABESİ</vt:lpstr>
      <vt:lpstr>HİN 131 DEVANAGARİ ALFABESİ</vt:lpstr>
      <vt:lpstr>HİN 131 DEVANAGARİ ALFABESİ</vt:lpstr>
      <vt:lpstr>HİN 131 DEVANAGARİ ALFABESİ</vt:lpstr>
      <vt:lpstr>HİN 131 DEVANAGARİ ALFABESİ</vt:lpstr>
      <vt:lpstr>HİN 131 DEVANAGARİ ALFABESİ</vt:lpstr>
      <vt:lpstr>HİN 131 DEVANAGARİ ALFABESİ</vt:lpstr>
      <vt:lpstr>HİN 131 DEVANAGARİ ALFABESİ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152</cp:revision>
  <dcterms:created xsi:type="dcterms:W3CDTF">2014-11-21T09:52:05Z</dcterms:created>
  <dcterms:modified xsi:type="dcterms:W3CDTF">2020-03-08T18:07:58Z</dcterms:modified>
</cp:coreProperties>
</file>