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10" r:id="rId20"/>
    <p:sldId id="275" r:id="rId21"/>
    <p:sldId id="276" r:id="rId22"/>
    <p:sldId id="277" r:id="rId23"/>
    <p:sldId id="278" r:id="rId24"/>
    <p:sldId id="279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3" autoAdjust="0"/>
    <p:restoredTop sz="94643"/>
  </p:normalViewPr>
  <p:slideViewPr>
    <p:cSldViewPr snapToGrid="0">
      <p:cViewPr varScale="1">
        <p:scale>
          <a:sx n="99" d="100"/>
          <a:sy n="99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22CBF-D8AD-4C1E-AFB0-0FDB07C5D167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037C5-51C4-4FB8-A4C3-AFFA3773A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643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04D3-6E5C-724B-99C9-D392DDFBD663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59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06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878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5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688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75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22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00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85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317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01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85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F505F-2551-4894-A154-8918630D124B}" type="datetimeFigureOut">
              <a:rPr lang="tr-TR" smtClean="0"/>
              <a:t>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CE42-413D-429A-BE7A-4B6094432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11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165350" y="232092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dirty="0" err="1">
                <a:solidFill>
                  <a:srgbClr val="0070C0"/>
                </a:solidFill>
              </a:rPr>
              <a:t>Ephemeral</a:t>
            </a:r>
            <a:r>
              <a:rPr lang="tr-TR" sz="4800" dirty="0">
                <a:solidFill>
                  <a:srgbClr val="0070C0"/>
                </a:solidFill>
              </a:rPr>
              <a:t> Fever</a:t>
            </a:r>
            <a:endParaRPr lang="tr-TR" sz="4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943100" y="3340101"/>
            <a:ext cx="848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Bovine</a:t>
            </a:r>
            <a:r>
              <a:rPr lang="tr-TR" dirty="0"/>
              <a:t> </a:t>
            </a:r>
            <a:r>
              <a:rPr lang="tr-TR" dirty="0" err="1"/>
              <a:t>Epizootic</a:t>
            </a:r>
            <a:r>
              <a:rPr lang="tr-TR" dirty="0"/>
              <a:t> Fever, </a:t>
            </a:r>
            <a:r>
              <a:rPr lang="tr-TR" dirty="0" err="1"/>
              <a:t>Ephemeral</a:t>
            </a:r>
            <a:r>
              <a:rPr lang="tr-TR" dirty="0"/>
              <a:t> Fever, Three-</a:t>
            </a:r>
            <a:r>
              <a:rPr lang="tr-TR" dirty="0" err="1"/>
              <a:t>Day</a:t>
            </a:r>
            <a:r>
              <a:rPr lang="tr-TR" dirty="0"/>
              <a:t> </a:t>
            </a:r>
            <a:r>
              <a:rPr lang="tr-TR" dirty="0" err="1"/>
              <a:t>Sickness</a:t>
            </a:r>
            <a:r>
              <a:rPr lang="tr-TR" dirty="0"/>
              <a:t>, Three </a:t>
            </a:r>
            <a:r>
              <a:rPr lang="tr-TR" dirty="0" err="1"/>
              <a:t>Day</a:t>
            </a:r>
            <a:r>
              <a:rPr lang="tr-TR" dirty="0"/>
              <a:t> Fever, Three-</a:t>
            </a:r>
            <a:r>
              <a:rPr lang="tr-TR" dirty="0" err="1"/>
              <a:t>Day</a:t>
            </a:r>
            <a:r>
              <a:rPr lang="tr-TR" dirty="0"/>
              <a:t> </a:t>
            </a:r>
            <a:r>
              <a:rPr lang="tr-TR" dirty="0" err="1"/>
              <a:t>Stiffsickness</a:t>
            </a:r>
            <a:r>
              <a:rPr lang="tr-TR" dirty="0"/>
              <a:t>, Dragon </a:t>
            </a:r>
            <a:r>
              <a:rPr lang="tr-TR" dirty="0" err="1"/>
              <a:t>Boat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, </a:t>
            </a:r>
            <a:r>
              <a:rPr lang="tr-TR" dirty="0" err="1"/>
              <a:t>Lazy</a:t>
            </a:r>
            <a:r>
              <a:rPr lang="tr-TR" dirty="0"/>
              <a:t> </a:t>
            </a:r>
            <a:r>
              <a:rPr lang="tr-TR" dirty="0" err="1"/>
              <a:t>Man’s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, </a:t>
            </a:r>
            <a:r>
              <a:rPr lang="tr-TR" dirty="0" err="1"/>
              <a:t>Dengue</a:t>
            </a:r>
            <a:r>
              <a:rPr lang="tr-TR" dirty="0"/>
              <a:t> of </a:t>
            </a:r>
            <a:r>
              <a:rPr lang="tr-TR" dirty="0" err="1"/>
              <a:t>Cattle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114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Prevention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and</a:t>
            </a:r>
            <a:r>
              <a:rPr lang="tr-TR" dirty="0">
                <a:solidFill>
                  <a:srgbClr val="0070C0"/>
                </a:solidFill>
              </a:rPr>
              <a:t> Control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cattle have been infected with the virus, most will not develop disease </a:t>
            </a:r>
            <a:r>
              <a:rPr lang="en-US" dirty="0">
                <a:solidFill>
                  <a:srgbClr val="00B050"/>
                </a:solidFill>
              </a:rPr>
              <a:t>if re-exposed to the virus for many years or for life. </a:t>
            </a:r>
            <a:r>
              <a:rPr lang="en-US" dirty="0"/>
              <a:t>However, some animals lose immunity after a few years, especially older animals.</a:t>
            </a:r>
            <a:endParaRPr lang="tr-TR" dirty="0"/>
          </a:p>
          <a:p>
            <a:r>
              <a:rPr lang="en-US" dirty="0"/>
              <a:t>In endemic areas, vaccination is generally used to prevent disease, particularly in lactating cattle and bulls. </a:t>
            </a:r>
            <a:endParaRPr lang="tr-TR" dirty="0"/>
          </a:p>
          <a:p>
            <a:r>
              <a:rPr lang="en-US" dirty="0"/>
              <a:t>Although </a:t>
            </a:r>
            <a:r>
              <a:rPr lang="en-US" dirty="0" err="1"/>
              <a:t>culicoides</a:t>
            </a:r>
            <a:r>
              <a:rPr lang="en-US" dirty="0"/>
              <a:t> control might theoretically be helpful in some situations</a:t>
            </a:r>
            <a:r>
              <a:rPr lang="tr-TR" dirty="0"/>
              <a:t>.</a:t>
            </a:r>
          </a:p>
          <a:p>
            <a:r>
              <a:rPr lang="en-US" dirty="0"/>
              <a:t>Vaccination is available to prevent BEF</a:t>
            </a:r>
            <a:r>
              <a:rPr lang="tr-TR" dirty="0"/>
              <a:t> in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countries</a:t>
            </a:r>
            <a:r>
              <a:rPr lang="en-US" dirty="0"/>
              <a:t>. To achieve long lasting protection, two doses are required.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122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076450" y="2359027"/>
            <a:ext cx="7886700" cy="1325563"/>
          </a:xfrm>
        </p:spPr>
        <p:txBody>
          <a:bodyPr/>
          <a:lstStyle/>
          <a:p>
            <a:pPr algn="ctr"/>
            <a:r>
              <a:rPr lang="tr-TR" dirty="0" err="1">
                <a:solidFill>
                  <a:srgbClr val="0070C0"/>
                </a:solidFill>
              </a:rPr>
              <a:t>Vesicular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Stomatitis</a:t>
            </a:r>
            <a:endParaRPr lang="tr-T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5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3821" y="1508125"/>
            <a:ext cx="10804357" cy="4351338"/>
          </a:xfrm>
        </p:spPr>
        <p:txBody>
          <a:bodyPr/>
          <a:lstStyle/>
          <a:p>
            <a:r>
              <a:rPr lang="en-US" dirty="0"/>
              <a:t>The disease is similar to the</a:t>
            </a:r>
            <a:r>
              <a:rPr lang="tr-TR" dirty="0"/>
              <a:t> FMD</a:t>
            </a:r>
            <a:r>
              <a:rPr lang="en-US" dirty="0"/>
              <a:t>.</a:t>
            </a:r>
            <a:endParaRPr lang="tr-TR" dirty="0"/>
          </a:p>
          <a:p>
            <a:r>
              <a:rPr lang="tr-TR" dirty="0" err="1"/>
              <a:t>It</a:t>
            </a:r>
            <a:r>
              <a:rPr lang="tr-TR" dirty="0"/>
              <a:t> is </a:t>
            </a:r>
            <a:r>
              <a:rPr lang="en-US" dirty="0"/>
              <a:t>characterized by a </a:t>
            </a:r>
            <a:r>
              <a:rPr lang="en-US" dirty="0" err="1"/>
              <a:t>vesic</a:t>
            </a:r>
            <a:r>
              <a:rPr lang="tr-TR" dirty="0" err="1"/>
              <a:t>les</a:t>
            </a:r>
            <a:r>
              <a:rPr lang="en-US" dirty="0"/>
              <a:t> </a:t>
            </a:r>
            <a:r>
              <a:rPr lang="tr-TR" dirty="0"/>
              <a:t>in </a:t>
            </a:r>
            <a:r>
              <a:rPr lang="tr-TR" dirty="0" err="1"/>
              <a:t>the</a:t>
            </a:r>
            <a:r>
              <a:rPr lang="tr-TR" dirty="0"/>
              <a:t> m</a:t>
            </a:r>
            <a:r>
              <a:rPr lang="en-US" dirty="0" err="1"/>
              <a:t>ucosa</a:t>
            </a:r>
            <a:r>
              <a:rPr lang="en-US" dirty="0"/>
              <a:t> </a:t>
            </a:r>
            <a:r>
              <a:rPr lang="tr-TR" dirty="0"/>
              <a:t>of </a:t>
            </a:r>
            <a:r>
              <a:rPr lang="en-US" dirty="0"/>
              <a:t>oral cavity, the tongue epithelium, the feet, the coronary corium and sometimes in other parts of the body.</a:t>
            </a:r>
            <a:endParaRPr lang="tr-TR" dirty="0"/>
          </a:p>
          <a:p>
            <a:r>
              <a:rPr lang="en-US" dirty="0">
                <a:solidFill>
                  <a:srgbClr val="FF0000"/>
                </a:solidFill>
              </a:rPr>
              <a:t>Horses, Cattle and Pigs are the natural hosts of the disease.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dirty="0">
                <a:solidFill>
                  <a:srgbClr val="FF00FF"/>
                </a:solidFill>
              </a:rPr>
              <a:t>ZOONOSIS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  <p:sp>
        <p:nvSpPr>
          <p:cNvPr id="2" name="Dikdörtgen 1"/>
          <p:cNvSpPr/>
          <p:nvPr/>
        </p:nvSpPr>
        <p:spPr>
          <a:xfrm>
            <a:off x="4355432" y="4644190"/>
            <a:ext cx="301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err="1">
                <a:solidFill>
                  <a:srgbClr val="00B050"/>
                </a:solidFill>
              </a:rPr>
              <a:t>Notifiable</a:t>
            </a:r>
            <a:r>
              <a:rPr lang="tr-TR" sz="2800" dirty="0">
                <a:solidFill>
                  <a:srgbClr val="00B050"/>
                </a:solidFill>
              </a:rPr>
              <a:t> </a:t>
            </a:r>
            <a:r>
              <a:rPr lang="tr-TR" sz="2800" dirty="0" err="1">
                <a:solidFill>
                  <a:srgbClr val="00B050"/>
                </a:solidFill>
              </a:rPr>
              <a:t>disease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5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9150" y="949324"/>
            <a:ext cx="10591799" cy="5356226"/>
          </a:xfrm>
        </p:spPr>
        <p:txBody>
          <a:bodyPr>
            <a:normAutofit/>
          </a:bodyPr>
          <a:lstStyle/>
          <a:p>
            <a:r>
              <a:rPr lang="en-US" sz="3200" dirty="0" err="1"/>
              <a:t>Rabdo</a:t>
            </a:r>
            <a:r>
              <a:rPr lang="tr-TR" sz="3200" dirty="0" err="1"/>
              <a:t>viridae</a:t>
            </a:r>
            <a:r>
              <a:rPr lang="en-US" sz="3200" dirty="0"/>
              <a:t> </a:t>
            </a:r>
            <a:r>
              <a:rPr lang="tr-TR" sz="3200" dirty="0"/>
              <a:t>  </a:t>
            </a:r>
            <a:r>
              <a:rPr lang="en-US" sz="3200" dirty="0" err="1">
                <a:solidFill>
                  <a:srgbClr val="FF0000"/>
                </a:solidFill>
              </a:rPr>
              <a:t>Vesiculo</a:t>
            </a:r>
            <a:r>
              <a:rPr lang="tr-TR" sz="3200" dirty="0" err="1">
                <a:solidFill>
                  <a:srgbClr val="FF0000"/>
                </a:solidFill>
              </a:rPr>
              <a:t>virus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(in the form of a bullet)</a:t>
            </a:r>
            <a:endParaRPr lang="tr-TR" sz="3200" dirty="0"/>
          </a:p>
          <a:p>
            <a:r>
              <a:rPr lang="tr-TR" sz="3200" dirty="0"/>
              <a:t>RNA</a:t>
            </a:r>
          </a:p>
          <a:p>
            <a:r>
              <a:rPr lang="tr-TR" sz="3200" dirty="0" err="1"/>
              <a:t>Enveloped</a:t>
            </a:r>
            <a:r>
              <a:rPr lang="tr-TR" sz="3200" dirty="0"/>
              <a:t>, </a:t>
            </a:r>
          </a:p>
          <a:p>
            <a:r>
              <a:rPr lang="tr-TR" altLang="tr-TR" sz="3200" dirty="0" err="1"/>
              <a:t>Sensitive</a:t>
            </a:r>
            <a:r>
              <a:rPr lang="tr-TR" altLang="tr-TR" sz="3200" dirty="0"/>
              <a:t> </a:t>
            </a:r>
            <a:r>
              <a:rPr lang="tr-TR" altLang="tr-TR" sz="3200" dirty="0" err="1"/>
              <a:t>to</a:t>
            </a:r>
            <a:r>
              <a:rPr lang="tr-TR" altLang="tr-TR" sz="3200" dirty="0"/>
              <a:t> </a:t>
            </a:r>
            <a:r>
              <a:rPr lang="tr-TR" altLang="tr-TR" sz="3200" dirty="0" err="1"/>
              <a:t>Ether</a:t>
            </a:r>
            <a:r>
              <a:rPr lang="tr-TR" altLang="tr-TR" sz="3200" dirty="0"/>
              <a:t> </a:t>
            </a:r>
            <a:r>
              <a:rPr lang="tr-TR" altLang="tr-TR" sz="3200" dirty="0" err="1"/>
              <a:t>and</a:t>
            </a:r>
            <a:r>
              <a:rPr lang="tr-TR" altLang="tr-TR" sz="3200" dirty="0"/>
              <a:t> </a:t>
            </a:r>
            <a:r>
              <a:rPr lang="tr-TR" altLang="tr-TR" sz="3200" dirty="0" err="1"/>
              <a:t>Chloroform</a:t>
            </a:r>
            <a:endParaRPr lang="tr-TR" altLang="tr-TR" sz="3200" dirty="0"/>
          </a:p>
          <a:p>
            <a:r>
              <a:rPr lang="en-US" sz="3200" dirty="0"/>
              <a:t>The viruses that cause vesicular stomatitis have been divided into </a:t>
            </a:r>
            <a:r>
              <a:rPr lang="en-US" sz="3200" dirty="0">
                <a:solidFill>
                  <a:srgbClr val="FF00FF"/>
                </a:solidFill>
              </a:rPr>
              <a:t>two major serotypes</a:t>
            </a:r>
            <a:r>
              <a:rPr lang="en-US" sz="3200" dirty="0"/>
              <a:t>, </a:t>
            </a:r>
            <a:endParaRPr lang="tr-TR" sz="3200" dirty="0"/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New Jersey </a:t>
            </a:r>
            <a:endParaRPr lang="tr-TR" sz="2800" dirty="0">
              <a:solidFill>
                <a:srgbClr val="0070C0"/>
              </a:solidFill>
            </a:endParaRP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Indiana</a:t>
            </a:r>
            <a:endParaRPr lang="tr-TR" altLang="tr-TR" sz="2800" dirty="0">
              <a:solidFill>
                <a:srgbClr val="0070C0"/>
              </a:solidFill>
            </a:endParaRPr>
          </a:p>
          <a:p>
            <a:endParaRPr lang="tr-TR" sz="3200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258736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cross immunity between t</a:t>
            </a:r>
            <a:r>
              <a:rPr lang="tr-TR" dirty="0" err="1"/>
              <a:t>ypes</a:t>
            </a:r>
            <a:r>
              <a:rPr lang="en-US" dirty="0"/>
              <a:t>.</a:t>
            </a:r>
            <a:endParaRPr lang="tr-TR" dirty="0"/>
          </a:p>
          <a:p>
            <a:r>
              <a:rPr lang="tr-TR" dirty="0"/>
              <a:t>EA (</a:t>
            </a:r>
            <a:r>
              <a:rPr lang="tr-TR" dirty="0" err="1"/>
              <a:t>Guinea</a:t>
            </a:r>
            <a:r>
              <a:rPr lang="tr-TR" dirty="0"/>
              <a:t> </a:t>
            </a:r>
            <a:r>
              <a:rPr lang="tr-TR" dirty="0" err="1"/>
              <a:t>pig</a:t>
            </a:r>
            <a:r>
              <a:rPr lang="tr-TR" dirty="0"/>
              <a:t>, Mouse, </a:t>
            </a:r>
            <a:r>
              <a:rPr lang="tr-TR" dirty="0" err="1"/>
              <a:t>Poppy</a:t>
            </a:r>
            <a:r>
              <a:rPr lang="tr-TR" dirty="0"/>
              <a:t>)</a:t>
            </a:r>
          </a:p>
          <a:p>
            <a:r>
              <a:rPr lang="tr-TR" dirty="0"/>
              <a:t>CC (</a:t>
            </a:r>
            <a:r>
              <a:rPr lang="tr-TR" dirty="0" err="1"/>
              <a:t>Vero</a:t>
            </a:r>
            <a:r>
              <a:rPr lang="tr-TR" dirty="0"/>
              <a:t>, </a:t>
            </a:r>
            <a:r>
              <a:rPr lang="tr-TR" dirty="0" err="1"/>
              <a:t>Cattle</a:t>
            </a:r>
            <a:r>
              <a:rPr lang="tr-TR" dirty="0"/>
              <a:t>, </a:t>
            </a:r>
            <a:r>
              <a:rPr lang="tr-TR" dirty="0" err="1"/>
              <a:t>Pig</a:t>
            </a:r>
            <a:r>
              <a:rPr lang="tr-TR" dirty="0"/>
              <a:t>, </a:t>
            </a:r>
            <a:r>
              <a:rPr lang="tr-TR" dirty="0" err="1"/>
              <a:t>Kidney</a:t>
            </a:r>
            <a:r>
              <a:rPr lang="tr-TR" dirty="0"/>
              <a:t>)</a:t>
            </a:r>
          </a:p>
          <a:p>
            <a:r>
              <a:rPr lang="tr-TR" dirty="0"/>
              <a:t>ECE (CAM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Allantoic</a:t>
            </a:r>
            <a:r>
              <a:rPr lang="tr-TR" dirty="0"/>
              <a:t> Space)</a:t>
            </a:r>
          </a:p>
          <a:p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gets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neurotropic</a:t>
            </a:r>
            <a:r>
              <a:rPr lang="tr-TR" dirty="0"/>
              <a:t> </a:t>
            </a:r>
            <a:r>
              <a:rPr lang="tr-TR" dirty="0" err="1"/>
              <a:t>character</a:t>
            </a:r>
            <a:r>
              <a:rPr lang="tr-TR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64412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Transmission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9"/>
            <a:ext cx="10712116" cy="4351338"/>
          </a:xfrm>
        </p:spPr>
        <p:txBody>
          <a:bodyPr>
            <a:normAutofit/>
          </a:bodyPr>
          <a:lstStyle/>
          <a:p>
            <a:r>
              <a:rPr lang="en-US" dirty="0"/>
              <a:t>Once it has been introduced into a herd, vesicular stomatitis can spread </a:t>
            </a:r>
            <a:r>
              <a:rPr lang="en-US" dirty="0">
                <a:solidFill>
                  <a:srgbClr val="FF0000"/>
                </a:solidFill>
              </a:rPr>
              <a:t>from animal to animal by direct contact. 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en-US" dirty="0"/>
              <a:t>Broken skin or mucous membranes may facilitate entry of the virus. </a:t>
            </a:r>
            <a:endParaRPr lang="tr-TR" dirty="0"/>
          </a:p>
          <a:p>
            <a:r>
              <a:rPr lang="en-US" dirty="0"/>
              <a:t>Infected animals shed VSV in vesicle material. </a:t>
            </a:r>
            <a:endParaRPr lang="tr-TR" dirty="0"/>
          </a:p>
          <a:p>
            <a:r>
              <a:rPr lang="en-US" dirty="0">
                <a:solidFill>
                  <a:srgbClr val="FF00FF"/>
                </a:solidFill>
              </a:rPr>
              <a:t>Viruses from lesions in the mouth and on the muzzle can contaminate saliva, and to a lesser extent, nasal secretions. </a:t>
            </a:r>
          </a:p>
          <a:p>
            <a:r>
              <a:rPr lang="en-US" dirty="0"/>
              <a:t>However, VSV has also been detected in the saliva of some experimentally infected horses that did not have oral lesions. 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3331134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Vesicular stomatitis viruses are not considered to be shed in feces, urine or milk, although they have been detected occasionally in the feces of symptomatic, experimentally infected swine. </a:t>
            </a:r>
          </a:p>
          <a:p>
            <a:r>
              <a:rPr lang="en-US" dirty="0"/>
              <a:t>Contaminated fomites such as food, water and milking machines are also thought to play a role in transmission</a:t>
            </a:r>
            <a:r>
              <a:rPr lang="tr-TR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373252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4287" y="1290577"/>
            <a:ext cx="10356025" cy="4351338"/>
          </a:xfrm>
        </p:spPr>
        <p:txBody>
          <a:bodyPr/>
          <a:lstStyle/>
          <a:p>
            <a:r>
              <a:rPr lang="en-US" dirty="0"/>
              <a:t>People can be infected by contact with lesions or secretions from infected animals, particularly vesicular fluid and saliva, or when manipulating VSV in the laboratory. </a:t>
            </a:r>
            <a:endParaRPr lang="tr-TR" dirty="0"/>
          </a:p>
          <a:p>
            <a:r>
              <a:rPr lang="en-US" dirty="0"/>
              <a:t>Aerosol transmission has been reported in laboratories, and some cases occurred after accidental inoculation (</a:t>
            </a:r>
            <a:r>
              <a:rPr lang="en-US" dirty="0" err="1"/>
              <a:t>needlestick</a:t>
            </a:r>
            <a:r>
              <a:rPr lang="en-US" dirty="0"/>
              <a:t> injuries). </a:t>
            </a:r>
            <a:endParaRPr lang="tr-TR" dirty="0"/>
          </a:p>
          <a:p>
            <a:r>
              <a:rPr lang="en-US" dirty="0"/>
              <a:t>Some people are probably infected through insect bites, as antibodies to these viruses are common in endemic regions. 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22271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Pathogenesis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incubation period is usually 3-7 days, but longer or shorter incubation periods have been reported.</a:t>
            </a:r>
            <a:endParaRPr lang="tr-TR" dirty="0"/>
          </a:p>
          <a:p>
            <a:r>
              <a:rPr lang="en-US" dirty="0"/>
              <a:t>Infection is a </a:t>
            </a:r>
            <a:r>
              <a:rPr lang="tr-TR" dirty="0"/>
              <a:t>c</a:t>
            </a:r>
            <a:r>
              <a:rPr lang="en-US" dirty="0" err="1"/>
              <a:t>yclical</a:t>
            </a:r>
            <a:r>
              <a:rPr lang="en-US" dirty="0"/>
              <a:t> disease with </a:t>
            </a:r>
            <a:r>
              <a:rPr lang="tr-TR" dirty="0" err="1"/>
              <a:t>v</a:t>
            </a:r>
            <a:r>
              <a:rPr lang="en-US" dirty="0" err="1"/>
              <a:t>iraemia</a:t>
            </a:r>
            <a:r>
              <a:rPr lang="en-US" dirty="0"/>
              <a:t> phase.</a:t>
            </a:r>
            <a:endParaRPr lang="tr-TR" dirty="0"/>
          </a:p>
          <a:p>
            <a:r>
              <a:rPr lang="en-US" dirty="0"/>
              <a:t>Virus are </a:t>
            </a:r>
            <a:r>
              <a:rPr lang="tr-TR" dirty="0" err="1"/>
              <a:t>circuleted</a:t>
            </a:r>
            <a:r>
              <a:rPr lang="en-US" dirty="0"/>
              <a:t> by settling</a:t>
            </a:r>
            <a:r>
              <a:rPr lang="tr-TR" dirty="0"/>
              <a:t> in m</a:t>
            </a:r>
            <a:r>
              <a:rPr lang="en-US" dirty="0" err="1"/>
              <a:t>onocytes</a:t>
            </a:r>
            <a:r>
              <a:rPr lang="en-US" dirty="0"/>
              <a:t>.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308610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Clinical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Signs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1283" y="1571625"/>
            <a:ext cx="8828067" cy="4351338"/>
          </a:xfrm>
        </p:spPr>
        <p:txBody>
          <a:bodyPr/>
          <a:lstStyle/>
          <a:p>
            <a:r>
              <a:rPr lang="en-US" dirty="0"/>
              <a:t>Vesicular stomatitis is characterized by </a:t>
            </a:r>
            <a:r>
              <a:rPr lang="en-US" dirty="0">
                <a:solidFill>
                  <a:srgbClr val="00B050"/>
                </a:solidFill>
              </a:rPr>
              <a:t>vesicles,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papules, erosions and ulcers.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/>
              <a:t>These lesions occur mainly in and around the mouth, and on the feet, udder (especially the teats) and prepuce.</a:t>
            </a:r>
            <a:endParaRPr lang="tr-TR" dirty="0"/>
          </a:p>
          <a:p>
            <a:r>
              <a:rPr lang="tr-TR" dirty="0"/>
              <a:t>A </a:t>
            </a:r>
            <a:r>
              <a:rPr lang="tr-TR" dirty="0" err="1"/>
              <a:t>transient</a:t>
            </a:r>
            <a:r>
              <a:rPr lang="tr-TR" dirty="0"/>
              <a:t> </a:t>
            </a:r>
            <a:r>
              <a:rPr lang="tr-TR" dirty="0" err="1"/>
              <a:t>fever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416" y="3598863"/>
            <a:ext cx="4218585" cy="25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0179" y="1343025"/>
            <a:ext cx="10804357" cy="4351338"/>
          </a:xfrm>
        </p:spPr>
        <p:txBody>
          <a:bodyPr/>
          <a:lstStyle/>
          <a:p>
            <a:r>
              <a:rPr lang="en-US" dirty="0"/>
              <a:t>It is a acute-onset fever</a:t>
            </a:r>
            <a:r>
              <a:rPr lang="tr-TR" dirty="0"/>
              <a:t> </a:t>
            </a:r>
            <a:r>
              <a:rPr lang="en-US" dirty="0"/>
              <a:t>disease caused by viruses that are transmitted by </a:t>
            </a:r>
            <a:r>
              <a:rPr lang="en-US" i="1" dirty="0" err="1">
                <a:solidFill>
                  <a:srgbClr val="FF0000"/>
                </a:solidFill>
              </a:rPr>
              <a:t>culicoides</a:t>
            </a:r>
            <a:r>
              <a:rPr lang="en-US" dirty="0"/>
              <a:t> in cattle.</a:t>
            </a:r>
            <a:endParaRPr lang="tr-TR" dirty="0"/>
          </a:p>
          <a:p>
            <a:r>
              <a:rPr lang="tr-TR" dirty="0" err="1"/>
              <a:t>Decreases</a:t>
            </a:r>
            <a:r>
              <a:rPr lang="tr-TR" dirty="0"/>
              <a:t> </a:t>
            </a:r>
            <a:r>
              <a:rPr lang="en-US" dirty="0"/>
              <a:t>in milk yield is economically important.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3112086"/>
            <a:ext cx="4356100" cy="32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4013200" cy="308514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91" y="1"/>
            <a:ext cx="4536309" cy="30851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432" y="3259172"/>
            <a:ext cx="3878516" cy="33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1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4699" y="598728"/>
            <a:ext cx="10105901" cy="5434013"/>
          </a:xfrm>
        </p:spPr>
        <p:txBody>
          <a:bodyPr>
            <a:normAutofit/>
          </a:bodyPr>
          <a:lstStyle/>
          <a:p>
            <a:r>
              <a:rPr lang="en-US" sz="2400" dirty="0"/>
              <a:t>Vesicular stomatitis lesions are painful and can cause anorexia, refusal to drink and lameness. </a:t>
            </a:r>
            <a:endParaRPr lang="tr-TR" sz="2400" dirty="0"/>
          </a:p>
          <a:p>
            <a:r>
              <a:rPr lang="en-US" sz="2400" dirty="0"/>
              <a:t>Some animals may develop a catarrhal nasal discharge, bleeding from ulcers, or a fetid mouth odor. </a:t>
            </a:r>
            <a:endParaRPr lang="tr-TR" sz="2400" dirty="0"/>
          </a:p>
          <a:p>
            <a:r>
              <a:rPr lang="en-US" sz="2400" dirty="0"/>
              <a:t>Lesions on the coronary band may result in laminitis and even loss of the hoof (or claws in pigs). </a:t>
            </a:r>
            <a:endParaRPr lang="tr-TR" sz="2400" dirty="0"/>
          </a:p>
          <a:p>
            <a:r>
              <a:rPr lang="en-US" sz="2400" dirty="0"/>
              <a:t>Teat lesions can lead to mastitis from secondary infections. Weight loss may be severe, and milk production can drop in dairy cows.</a:t>
            </a:r>
            <a:endParaRPr lang="tr-TR" sz="2400" dirty="0"/>
          </a:p>
        </p:txBody>
      </p:sp>
      <p:sp>
        <p:nvSpPr>
          <p:cNvPr id="4" name="Dikdörtgen 3"/>
          <p:cNvSpPr/>
          <p:nvPr/>
        </p:nvSpPr>
        <p:spPr>
          <a:xfrm>
            <a:off x="65786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50" dirty="0"/>
              <a:t>http://www.cfsph.iastate.edu/Factsheets/pdfs/vesicular_stomatitis.pdf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472" y="3639707"/>
            <a:ext cx="3710402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72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>
                <a:solidFill>
                  <a:srgbClr val="0070C0"/>
                </a:solidFill>
              </a:rPr>
              <a:t>Diagnosis</a:t>
            </a:r>
            <a:r>
              <a:rPr lang="tr-TR" sz="4000" dirty="0">
                <a:solidFill>
                  <a:srgbClr val="0070C0"/>
                </a:solidFill>
              </a:rPr>
              <a:t> </a:t>
            </a:r>
            <a:r>
              <a:rPr lang="tr-TR" sz="4000" dirty="0" err="1">
                <a:solidFill>
                  <a:srgbClr val="0070C0"/>
                </a:solidFill>
              </a:rPr>
              <a:t>and</a:t>
            </a:r>
            <a:r>
              <a:rPr lang="tr-TR" sz="4000" dirty="0">
                <a:solidFill>
                  <a:srgbClr val="0070C0"/>
                </a:solidFill>
              </a:rPr>
              <a:t> </a:t>
            </a:r>
            <a:r>
              <a:rPr lang="tr-TR" sz="4000" dirty="0" err="1">
                <a:solidFill>
                  <a:srgbClr val="0070C0"/>
                </a:solidFill>
              </a:rPr>
              <a:t>Differential</a:t>
            </a:r>
            <a:r>
              <a:rPr lang="tr-TR" sz="4000" dirty="0">
                <a:solidFill>
                  <a:srgbClr val="0070C0"/>
                </a:solidFill>
              </a:rPr>
              <a:t> </a:t>
            </a:r>
            <a:r>
              <a:rPr lang="tr-TR" sz="4000" dirty="0" err="1">
                <a:solidFill>
                  <a:srgbClr val="0070C0"/>
                </a:solidFill>
              </a:rPr>
              <a:t>Diagnosis</a:t>
            </a:r>
            <a:endParaRPr lang="tr-TR" sz="40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Vesicular</a:t>
            </a:r>
            <a:r>
              <a:rPr lang="tr-TR" dirty="0"/>
              <a:t> </a:t>
            </a:r>
            <a:r>
              <a:rPr lang="tr-TR" dirty="0" err="1"/>
              <a:t>stomatitis</a:t>
            </a:r>
            <a:r>
              <a:rPr lang="tr-TR" dirty="0"/>
              <a:t> </a:t>
            </a:r>
            <a:r>
              <a:rPr lang="tr-TR" dirty="0" err="1"/>
              <a:t>viruses</a:t>
            </a:r>
            <a:r>
              <a:rPr lang="tr-TR" dirty="0"/>
              <a:t> can be </a:t>
            </a:r>
            <a:r>
              <a:rPr lang="tr-TR" dirty="0" err="1"/>
              <a:t>found</a:t>
            </a:r>
            <a:r>
              <a:rPr lang="tr-TR" dirty="0"/>
              <a:t> in </a:t>
            </a:r>
            <a:r>
              <a:rPr lang="tr-TR" dirty="0" err="1"/>
              <a:t>vesicle</a:t>
            </a:r>
            <a:r>
              <a:rPr lang="tr-TR" dirty="0"/>
              <a:t> </a:t>
            </a:r>
            <a:r>
              <a:rPr lang="tr-TR" dirty="0" err="1"/>
              <a:t>fluid</a:t>
            </a:r>
            <a:r>
              <a:rPr lang="tr-TR" dirty="0"/>
              <a:t>, </a:t>
            </a:r>
            <a:r>
              <a:rPr lang="tr-TR" dirty="0" err="1"/>
              <a:t>swabs</a:t>
            </a:r>
            <a:r>
              <a:rPr lang="tr-TR" dirty="0"/>
              <a:t> of </a:t>
            </a:r>
            <a:r>
              <a:rPr lang="tr-TR" dirty="0" err="1"/>
              <a:t>ruptured</a:t>
            </a:r>
            <a:r>
              <a:rPr lang="tr-TR" dirty="0"/>
              <a:t> </a:t>
            </a:r>
            <a:r>
              <a:rPr lang="tr-TR" dirty="0" err="1"/>
              <a:t>vesicles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epithelium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err="1"/>
              <a:t>unruptured</a:t>
            </a:r>
            <a:r>
              <a:rPr lang="tr-TR" dirty="0"/>
              <a:t> </a:t>
            </a:r>
            <a:r>
              <a:rPr lang="tr-TR" dirty="0" err="1"/>
              <a:t>vesicles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epithelial</a:t>
            </a:r>
            <a:r>
              <a:rPr lang="tr-TR" dirty="0"/>
              <a:t> </a:t>
            </a:r>
            <a:r>
              <a:rPr lang="tr-TR" dirty="0" err="1"/>
              <a:t>flaps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freshly</a:t>
            </a:r>
            <a:r>
              <a:rPr lang="tr-TR" dirty="0"/>
              <a:t> </a:t>
            </a:r>
            <a:r>
              <a:rPr lang="tr-TR" dirty="0" err="1"/>
              <a:t>ruptured</a:t>
            </a:r>
            <a:r>
              <a:rPr lang="tr-TR" dirty="0"/>
              <a:t> </a:t>
            </a:r>
            <a:r>
              <a:rPr lang="tr-TR" dirty="0" err="1"/>
              <a:t>vesicles</a:t>
            </a:r>
            <a:r>
              <a:rPr lang="tr-TR" dirty="0"/>
              <a:t>.</a:t>
            </a:r>
          </a:p>
          <a:p>
            <a:r>
              <a:rPr lang="tr-TR" dirty="0"/>
              <a:t>IF</a:t>
            </a:r>
          </a:p>
          <a:p>
            <a:r>
              <a:rPr lang="tr-TR" dirty="0"/>
              <a:t>ELISA</a:t>
            </a:r>
          </a:p>
          <a:p>
            <a:r>
              <a:rPr lang="tr-TR" dirty="0"/>
              <a:t>RT-PCR</a:t>
            </a:r>
          </a:p>
          <a:p>
            <a:r>
              <a:rPr lang="en-US" dirty="0"/>
              <a:t>Electron microscopy of tissue samples may be helpful in distinguishing VSV from some other viruses that cause vesicular lesions, such as </a:t>
            </a:r>
            <a:r>
              <a:rPr lang="tr-TR" dirty="0">
                <a:solidFill>
                  <a:srgbClr val="00B0F0"/>
                </a:solidFill>
              </a:rPr>
              <a:t>FMD </a:t>
            </a:r>
            <a:r>
              <a:rPr lang="en-US" dirty="0">
                <a:solidFill>
                  <a:srgbClr val="00B0F0"/>
                </a:solidFill>
              </a:rPr>
              <a:t>virus </a:t>
            </a:r>
            <a:r>
              <a:rPr lang="en-US" dirty="0"/>
              <a:t>or </a:t>
            </a:r>
            <a:r>
              <a:rPr lang="en-US" dirty="0">
                <a:solidFill>
                  <a:srgbClr val="00B0F0"/>
                </a:solidFill>
              </a:rPr>
              <a:t>swine vesicular disease virus.</a:t>
            </a: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3941646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Prevention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and</a:t>
            </a:r>
            <a:r>
              <a:rPr lang="tr-TR" dirty="0">
                <a:solidFill>
                  <a:srgbClr val="0070C0"/>
                </a:solidFill>
              </a:rPr>
              <a:t> Control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dirty="0" err="1">
                <a:solidFill>
                  <a:srgbClr val="FF3300"/>
                </a:solidFill>
              </a:rPr>
              <a:t>Notifiable</a:t>
            </a:r>
            <a:r>
              <a:rPr lang="tr-TR" dirty="0">
                <a:solidFill>
                  <a:srgbClr val="FF3300"/>
                </a:solidFill>
              </a:rPr>
              <a:t> </a:t>
            </a:r>
            <a:r>
              <a:rPr lang="tr-TR" dirty="0" err="1">
                <a:solidFill>
                  <a:srgbClr val="FF3300"/>
                </a:solidFill>
              </a:rPr>
              <a:t>disease</a:t>
            </a:r>
            <a:endParaRPr lang="tr-TR" dirty="0">
              <a:solidFill>
                <a:srgbClr val="FF3300"/>
              </a:solidFill>
            </a:endParaRPr>
          </a:p>
          <a:p>
            <a:pPr marL="0" indent="0">
              <a:buNone/>
            </a:pPr>
            <a:r>
              <a:rPr lang="en-US" dirty="0"/>
              <a:t>During outbreaks, uninfected livestock should kept away from any animals that could be infected. Quarantines and animal movement restrictions can help reduce virus spread.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Commercial vaccines are available in some endemic regions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Deaths are very rare in cattle and horses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>
              <a:solidFill>
                <a:srgbClr val="FF33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2902309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in </a:t>
            </a:r>
            <a:r>
              <a:rPr lang="tr-TR" dirty="0" err="1">
                <a:solidFill>
                  <a:srgbClr val="0070C0"/>
                </a:solidFill>
              </a:rPr>
              <a:t>Humans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vesicular stomatitis is reported to be an acute illness that resembles influenza, with symptoms that may include fever, muscle aches, headache, malaise, enlarged lymph nodes and conjunctivitis.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5630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http://www.cfsph.iastate.edu/Factsheets/pdfs/vesicular_stomatitis.pdf</a:t>
            </a:r>
          </a:p>
        </p:txBody>
      </p:sp>
    </p:spTree>
    <p:extLst>
      <p:ext uri="{BB962C8B-B14F-4D97-AF65-F5344CB8AC3E}">
        <p14:creationId xmlns:p14="http://schemas.microsoft.com/office/powerpoint/2010/main" val="306878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2184399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tr-TR" sz="4800" dirty="0">
                <a:solidFill>
                  <a:srgbClr val="0070C0"/>
                </a:solidFill>
              </a:rPr>
              <a:t>PARAINFLUENZA-3 (PI-3) INFECTION</a:t>
            </a:r>
            <a:br>
              <a:rPr lang="tr-TR" sz="4800" dirty="0">
                <a:solidFill>
                  <a:srgbClr val="0070C0"/>
                </a:solidFill>
              </a:rPr>
            </a:br>
            <a:r>
              <a:rPr lang="tr-TR" sz="4800" dirty="0" err="1">
                <a:solidFill>
                  <a:srgbClr val="0070C0"/>
                </a:solidFill>
              </a:rPr>
              <a:t>Shipping</a:t>
            </a:r>
            <a:r>
              <a:rPr lang="tr-TR" sz="4800" dirty="0">
                <a:solidFill>
                  <a:srgbClr val="0070C0"/>
                </a:solidFill>
              </a:rPr>
              <a:t> Fever</a:t>
            </a:r>
          </a:p>
        </p:txBody>
      </p:sp>
    </p:spTree>
    <p:extLst>
      <p:ext uri="{BB962C8B-B14F-4D97-AF65-F5344CB8AC3E}">
        <p14:creationId xmlns:p14="http://schemas.microsoft.com/office/powerpoint/2010/main" val="4255325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602163"/>
          </a:xfrm>
        </p:spPr>
        <p:txBody>
          <a:bodyPr/>
          <a:lstStyle/>
          <a:p>
            <a:r>
              <a:rPr lang="en-US" dirty="0"/>
              <a:t>The PI-3 virus causes acute infections in the respiratory tract of cattle.</a:t>
            </a:r>
            <a:endParaRPr lang="tr-TR" dirty="0"/>
          </a:p>
          <a:p>
            <a:r>
              <a:rPr lang="tr-TR" dirty="0"/>
              <a:t>PI-3</a:t>
            </a:r>
            <a:r>
              <a:rPr lang="en-US" dirty="0"/>
              <a:t> rarely infects cattle and sheep</a:t>
            </a:r>
            <a:r>
              <a:rPr lang="tr-TR" dirty="0"/>
              <a:t>,</a:t>
            </a:r>
            <a:r>
              <a:rPr lang="en-US" dirty="0"/>
              <a:t> alone.</a:t>
            </a:r>
            <a:endParaRPr lang="tr-TR" dirty="0"/>
          </a:p>
          <a:p>
            <a:r>
              <a:rPr lang="tr-TR" dirty="0" err="1"/>
              <a:t>Mostly</a:t>
            </a:r>
            <a:r>
              <a:rPr lang="tr-TR" dirty="0"/>
              <a:t> as </a:t>
            </a:r>
            <a:r>
              <a:rPr lang="en-US" dirty="0" err="1">
                <a:solidFill>
                  <a:srgbClr val="FF0000"/>
                </a:solidFill>
              </a:rPr>
              <a:t>Mi</a:t>
            </a:r>
            <a:r>
              <a:rPr lang="tr-TR" dirty="0">
                <a:solidFill>
                  <a:srgbClr val="FF0000"/>
                </a:solidFill>
              </a:rPr>
              <a:t>x </a:t>
            </a:r>
            <a:r>
              <a:rPr lang="tr-TR" dirty="0" err="1">
                <a:solidFill>
                  <a:srgbClr val="FF0000"/>
                </a:solidFill>
              </a:rPr>
              <a:t>infection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</a:t>
            </a:r>
            <a:r>
              <a:rPr lang="en-US" dirty="0">
                <a:solidFill>
                  <a:srgbClr val="7030A0"/>
                </a:solidFill>
              </a:rPr>
              <a:t>other viruses </a:t>
            </a:r>
            <a:r>
              <a:rPr lang="en-US" dirty="0"/>
              <a:t>and </a:t>
            </a:r>
            <a:r>
              <a:rPr lang="en-US" dirty="0" err="1">
                <a:solidFill>
                  <a:srgbClr val="92D050"/>
                </a:solidFill>
              </a:rPr>
              <a:t>Pastorella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92D050"/>
                </a:solidFill>
              </a:rPr>
              <a:t>Multicida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8967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787400"/>
            <a:ext cx="10515600" cy="5389563"/>
          </a:xfrm>
        </p:spPr>
        <p:txBody>
          <a:bodyPr/>
          <a:lstStyle/>
          <a:p>
            <a:r>
              <a:rPr lang="tr-TR" dirty="0" err="1"/>
              <a:t>Paramyxoviridae</a:t>
            </a:r>
            <a:r>
              <a:rPr lang="tr-TR" dirty="0"/>
              <a:t> ----- </a:t>
            </a:r>
            <a:r>
              <a:rPr lang="tr-TR" dirty="0" err="1"/>
              <a:t>Respirovirus</a:t>
            </a:r>
            <a:r>
              <a:rPr lang="tr-TR" dirty="0"/>
              <a:t>---- </a:t>
            </a:r>
            <a:r>
              <a:rPr lang="tr-TR" dirty="0">
                <a:solidFill>
                  <a:srgbClr val="00B050"/>
                </a:solidFill>
              </a:rPr>
              <a:t>PI-3</a:t>
            </a:r>
          </a:p>
          <a:p>
            <a:r>
              <a:rPr lang="tr-TR" dirty="0"/>
              <a:t>RNA</a:t>
            </a:r>
          </a:p>
          <a:p>
            <a:r>
              <a:rPr lang="tr-TR" dirty="0" err="1"/>
              <a:t>Enveloped</a:t>
            </a:r>
            <a:endParaRPr lang="tr-TR" dirty="0"/>
          </a:p>
          <a:p>
            <a:r>
              <a:rPr lang="en-US" dirty="0"/>
              <a:t>Sensitive to Ether and Chloroform</a:t>
            </a:r>
            <a:endParaRPr lang="tr-TR" dirty="0"/>
          </a:p>
          <a:p>
            <a:r>
              <a:rPr lang="en-US" dirty="0"/>
              <a:t>One type </a:t>
            </a:r>
            <a:r>
              <a:rPr lang="tr-TR" dirty="0" err="1"/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Reference</a:t>
            </a:r>
            <a:r>
              <a:rPr lang="tr-TR" dirty="0">
                <a:solidFill>
                  <a:srgbClr val="92D050"/>
                </a:solidFill>
              </a:rPr>
              <a:t> </a:t>
            </a:r>
            <a:r>
              <a:rPr lang="tr-TR" dirty="0" err="1">
                <a:solidFill>
                  <a:srgbClr val="92D050"/>
                </a:solidFill>
              </a:rPr>
              <a:t>Strain</a:t>
            </a:r>
            <a:r>
              <a:rPr lang="tr-TR" dirty="0">
                <a:solidFill>
                  <a:srgbClr val="92D050"/>
                </a:solidFill>
              </a:rPr>
              <a:t> </a:t>
            </a:r>
            <a:r>
              <a:rPr lang="tr-TR" dirty="0"/>
              <a:t>is</a:t>
            </a:r>
            <a:r>
              <a:rPr lang="en-US" dirty="0"/>
              <a:t> </a:t>
            </a:r>
            <a:r>
              <a:rPr lang="en-US" dirty="0">
                <a:solidFill>
                  <a:srgbClr val="CC0099"/>
                </a:solidFill>
              </a:rPr>
              <a:t>Ship</a:t>
            </a:r>
            <a:r>
              <a:rPr lang="tr-TR" dirty="0">
                <a:solidFill>
                  <a:srgbClr val="CC0099"/>
                </a:solidFill>
              </a:rPr>
              <a:t>p</a:t>
            </a:r>
            <a:r>
              <a:rPr lang="en-US" dirty="0" err="1">
                <a:solidFill>
                  <a:srgbClr val="CC0099"/>
                </a:solidFill>
              </a:rPr>
              <a:t>ing</a:t>
            </a:r>
            <a:r>
              <a:rPr lang="en-US" dirty="0">
                <a:solidFill>
                  <a:srgbClr val="CC0099"/>
                </a:solidFill>
              </a:rPr>
              <a:t> Fever</a:t>
            </a:r>
            <a:endParaRPr lang="tr-TR" dirty="0">
              <a:solidFill>
                <a:srgbClr val="CC0099"/>
              </a:solidFill>
            </a:endParaRPr>
          </a:p>
          <a:p>
            <a:r>
              <a:rPr lang="tr-TR" dirty="0" err="1"/>
              <a:t>Virus</a:t>
            </a:r>
            <a:r>
              <a:rPr lang="tr-TR" dirty="0"/>
              <a:t> </a:t>
            </a:r>
            <a:r>
              <a:rPr lang="en-US" dirty="0"/>
              <a:t>form</a:t>
            </a:r>
            <a:r>
              <a:rPr lang="tr-TR" dirty="0"/>
              <a:t>s</a:t>
            </a:r>
            <a:r>
              <a:rPr lang="en-US" dirty="0"/>
              <a:t> an inclusion body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(</a:t>
            </a:r>
            <a:r>
              <a:rPr lang="tr-TR" dirty="0" err="1"/>
              <a:t>Intrastoplasmic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intranuclear</a:t>
            </a:r>
            <a:r>
              <a:rPr lang="tr-TR" dirty="0"/>
              <a:t>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82878"/>
            <a:ext cx="5346448" cy="34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2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tr-TR" dirty="0"/>
              <a:t>I-3 </a:t>
            </a:r>
            <a:r>
              <a:rPr lang="en-US" dirty="0"/>
              <a:t>is extremely widespread in cattle and 80‑90% have antibody. </a:t>
            </a:r>
            <a:endParaRPr lang="tr-TR" dirty="0"/>
          </a:p>
          <a:p>
            <a:r>
              <a:rPr lang="tr-TR" dirty="0" err="1"/>
              <a:t>Cattle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reservoir</a:t>
            </a:r>
            <a:r>
              <a:rPr lang="tr-TR" dirty="0"/>
              <a:t>.</a:t>
            </a:r>
          </a:p>
          <a:p>
            <a:r>
              <a:rPr lang="tr-TR" dirty="0" err="1">
                <a:solidFill>
                  <a:srgbClr val="CC0099"/>
                </a:solidFill>
              </a:rPr>
              <a:t>Transmission</a:t>
            </a:r>
            <a:r>
              <a:rPr lang="tr-TR" dirty="0">
                <a:solidFill>
                  <a:srgbClr val="CC0099"/>
                </a:solidFill>
              </a:rPr>
              <a:t> is </a:t>
            </a:r>
            <a:r>
              <a:rPr lang="tr-TR" dirty="0" err="1">
                <a:solidFill>
                  <a:srgbClr val="CC0099"/>
                </a:solidFill>
              </a:rPr>
              <a:t>from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animal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to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animal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through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the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inhalation</a:t>
            </a:r>
            <a:r>
              <a:rPr lang="tr-TR" dirty="0">
                <a:solidFill>
                  <a:srgbClr val="CC0099"/>
                </a:solidFill>
              </a:rPr>
              <a:t> of </a:t>
            </a:r>
            <a:r>
              <a:rPr lang="tr-TR" dirty="0" err="1">
                <a:solidFill>
                  <a:srgbClr val="CC0099"/>
                </a:solidFill>
              </a:rPr>
              <a:t>aerosolized</a:t>
            </a:r>
            <a:r>
              <a:rPr lang="tr-TR" dirty="0">
                <a:solidFill>
                  <a:srgbClr val="CC0099"/>
                </a:solidFill>
              </a:rPr>
              <a:t> </a:t>
            </a:r>
            <a:r>
              <a:rPr lang="tr-TR" dirty="0" err="1">
                <a:solidFill>
                  <a:srgbClr val="CC0099"/>
                </a:solidFill>
              </a:rPr>
              <a:t>virus</a:t>
            </a:r>
            <a:r>
              <a:rPr lang="tr-TR" dirty="0">
                <a:solidFill>
                  <a:srgbClr val="CC0099"/>
                </a:solidFill>
              </a:rPr>
              <a:t>. </a:t>
            </a:r>
          </a:p>
          <a:p>
            <a:r>
              <a:rPr lang="en-US" dirty="0"/>
              <a:t>The disease is mostly subclinical.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5899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Pathogenesis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and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Pathology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virus is spread by inhalation through the direct contact with the nasal discharge.</a:t>
            </a:r>
            <a:endParaRPr lang="tr-TR" dirty="0"/>
          </a:p>
          <a:p>
            <a:r>
              <a:rPr lang="en-US" dirty="0"/>
              <a:t>Virus </a:t>
            </a:r>
            <a:r>
              <a:rPr lang="tr-TR" dirty="0" err="1"/>
              <a:t>exist</a:t>
            </a:r>
            <a:r>
              <a:rPr lang="tr-TR" dirty="0"/>
              <a:t> </a:t>
            </a:r>
            <a:r>
              <a:rPr lang="en-US" dirty="0"/>
              <a:t>in the nasal cavity in lymphatic tissues, tonsils and respiratory mucosa</a:t>
            </a:r>
            <a:r>
              <a:rPr lang="tr-TR" dirty="0"/>
              <a:t>.</a:t>
            </a:r>
          </a:p>
          <a:p>
            <a:r>
              <a:rPr lang="en-US" dirty="0"/>
              <a:t>Pathological </a:t>
            </a:r>
            <a:r>
              <a:rPr lang="en-US" dirty="0" err="1"/>
              <a:t>Anotomically</a:t>
            </a:r>
            <a:r>
              <a:rPr lang="tr-TR" dirty="0"/>
              <a:t>;</a:t>
            </a:r>
            <a:r>
              <a:rPr lang="en-US" dirty="0"/>
              <a:t> interstitial pneumonia occurs.</a:t>
            </a:r>
            <a:endParaRPr lang="tr-TR" dirty="0"/>
          </a:p>
          <a:p>
            <a:r>
              <a:rPr lang="en-GB" altLang="tr-TR" dirty="0"/>
              <a:t>Cessation of ciliary beating and epithelial necrosis predispose to secondary bacterial infections and coughing.</a:t>
            </a:r>
            <a:endParaRPr lang="tr-TR" altLang="tr-TR" dirty="0"/>
          </a:p>
          <a:p>
            <a:r>
              <a:rPr lang="en-US" dirty="0"/>
              <a:t>the consolidated lesions are distributed extensively and follow smaller bronchi and bronchioles. </a:t>
            </a:r>
            <a:endParaRPr lang="tr-TR" dirty="0"/>
          </a:p>
          <a:p>
            <a:r>
              <a:rPr lang="en-US" dirty="0"/>
              <a:t>Histologically, the  IS inclusion body occurs in the early period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096000" y="641917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100" dirty="0"/>
              <a:t>W.B. MARTIN </a:t>
            </a:r>
            <a:r>
              <a:rPr lang="en-US" sz="1100" dirty="0"/>
              <a:t>Respiratory diseases induced in small ruminants by viruses and mycoplasma* Rev. sci. tech. Off. int. </a:t>
            </a:r>
            <a:r>
              <a:rPr lang="en-US" sz="1100" dirty="0" err="1"/>
              <a:t>Epiz</a:t>
            </a:r>
            <a:r>
              <a:rPr lang="en-US" sz="1100" dirty="0"/>
              <a:t>., 1983, 2 (2), 311-334.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64084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Etiology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Rabdo</a:t>
            </a:r>
            <a:r>
              <a:rPr lang="tr-TR" dirty="0" err="1"/>
              <a:t>viridae</a:t>
            </a:r>
            <a:r>
              <a:rPr lang="en-US" dirty="0"/>
              <a:t> </a:t>
            </a:r>
            <a:r>
              <a:rPr lang="tr-TR" dirty="0"/>
              <a:t> 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Ephemerovirus</a:t>
            </a:r>
            <a:r>
              <a:rPr lang="en-US" dirty="0">
                <a:solidFill>
                  <a:srgbClr val="7030A0"/>
                </a:solidFill>
              </a:rPr>
              <a:t> </a:t>
            </a:r>
            <a:endParaRPr lang="tr-TR" dirty="0">
              <a:solidFill>
                <a:srgbClr val="7030A0"/>
              </a:solidFill>
            </a:endParaRPr>
          </a:p>
          <a:p>
            <a:r>
              <a:rPr lang="tr-TR" dirty="0"/>
              <a:t>RNA</a:t>
            </a:r>
          </a:p>
          <a:p>
            <a:r>
              <a:rPr lang="tr-TR" dirty="0" err="1"/>
              <a:t>Enveloped</a:t>
            </a:r>
            <a:r>
              <a:rPr lang="tr-TR" dirty="0"/>
              <a:t>, </a:t>
            </a:r>
          </a:p>
          <a:p>
            <a:r>
              <a:rPr lang="tr-TR" altLang="tr-TR" dirty="0" err="1"/>
              <a:t>Sensitive</a:t>
            </a:r>
            <a:r>
              <a:rPr lang="tr-TR" altLang="tr-TR" dirty="0"/>
              <a:t> </a:t>
            </a:r>
            <a:r>
              <a:rPr lang="tr-TR" altLang="tr-TR" dirty="0" err="1"/>
              <a:t>to</a:t>
            </a:r>
            <a:r>
              <a:rPr lang="tr-TR" altLang="tr-TR" dirty="0"/>
              <a:t> </a:t>
            </a:r>
            <a:r>
              <a:rPr lang="tr-TR" altLang="tr-TR" dirty="0" err="1"/>
              <a:t>Ether</a:t>
            </a:r>
            <a:r>
              <a:rPr lang="tr-TR" altLang="tr-TR" dirty="0"/>
              <a:t> </a:t>
            </a:r>
            <a:r>
              <a:rPr lang="tr-TR" altLang="tr-TR" dirty="0" err="1"/>
              <a:t>and</a:t>
            </a:r>
            <a:r>
              <a:rPr lang="tr-TR" altLang="tr-TR" dirty="0"/>
              <a:t> </a:t>
            </a:r>
            <a:r>
              <a:rPr lang="tr-TR" altLang="tr-TR" dirty="0" err="1"/>
              <a:t>Chloroform</a:t>
            </a:r>
            <a:endParaRPr lang="tr-TR" altLang="tr-TR" dirty="0"/>
          </a:p>
          <a:p>
            <a:r>
              <a:rPr lang="tr-TR" altLang="tr-TR" dirty="0"/>
              <a:t>H. A </a:t>
            </a:r>
          </a:p>
          <a:p>
            <a:r>
              <a:rPr lang="tr-TR" altLang="tr-TR" dirty="0"/>
              <a:t>C.C (BHK-21, </a:t>
            </a:r>
            <a:r>
              <a:rPr lang="tr-TR" altLang="tr-TR" dirty="0" err="1"/>
              <a:t>Vero</a:t>
            </a:r>
            <a:r>
              <a:rPr lang="tr-TR" altLang="tr-TR" dirty="0"/>
              <a:t>) </a:t>
            </a:r>
          </a:p>
          <a:p>
            <a:r>
              <a:rPr lang="tr-TR" altLang="tr-TR" dirty="0" err="1"/>
              <a:t>Only</a:t>
            </a:r>
            <a:r>
              <a:rPr lang="tr-TR" altLang="tr-TR" dirty="0"/>
              <a:t> </a:t>
            </a:r>
            <a:r>
              <a:rPr lang="tr-TR" altLang="tr-TR" dirty="0" err="1"/>
              <a:t>one</a:t>
            </a:r>
            <a:r>
              <a:rPr lang="tr-TR" altLang="tr-TR" dirty="0"/>
              <a:t> </a:t>
            </a:r>
            <a:r>
              <a:rPr lang="tr-TR" altLang="tr-TR" dirty="0" err="1"/>
              <a:t>serotype</a:t>
            </a:r>
            <a:endParaRPr lang="tr-TR" altLang="tr-TR" dirty="0"/>
          </a:p>
          <a:p>
            <a:endParaRPr lang="tr-T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61" y="92577"/>
            <a:ext cx="5113956" cy="319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48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Clinical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Signs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73958"/>
            <a:ext cx="10515600" cy="4898268"/>
          </a:xfrm>
        </p:spPr>
        <p:txBody>
          <a:bodyPr>
            <a:normAutofit/>
          </a:bodyPr>
          <a:lstStyle/>
          <a:p>
            <a:r>
              <a:rPr lang="en-US" dirty="0"/>
              <a:t>Clinical signs can be variable since there may be one or more viruses and bacteria involved in this disease complex. </a:t>
            </a:r>
            <a:endParaRPr lang="tr-TR" dirty="0"/>
          </a:p>
          <a:p>
            <a:r>
              <a:rPr lang="en-US" dirty="0"/>
              <a:t>Early clinical signs usually include: </a:t>
            </a:r>
            <a:endParaRPr lang="tr-TR" dirty="0"/>
          </a:p>
          <a:p>
            <a:pPr lvl="1"/>
            <a:r>
              <a:rPr lang="en-US" dirty="0"/>
              <a:t>depression, </a:t>
            </a:r>
            <a:endParaRPr lang="tr-TR" dirty="0"/>
          </a:p>
          <a:p>
            <a:pPr lvl="1"/>
            <a:r>
              <a:rPr lang="en-US" dirty="0"/>
              <a:t>loss of appetite,</a:t>
            </a:r>
            <a:endParaRPr lang="tr-TR" dirty="0"/>
          </a:p>
          <a:p>
            <a:pPr lvl="1"/>
            <a:r>
              <a:rPr lang="en-US" dirty="0"/>
              <a:t>dull eyes</a:t>
            </a:r>
            <a:endParaRPr lang="tr-TR" dirty="0"/>
          </a:p>
          <a:p>
            <a:pPr marL="457200" lvl="1" indent="0">
              <a:buNone/>
            </a:pPr>
            <a:r>
              <a:rPr lang="en-US" dirty="0"/>
              <a:t>These calves should be pulled from their group </a:t>
            </a:r>
          </a:p>
          <a:p>
            <a:pPr marL="457200" lvl="1" indent="0">
              <a:buNone/>
            </a:pPr>
            <a:r>
              <a:rPr lang="en-US" dirty="0"/>
              <a:t>and checked for fever</a:t>
            </a:r>
            <a:endParaRPr lang="tr-TR" dirty="0"/>
          </a:p>
          <a:p>
            <a:r>
              <a:rPr lang="en-US" dirty="0"/>
              <a:t>Combined infections of this type will result in a high percentage of </a:t>
            </a:r>
            <a:r>
              <a:rPr lang="tr-TR" dirty="0" err="1"/>
              <a:t>cattle</a:t>
            </a:r>
            <a:r>
              <a:rPr lang="tr-TR" dirty="0"/>
              <a:t> </a:t>
            </a:r>
            <a:r>
              <a:rPr lang="en-US" dirty="0"/>
              <a:t>developing moderate to severe pneumonic lesions in which high counts of </a:t>
            </a:r>
            <a:r>
              <a:rPr lang="en-US" dirty="0" err="1"/>
              <a:t>pasteurelia</a:t>
            </a:r>
            <a:r>
              <a:rPr lang="en-US" dirty="0"/>
              <a:t> can be found. </a:t>
            </a:r>
            <a:endParaRPr lang="tr-TR" dirty="0"/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5321300" y="6372226"/>
            <a:ext cx="687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Ram </a:t>
            </a:r>
            <a:r>
              <a:rPr lang="en-US" sz="1200" dirty="0" err="1"/>
              <a:t>Kasimanickam</a:t>
            </a:r>
            <a:r>
              <a:rPr lang="en-US" sz="1200" dirty="0"/>
              <a:t> Bovine Respiratory Disease “Shipping Fever” in Cattle</a:t>
            </a:r>
            <a:r>
              <a:rPr lang="tr-TR" sz="1200" dirty="0"/>
              <a:t> </a:t>
            </a:r>
            <a:r>
              <a:rPr lang="tr-TR" sz="1200" dirty="0" err="1"/>
              <a:t>Veterinary</a:t>
            </a:r>
            <a:r>
              <a:rPr lang="tr-TR" sz="1200" dirty="0"/>
              <a:t> </a:t>
            </a:r>
            <a:r>
              <a:rPr lang="tr-TR" sz="1200" dirty="0" err="1"/>
              <a:t>Medicine</a:t>
            </a:r>
            <a:r>
              <a:rPr lang="tr-TR" sz="1200" dirty="0"/>
              <a:t> </a:t>
            </a:r>
            <a:r>
              <a:rPr lang="tr-TR" sz="1200" dirty="0" err="1"/>
              <a:t>Extention</a:t>
            </a:r>
            <a:r>
              <a:rPr lang="tr-TR" sz="1200" dirty="0"/>
              <a:t> </a:t>
            </a:r>
            <a:r>
              <a:rPr lang="tr-TR" sz="1200" dirty="0" err="1"/>
              <a:t>August</a:t>
            </a:r>
            <a:r>
              <a:rPr lang="tr-TR" sz="1200" dirty="0"/>
              <a:t> 2010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62" y="2129050"/>
            <a:ext cx="3563266" cy="26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3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600545"/>
            <a:ext cx="8788798" cy="56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4700" y="555624"/>
            <a:ext cx="10515600" cy="5413375"/>
          </a:xfrm>
        </p:spPr>
        <p:txBody>
          <a:bodyPr/>
          <a:lstStyle/>
          <a:p>
            <a:r>
              <a:rPr lang="en-GB" altLang="tr-TR" dirty="0">
                <a:solidFill>
                  <a:srgbClr val="CC0099"/>
                </a:solidFill>
              </a:rPr>
              <a:t>Calf pneumonia is a complex respiratory disease </a:t>
            </a:r>
            <a:r>
              <a:rPr lang="en-GB" altLang="tr-TR" dirty="0"/>
              <a:t>probably associated as much with management (crowding, low ventilation, high humidity, </a:t>
            </a:r>
            <a:r>
              <a:rPr lang="en-GB" altLang="tr-TR" dirty="0" err="1"/>
              <a:t>colostral</a:t>
            </a:r>
            <a:r>
              <a:rPr lang="en-GB" altLang="tr-TR" dirty="0"/>
              <a:t> deprivation, transport stress,  mixing of stock from differing herds).  </a:t>
            </a:r>
            <a:endParaRPr lang="tr-TR" altLang="tr-TR" dirty="0"/>
          </a:p>
          <a:p>
            <a:r>
              <a:rPr lang="en-GB" altLang="tr-TR" dirty="0"/>
              <a:t>The agents are : </a:t>
            </a:r>
            <a:endParaRPr lang="tr-TR" altLang="tr-TR" dirty="0"/>
          </a:p>
          <a:p>
            <a:pPr lvl="1"/>
            <a:r>
              <a:rPr lang="en-GB" altLang="tr-TR" dirty="0"/>
              <a:t>PI-3,</a:t>
            </a:r>
            <a:endParaRPr lang="tr-TR" altLang="tr-TR" dirty="0"/>
          </a:p>
          <a:p>
            <a:pPr lvl="1"/>
            <a:r>
              <a:rPr lang="en-GB" altLang="tr-TR" dirty="0"/>
              <a:t>bovine respiratory syncytial virus,(BRSV) </a:t>
            </a:r>
            <a:endParaRPr lang="tr-TR" altLang="tr-TR" dirty="0"/>
          </a:p>
          <a:p>
            <a:pPr lvl="1"/>
            <a:r>
              <a:rPr lang="en-GB" altLang="tr-TR" dirty="0"/>
              <a:t>infectious bovine </a:t>
            </a:r>
            <a:r>
              <a:rPr lang="en-GB" altLang="tr-TR" dirty="0" err="1"/>
              <a:t>rhinotracheitis</a:t>
            </a:r>
            <a:r>
              <a:rPr lang="en-GB" altLang="tr-TR" dirty="0"/>
              <a:t> virus,</a:t>
            </a:r>
            <a:endParaRPr lang="tr-TR" altLang="tr-TR" dirty="0"/>
          </a:p>
          <a:p>
            <a:pPr lvl="1"/>
            <a:r>
              <a:rPr lang="en-GB" altLang="tr-TR" dirty="0" err="1"/>
              <a:t>Mycoplasmata</a:t>
            </a:r>
            <a:r>
              <a:rPr lang="en-GB" altLang="tr-TR" dirty="0"/>
              <a:t> and </a:t>
            </a:r>
            <a:endParaRPr lang="tr-TR" altLang="tr-TR" dirty="0"/>
          </a:p>
          <a:p>
            <a:pPr lvl="1"/>
            <a:r>
              <a:rPr lang="en-GB" altLang="tr-TR" dirty="0" err="1"/>
              <a:t>Pasteurellae</a:t>
            </a:r>
            <a:r>
              <a:rPr lang="en-GB" altLang="tr-TR" dirty="0"/>
              <a:t>.  </a:t>
            </a:r>
            <a:endParaRPr lang="tr-TR" altLang="tr-TR" dirty="0"/>
          </a:p>
          <a:p>
            <a:r>
              <a:rPr lang="en-GB" altLang="tr-TR" dirty="0">
                <a:solidFill>
                  <a:srgbClr val="FF0000"/>
                </a:solidFill>
              </a:rPr>
              <a:t>Shipping fever occurs in beef cattle after long journeys.</a:t>
            </a:r>
          </a:p>
          <a:p>
            <a:endParaRPr lang="tr-TR" dirty="0"/>
          </a:p>
        </p:txBody>
      </p:sp>
      <p:sp>
        <p:nvSpPr>
          <p:cNvPr id="4" name="5 Köşeli Yıldız 3"/>
          <p:cNvSpPr/>
          <p:nvPr/>
        </p:nvSpPr>
        <p:spPr>
          <a:xfrm>
            <a:off x="9744502" y="2634018"/>
            <a:ext cx="914400" cy="91440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237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Diagnosis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clinical </a:t>
            </a:r>
            <a:r>
              <a:rPr lang="tr-TR" dirty="0" err="1"/>
              <a:t>signs</a:t>
            </a:r>
            <a:r>
              <a:rPr lang="en-US" dirty="0"/>
              <a:t> </a:t>
            </a:r>
            <a:r>
              <a:rPr lang="tr-TR" dirty="0" err="1"/>
              <a:t>are</a:t>
            </a:r>
            <a:r>
              <a:rPr lang="en-US" dirty="0"/>
              <a:t> not specific. </a:t>
            </a:r>
          </a:p>
          <a:p>
            <a:r>
              <a:rPr lang="en-US" dirty="0"/>
              <a:t>Parainfluenza-3 is detection is often difficult.</a:t>
            </a:r>
            <a:endParaRPr lang="tr-TR" dirty="0"/>
          </a:p>
          <a:p>
            <a:r>
              <a:rPr lang="tr-TR" dirty="0">
                <a:solidFill>
                  <a:srgbClr val="7030A0"/>
                </a:solidFill>
              </a:rPr>
              <a:t>Direct </a:t>
            </a:r>
            <a:r>
              <a:rPr lang="tr-TR" dirty="0" err="1">
                <a:solidFill>
                  <a:srgbClr val="7030A0"/>
                </a:solidFill>
              </a:rPr>
              <a:t>Diagnosis</a:t>
            </a:r>
            <a:r>
              <a:rPr lang="tr-TR" dirty="0">
                <a:solidFill>
                  <a:srgbClr val="7030A0"/>
                </a:solidFill>
              </a:rPr>
              <a:t> (</a:t>
            </a:r>
            <a:r>
              <a:rPr lang="tr-TR" dirty="0" err="1">
                <a:solidFill>
                  <a:srgbClr val="7030A0"/>
                </a:solidFill>
              </a:rPr>
              <a:t>Virus</a:t>
            </a:r>
            <a:r>
              <a:rPr lang="tr-TR" dirty="0">
                <a:solidFill>
                  <a:srgbClr val="7030A0"/>
                </a:solidFill>
              </a:rPr>
              <a:t>);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en-US" dirty="0"/>
              <a:t>Nasal</a:t>
            </a:r>
            <a:r>
              <a:rPr lang="tr-TR" dirty="0"/>
              <a:t> </a:t>
            </a:r>
            <a:r>
              <a:rPr lang="tr-TR" dirty="0" err="1"/>
              <a:t>Discharge</a:t>
            </a:r>
            <a:r>
              <a:rPr lang="en-US" dirty="0"/>
              <a:t>, Nasal Swap and virus isolation from the lungs.</a:t>
            </a:r>
            <a:endParaRPr lang="tr-TR" dirty="0"/>
          </a:p>
          <a:p>
            <a:r>
              <a:rPr lang="en-GB" altLang="tr-TR" dirty="0"/>
              <a:t>IF on nasal aspirates or bronchial epithelium.</a:t>
            </a:r>
            <a:endParaRPr lang="tr-TR" dirty="0"/>
          </a:p>
          <a:p>
            <a:r>
              <a:rPr lang="tr-TR" dirty="0" err="1">
                <a:solidFill>
                  <a:srgbClr val="7030A0"/>
                </a:solidFill>
              </a:rPr>
              <a:t>Indirect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Diagnosis</a:t>
            </a:r>
            <a:r>
              <a:rPr lang="tr-TR" dirty="0">
                <a:solidFill>
                  <a:srgbClr val="7030A0"/>
                </a:solidFill>
              </a:rPr>
              <a:t> (Ab); </a:t>
            </a:r>
          </a:p>
          <a:p>
            <a:r>
              <a:rPr lang="en-GB" altLang="tr-TR" dirty="0"/>
              <a:t>4-fold rise in ELISA antibody </a:t>
            </a:r>
            <a:r>
              <a:rPr lang="tr-TR" altLang="tr-TR" dirty="0" err="1"/>
              <a:t>or</a:t>
            </a:r>
            <a:r>
              <a:rPr lang="tr-TR" altLang="tr-TR" dirty="0"/>
              <a:t> </a:t>
            </a:r>
            <a:r>
              <a:rPr lang="tr-TR" dirty="0"/>
              <a:t>Serum </a:t>
            </a:r>
            <a:r>
              <a:rPr lang="tr-TR" dirty="0" err="1"/>
              <a:t>Neutralization</a:t>
            </a:r>
            <a:r>
              <a:rPr lang="tr-TR" dirty="0"/>
              <a:t> </a:t>
            </a:r>
            <a:r>
              <a:rPr lang="en-GB" altLang="tr-TR" dirty="0"/>
              <a:t>in paired serum samples from several animals.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919" y="154768"/>
            <a:ext cx="3312331" cy="248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32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Prevention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and</a:t>
            </a:r>
            <a:r>
              <a:rPr lang="tr-TR" dirty="0">
                <a:solidFill>
                  <a:srgbClr val="0070C0"/>
                </a:solidFill>
              </a:rPr>
              <a:t> Control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tr-TR" dirty="0"/>
              <a:t>Correct ventilation and stocking density; avoid mixing different ages from different locations in same airspace.</a:t>
            </a:r>
          </a:p>
          <a:p>
            <a:r>
              <a:rPr lang="en-US" dirty="0"/>
              <a:t>Reducing stresses related to handling and shipping, </a:t>
            </a:r>
            <a:endParaRPr lang="tr-TR" dirty="0"/>
          </a:p>
          <a:p>
            <a:r>
              <a:rPr lang="en-US" dirty="0"/>
              <a:t>Bovine parainfluenza virus-3 vaccines are available and are usually combined with bovine herpes virus-1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BVDV </a:t>
            </a:r>
            <a:r>
              <a:rPr lang="tr-TR" dirty="0" err="1"/>
              <a:t>etc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151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References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Ellis</a:t>
            </a:r>
            <a:r>
              <a:rPr lang="tr-TR" dirty="0"/>
              <a:t> JA. </a:t>
            </a:r>
            <a:r>
              <a:rPr lang="tr-TR" dirty="0" err="1"/>
              <a:t>Bovine</a:t>
            </a:r>
            <a:r>
              <a:rPr lang="tr-TR" dirty="0"/>
              <a:t> parainfluenza-3 </a:t>
            </a:r>
            <a:r>
              <a:rPr lang="tr-TR" dirty="0" err="1"/>
              <a:t>virus</a:t>
            </a:r>
            <a:r>
              <a:rPr lang="tr-TR" dirty="0"/>
              <a:t>. </a:t>
            </a:r>
            <a:r>
              <a:rPr lang="tr-TR" dirty="0" err="1"/>
              <a:t>Vet</a:t>
            </a:r>
            <a:r>
              <a:rPr lang="tr-TR" dirty="0"/>
              <a:t> </a:t>
            </a:r>
            <a:r>
              <a:rPr lang="tr-TR" dirty="0" err="1"/>
              <a:t>Clin</a:t>
            </a:r>
            <a:r>
              <a:rPr lang="tr-TR" dirty="0"/>
              <a:t> North </a:t>
            </a:r>
            <a:r>
              <a:rPr lang="tr-TR" dirty="0" err="1"/>
              <a:t>Am</a:t>
            </a:r>
            <a:r>
              <a:rPr lang="tr-TR" dirty="0"/>
              <a:t> </a:t>
            </a:r>
            <a:r>
              <a:rPr lang="tr-TR" dirty="0" err="1"/>
              <a:t>Food</a:t>
            </a:r>
            <a:r>
              <a:rPr lang="tr-TR" dirty="0"/>
              <a:t> Anim </a:t>
            </a:r>
            <a:r>
              <a:rPr lang="tr-TR" dirty="0" err="1"/>
              <a:t>Pract</a:t>
            </a:r>
            <a:r>
              <a:rPr lang="tr-TR" dirty="0"/>
              <a:t>. 2010 Nov;26(3):575-93. </a:t>
            </a:r>
            <a:r>
              <a:rPr lang="tr-TR" dirty="0" err="1"/>
              <a:t>Review</a:t>
            </a:r>
            <a:r>
              <a:rPr lang="tr-TR" dirty="0"/>
              <a:t>. </a:t>
            </a:r>
            <a:r>
              <a:rPr lang="tr-TR" dirty="0" err="1"/>
              <a:t>PubMed</a:t>
            </a:r>
            <a:r>
              <a:rPr lang="tr-TR" dirty="0"/>
              <a:t> PMID: 21056802.</a:t>
            </a:r>
          </a:p>
          <a:p>
            <a:r>
              <a:rPr lang="tr-TR" dirty="0" err="1"/>
              <a:t>Anderson</a:t>
            </a:r>
            <a:r>
              <a:rPr lang="tr-TR" dirty="0"/>
              <a:t>, D.E., Rings M.D. </a:t>
            </a:r>
            <a:r>
              <a:rPr lang="tr-TR" dirty="0" err="1"/>
              <a:t>Current</a:t>
            </a:r>
            <a:r>
              <a:rPr lang="tr-TR" dirty="0"/>
              <a:t> </a:t>
            </a:r>
            <a:r>
              <a:rPr lang="tr-TR" dirty="0" err="1"/>
              <a:t>Veterinary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: </a:t>
            </a:r>
            <a:r>
              <a:rPr lang="tr-TR" dirty="0" err="1"/>
              <a:t>Food</a:t>
            </a:r>
            <a:r>
              <a:rPr lang="tr-TR" dirty="0"/>
              <a:t> </a:t>
            </a:r>
            <a:r>
              <a:rPr lang="tr-TR" dirty="0" err="1"/>
              <a:t>Animal</a:t>
            </a:r>
            <a:r>
              <a:rPr lang="tr-TR" dirty="0"/>
              <a:t> </a:t>
            </a:r>
            <a:r>
              <a:rPr lang="tr-TR" dirty="0" err="1"/>
              <a:t>Practice</a:t>
            </a:r>
            <a:r>
              <a:rPr lang="tr-TR" dirty="0"/>
              <a:t>, 5th Ed. </a:t>
            </a:r>
            <a:r>
              <a:rPr lang="tr-TR" dirty="0" err="1"/>
              <a:t>Saunders</a:t>
            </a:r>
            <a:r>
              <a:rPr lang="tr-TR" dirty="0"/>
              <a:t>, St. Louis MO. 2009. </a:t>
            </a:r>
            <a:r>
              <a:rPr lang="tr-TR" dirty="0" err="1"/>
              <a:t>pp</a:t>
            </a:r>
            <a:r>
              <a:rPr lang="tr-TR" dirty="0"/>
              <a:t>. 178-179.</a:t>
            </a:r>
          </a:p>
          <a:p>
            <a:r>
              <a:rPr lang="en-US" dirty="0"/>
              <a:t>Ram </a:t>
            </a:r>
            <a:r>
              <a:rPr lang="en-US" dirty="0" err="1"/>
              <a:t>Kasimanickam</a:t>
            </a:r>
            <a:r>
              <a:rPr lang="en-US" dirty="0"/>
              <a:t> Bovine Respiratory Disease “Shipping Fever” in Cattle</a:t>
            </a:r>
            <a:r>
              <a:rPr lang="tr-TR" dirty="0"/>
              <a:t> </a:t>
            </a:r>
            <a:r>
              <a:rPr lang="tr-TR" dirty="0" err="1"/>
              <a:t>Veterinary</a:t>
            </a:r>
            <a:r>
              <a:rPr lang="tr-TR" dirty="0"/>
              <a:t> </a:t>
            </a:r>
            <a:r>
              <a:rPr lang="tr-TR" dirty="0" err="1"/>
              <a:t>Medicine</a:t>
            </a:r>
            <a:r>
              <a:rPr lang="tr-TR" dirty="0"/>
              <a:t> </a:t>
            </a:r>
            <a:r>
              <a:rPr lang="tr-TR" dirty="0" err="1"/>
              <a:t>Extention</a:t>
            </a:r>
            <a:r>
              <a:rPr lang="tr-TR" dirty="0"/>
              <a:t> </a:t>
            </a:r>
            <a:r>
              <a:rPr lang="tr-TR" dirty="0" err="1"/>
              <a:t>August</a:t>
            </a:r>
            <a:r>
              <a:rPr lang="tr-TR" dirty="0"/>
              <a:t> 2010</a:t>
            </a:r>
          </a:p>
          <a:p>
            <a:r>
              <a:rPr lang="tr-TR" dirty="0"/>
              <a:t>W.B. MARTIN </a:t>
            </a:r>
            <a:r>
              <a:rPr lang="en-US" dirty="0"/>
              <a:t>Respiratory diseases induced in small ruminants by viruses and mycoplasma* Rev. sci. tech. Off. int. </a:t>
            </a:r>
            <a:r>
              <a:rPr lang="en-US" dirty="0" err="1"/>
              <a:t>Epiz</a:t>
            </a:r>
            <a:r>
              <a:rPr lang="en-US" dirty="0"/>
              <a:t>., 1983, 2 (2), 311-334.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25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Transmission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BEFV appears to be transmitted by </a:t>
            </a:r>
            <a:r>
              <a:rPr lang="en-US" dirty="0">
                <a:solidFill>
                  <a:srgbClr val="00B050"/>
                </a:solidFill>
              </a:rPr>
              <a:t>arthropods,</a:t>
            </a:r>
            <a:r>
              <a:rPr lang="en-US" dirty="0"/>
              <a:t> but the identity of the vector or vectors is not entirely clear. </a:t>
            </a:r>
            <a:endParaRPr lang="tr-TR" dirty="0"/>
          </a:p>
          <a:p>
            <a:r>
              <a:rPr lang="en-US" dirty="0"/>
              <a:t>This virus has been isolated from various genera of mosquitoes, and from a number of </a:t>
            </a:r>
            <a:r>
              <a:rPr lang="en-US" dirty="0" err="1"/>
              <a:t>Culicoides</a:t>
            </a:r>
            <a:r>
              <a:rPr lang="en-US" dirty="0"/>
              <a:t> species</a:t>
            </a:r>
            <a:endParaRPr lang="tr-TR" dirty="0"/>
          </a:p>
          <a:p>
            <a:r>
              <a:rPr lang="en-US" dirty="0">
                <a:solidFill>
                  <a:srgbClr val="FF3300"/>
                </a:solidFill>
              </a:rPr>
              <a:t>There is no evidence </a:t>
            </a:r>
            <a:r>
              <a:rPr lang="en-US" dirty="0"/>
              <a:t>that bovine ephemeral fever can be transmitted </a:t>
            </a:r>
            <a:r>
              <a:rPr lang="en-US" dirty="0">
                <a:solidFill>
                  <a:srgbClr val="FF3300"/>
                </a:solidFill>
              </a:rPr>
              <a:t>directly between animals in nature</a:t>
            </a:r>
            <a:r>
              <a:rPr lang="en-US" dirty="0"/>
              <a:t>; BEFV is not spread by close contact, body secretions, or aerosol droplets.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331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Pathology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obvious lesion is a small amount of fibrin-rich fluid in the pleural, peritoneal and pericardial cavities, resulting from </a:t>
            </a:r>
            <a:r>
              <a:rPr lang="en-US" dirty="0" err="1"/>
              <a:t>polyserositis</a:t>
            </a:r>
            <a:r>
              <a:rPr lang="en-US" dirty="0"/>
              <a:t> of the pleural, pericardial and peritoneal surfaces</a:t>
            </a:r>
            <a:endParaRPr lang="tr-TR" dirty="0"/>
          </a:p>
          <a:p>
            <a:r>
              <a:rPr lang="en-US" dirty="0"/>
              <a:t>Edema, lobular congestion and atelectasis may be apparent in the lungs</a:t>
            </a:r>
            <a:endParaRPr lang="tr-TR" dirty="0"/>
          </a:p>
          <a:p>
            <a:r>
              <a:rPr lang="tr-TR" dirty="0" err="1"/>
              <a:t>Serofibrinous</a:t>
            </a:r>
            <a:r>
              <a:rPr lang="tr-TR" dirty="0"/>
              <a:t> </a:t>
            </a:r>
            <a:r>
              <a:rPr lang="tr-TR" dirty="0" err="1"/>
              <a:t>polysynovitis</a:t>
            </a:r>
            <a:r>
              <a:rPr lang="tr-TR" dirty="0"/>
              <a:t> (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variable</a:t>
            </a:r>
            <a:r>
              <a:rPr lang="tr-TR" dirty="0"/>
              <a:t> </a:t>
            </a:r>
            <a:r>
              <a:rPr lang="tr-TR" dirty="0" err="1"/>
              <a:t>amounts</a:t>
            </a:r>
            <a:r>
              <a:rPr lang="tr-TR" dirty="0"/>
              <a:t> of </a:t>
            </a:r>
            <a:r>
              <a:rPr lang="tr-TR" dirty="0" err="1"/>
              <a:t>yellow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brown</a:t>
            </a:r>
            <a:r>
              <a:rPr lang="tr-TR" dirty="0"/>
              <a:t>, </a:t>
            </a:r>
            <a:r>
              <a:rPr lang="tr-TR" dirty="0" err="1"/>
              <a:t>typically</a:t>
            </a:r>
            <a:r>
              <a:rPr lang="tr-TR" dirty="0"/>
              <a:t> </a:t>
            </a:r>
            <a:r>
              <a:rPr lang="tr-TR" dirty="0" err="1"/>
              <a:t>gelatinous</a:t>
            </a:r>
            <a:r>
              <a:rPr lang="tr-TR" dirty="0"/>
              <a:t> </a:t>
            </a:r>
            <a:r>
              <a:rPr lang="tr-TR" dirty="0" err="1"/>
              <a:t>fluid</a:t>
            </a:r>
            <a:r>
              <a:rPr lang="tr-TR" dirty="0"/>
              <a:t>), </a:t>
            </a:r>
            <a:r>
              <a:rPr lang="tr-TR" dirty="0" err="1"/>
              <a:t>polyarthritis</a:t>
            </a:r>
            <a:r>
              <a:rPr lang="tr-TR" dirty="0"/>
              <a:t>, </a:t>
            </a:r>
            <a:r>
              <a:rPr lang="tr-TR" dirty="0" err="1"/>
              <a:t>polytendinitis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718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52650" y="169863"/>
            <a:ext cx="7886700" cy="1325563"/>
          </a:xfrm>
        </p:spPr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Clinical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Signs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6899" y="1495426"/>
            <a:ext cx="10212779" cy="49815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Based on natural and experimental infections, the incubation period is thought to be 2-4 days in most cases, with a maximum of 10-11 days.</a:t>
            </a:r>
            <a:endParaRPr lang="tr-TR" dirty="0"/>
          </a:p>
          <a:p>
            <a:r>
              <a:rPr lang="tr-TR" dirty="0" err="1"/>
              <a:t>vary</a:t>
            </a:r>
            <a:r>
              <a:rPr lang="tr-TR" dirty="0"/>
              <a:t> in </a:t>
            </a:r>
            <a:r>
              <a:rPr lang="tr-TR" dirty="0" err="1"/>
              <a:t>individual</a:t>
            </a:r>
            <a:r>
              <a:rPr lang="tr-TR" dirty="0"/>
              <a:t> </a:t>
            </a:r>
            <a:r>
              <a:rPr lang="tr-TR" dirty="0" err="1"/>
              <a:t>animals</a:t>
            </a:r>
            <a:endParaRPr lang="tr-TR" dirty="0"/>
          </a:p>
          <a:p>
            <a:r>
              <a:rPr lang="tr-TR" dirty="0"/>
              <a:t>T</a:t>
            </a:r>
            <a:r>
              <a:rPr lang="en-US" dirty="0"/>
              <a:t>he classic course begins with a </a:t>
            </a:r>
            <a:r>
              <a:rPr lang="en-US" dirty="0">
                <a:solidFill>
                  <a:srgbClr val="FF00FF"/>
                </a:solidFill>
              </a:rPr>
              <a:t>fever</a:t>
            </a:r>
            <a:r>
              <a:rPr lang="en-US" dirty="0"/>
              <a:t>, which is often biphasic to </a:t>
            </a:r>
            <a:r>
              <a:rPr lang="en-US" dirty="0" err="1"/>
              <a:t>polyphasic</a:t>
            </a:r>
            <a:r>
              <a:rPr lang="en-US" dirty="0"/>
              <a:t>. </a:t>
            </a:r>
            <a:endParaRPr lang="tr-TR" dirty="0"/>
          </a:p>
          <a:p>
            <a:r>
              <a:rPr lang="en-US" dirty="0"/>
              <a:t>In lactating cows, </a:t>
            </a:r>
            <a:r>
              <a:rPr lang="en-US" dirty="0">
                <a:solidFill>
                  <a:srgbClr val="FF0000"/>
                </a:solidFill>
              </a:rPr>
              <a:t>milk production </a:t>
            </a:r>
            <a:r>
              <a:rPr lang="en-US" dirty="0"/>
              <a:t>often </a:t>
            </a:r>
            <a:r>
              <a:rPr lang="en-US" dirty="0">
                <a:solidFill>
                  <a:srgbClr val="FF0000"/>
                </a:solidFill>
              </a:rPr>
              <a:t>drops</a:t>
            </a:r>
            <a:r>
              <a:rPr lang="en-US" dirty="0"/>
              <a:t> dramatically during the first fever spike. </a:t>
            </a:r>
            <a:endParaRPr lang="tr-TR" dirty="0"/>
          </a:p>
          <a:p>
            <a:r>
              <a:rPr lang="en-US" dirty="0"/>
              <a:t>most animals become </a:t>
            </a:r>
            <a:endParaRPr lang="tr-TR" dirty="0"/>
          </a:p>
          <a:p>
            <a:pPr lvl="1"/>
            <a:r>
              <a:rPr lang="en-US" dirty="0" err="1"/>
              <a:t>inappetence</a:t>
            </a:r>
            <a:r>
              <a:rPr lang="en-US" dirty="0"/>
              <a:t> and depressed, </a:t>
            </a:r>
            <a:endParaRPr lang="tr-TR" dirty="0"/>
          </a:p>
          <a:p>
            <a:pPr lvl="1"/>
            <a:r>
              <a:rPr lang="en-US" dirty="0"/>
              <a:t>with an increased heart rate, </a:t>
            </a:r>
            <a:endParaRPr lang="tr-TR" dirty="0"/>
          </a:p>
          <a:p>
            <a:pPr lvl="1"/>
            <a:r>
              <a:rPr lang="en-US" dirty="0"/>
              <a:t>tachypnea, </a:t>
            </a:r>
            <a:endParaRPr lang="tr-TR" dirty="0"/>
          </a:p>
          <a:p>
            <a:pPr lvl="1"/>
            <a:r>
              <a:rPr lang="en-US" dirty="0"/>
              <a:t>serous or mucoid discharges from the nose. </a:t>
            </a:r>
            <a:endParaRPr lang="tr-TR" dirty="0"/>
          </a:p>
          <a:p>
            <a:pPr lvl="1"/>
            <a:r>
              <a:rPr lang="en-US" dirty="0"/>
              <a:t>Profuse salivation,</a:t>
            </a:r>
            <a:endParaRPr lang="tr-TR" dirty="0"/>
          </a:p>
          <a:p>
            <a:pPr lvl="1"/>
            <a:r>
              <a:rPr lang="en-US" dirty="0"/>
              <a:t>muscle twitching, </a:t>
            </a:r>
            <a:endParaRPr lang="tr-TR" dirty="0"/>
          </a:p>
          <a:p>
            <a:pPr lvl="1"/>
            <a:r>
              <a:rPr lang="en-US" dirty="0"/>
              <a:t>waves of shivering or </a:t>
            </a:r>
            <a:endParaRPr lang="tr-TR" dirty="0"/>
          </a:p>
          <a:p>
            <a:pPr lvl="1"/>
            <a:r>
              <a:rPr lang="en-US" dirty="0"/>
              <a:t>lacrimation may also be seen.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9530" t="65658" r="28056" b="4697"/>
          <a:stretch/>
        </p:blipFill>
        <p:spPr>
          <a:xfrm>
            <a:off x="7973594" y="3555927"/>
            <a:ext cx="2941645" cy="29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2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3" y="1019761"/>
            <a:ext cx="10874179" cy="49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7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Diagnosis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animals begin to improve a day or two after the initial signs, and recover completely within another 1-2 days.</a:t>
            </a:r>
            <a:endParaRPr lang="tr-TR" dirty="0"/>
          </a:p>
          <a:p>
            <a:r>
              <a:rPr lang="en-US" dirty="0"/>
              <a:t>Generally, animals lose condition rapidly during the illness, and regain their weight only slowly. </a:t>
            </a:r>
            <a:endParaRPr lang="tr-TR" dirty="0"/>
          </a:p>
          <a:p>
            <a:r>
              <a:rPr lang="en-US" dirty="0"/>
              <a:t>Overall, the mortality rate is usually 1-2%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53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cases of bovine ephemeral fever are confirmed by </a:t>
            </a:r>
            <a:r>
              <a:rPr lang="en-US" dirty="0">
                <a:solidFill>
                  <a:srgbClr val="FF3300"/>
                </a:solidFill>
              </a:rPr>
              <a:t>serology</a:t>
            </a:r>
            <a:r>
              <a:rPr lang="en-US" dirty="0"/>
              <a:t>. </a:t>
            </a:r>
            <a:endParaRPr lang="tr-TR" dirty="0"/>
          </a:p>
          <a:p>
            <a:r>
              <a:rPr lang="en-US" dirty="0"/>
              <a:t>A rising titer should be demonstrated,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but single serum samples may be suggestive in areas where this disease does not normally occur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en-US" dirty="0"/>
              <a:t>Virus neutralization or ELISA are the most commonly used serological tests.</a:t>
            </a:r>
            <a:endParaRPr lang="tr-TR" dirty="0"/>
          </a:p>
          <a:p>
            <a:r>
              <a:rPr lang="tr-TR" dirty="0"/>
              <a:t>IF</a:t>
            </a:r>
          </a:p>
          <a:p>
            <a:r>
              <a:rPr lang="tr-TR" dirty="0"/>
              <a:t>RT-PCR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30505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>
                <a:solidFill>
                  <a:srgbClr val="0070C0"/>
                </a:solidFill>
              </a:rPr>
              <a:t>Diagnosis</a:t>
            </a:r>
            <a:endParaRPr lang="tr-T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9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2013</Words>
  <Application>Microsoft Macintosh PowerPoint</Application>
  <PresentationFormat>Geniş ekran</PresentationFormat>
  <Paragraphs>178</Paragraphs>
  <Slides>35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Teması</vt:lpstr>
      <vt:lpstr>Ephemeral Fever</vt:lpstr>
      <vt:lpstr>PowerPoint Sunusu</vt:lpstr>
      <vt:lpstr>Etiology</vt:lpstr>
      <vt:lpstr>Transmission</vt:lpstr>
      <vt:lpstr>Pathology</vt:lpstr>
      <vt:lpstr>Clinical Signs</vt:lpstr>
      <vt:lpstr>PowerPoint Sunusu</vt:lpstr>
      <vt:lpstr>Diagnosis</vt:lpstr>
      <vt:lpstr>PowerPoint Sunusu</vt:lpstr>
      <vt:lpstr>Prevention and Control</vt:lpstr>
      <vt:lpstr>Vesicular Stomatitis</vt:lpstr>
      <vt:lpstr>PowerPoint Sunusu</vt:lpstr>
      <vt:lpstr>PowerPoint Sunusu</vt:lpstr>
      <vt:lpstr>PowerPoint Sunusu</vt:lpstr>
      <vt:lpstr>Transmission</vt:lpstr>
      <vt:lpstr>PowerPoint Sunusu</vt:lpstr>
      <vt:lpstr>PowerPoint Sunusu</vt:lpstr>
      <vt:lpstr>Pathogenesis</vt:lpstr>
      <vt:lpstr>Clinical Signs</vt:lpstr>
      <vt:lpstr>PowerPoint Sunusu</vt:lpstr>
      <vt:lpstr>PowerPoint Sunusu</vt:lpstr>
      <vt:lpstr>Diagnosis and Differential Diagnosis</vt:lpstr>
      <vt:lpstr>Prevention and Control</vt:lpstr>
      <vt:lpstr>in Humans</vt:lpstr>
      <vt:lpstr>PARAINFLUENZA-3 (PI-3) INFECTION Shipping Fever</vt:lpstr>
      <vt:lpstr>PowerPoint Sunusu</vt:lpstr>
      <vt:lpstr>PowerPoint Sunusu</vt:lpstr>
      <vt:lpstr>PowerPoint Sunusu</vt:lpstr>
      <vt:lpstr>Pathogenesis and Pathology</vt:lpstr>
      <vt:lpstr>Clinical Signs</vt:lpstr>
      <vt:lpstr>PowerPoint Sunusu</vt:lpstr>
      <vt:lpstr>PowerPoint Sunusu</vt:lpstr>
      <vt:lpstr>Diagnosis</vt:lpstr>
      <vt:lpstr>Prevention and Control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Ephemeral Fever</dc:title>
  <dc:creator>Viroloji</dc:creator>
  <cp:lastModifiedBy>Microsoft Office Kullanıcısı</cp:lastModifiedBy>
  <cp:revision>26</cp:revision>
  <dcterms:created xsi:type="dcterms:W3CDTF">2017-11-24T10:52:29Z</dcterms:created>
  <dcterms:modified xsi:type="dcterms:W3CDTF">2019-10-09T19:31:53Z</dcterms:modified>
</cp:coreProperties>
</file>