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58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>
        <p:scale>
          <a:sx n="90" d="100"/>
          <a:sy n="90" d="100"/>
        </p:scale>
        <p:origin x="-156" y="7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CC658CE6-02F3-4EA6-BA9A-D5218F511F1B}" type="datetimeFigureOut">
              <a:rPr lang="tr-TR" smtClean="0"/>
              <a:t>9.12.2024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93058107-AD79-432A-B8A0-213D3941339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451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58CE6-02F3-4EA6-BA9A-D5218F511F1B}" type="datetimeFigureOut">
              <a:rPr lang="tr-TR" smtClean="0"/>
              <a:t>9.12.2024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58107-AD79-432A-B8A0-213D3941339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91336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58CE6-02F3-4EA6-BA9A-D5218F511F1B}" type="datetimeFigureOut">
              <a:rPr lang="tr-TR" smtClean="0"/>
              <a:t>9.12.2024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58107-AD79-432A-B8A0-213D3941339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59110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58CE6-02F3-4EA6-BA9A-D5218F511F1B}" type="datetimeFigureOut">
              <a:rPr lang="tr-TR" smtClean="0"/>
              <a:t>9.12.2024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58107-AD79-432A-B8A0-213D3941339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4326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58CE6-02F3-4EA6-BA9A-D5218F511F1B}" type="datetimeFigureOut">
              <a:rPr lang="tr-TR" smtClean="0"/>
              <a:t>9.12.2024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58107-AD79-432A-B8A0-213D3941339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56906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58CE6-02F3-4EA6-BA9A-D5218F511F1B}" type="datetimeFigureOut">
              <a:rPr lang="tr-TR" smtClean="0"/>
              <a:t>9.12.2024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58107-AD79-432A-B8A0-213D3941339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83273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58CE6-02F3-4EA6-BA9A-D5218F511F1B}" type="datetimeFigureOut">
              <a:rPr lang="tr-TR" smtClean="0"/>
              <a:t>9.12.2024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58107-AD79-432A-B8A0-213D3941339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65585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CC658CE6-02F3-4EA6-BA9A-D5218F511F1B}" type="datetimeFigureOut">
              <a:rPr lang="tr-TR" smtClean="0"/>
              <a:t>9.12.2024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58107-AD79-432A-B8A0-213D3941339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15239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C658CE6-02F3-4EA6-BA9A-D5218F511F1B}" type="datetimeFigureOut">
              <a:rPr lang="tr-TR" smtClean="0"/>
              <a:t>9.12.2024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58107-AD79-432A-B8A0-213D3941339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63342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58CE6-02F3-4EA6-BA9A-D5218F511F1B}" type="datetimeFigureOut">
              <a:rPr lang="tr-TR" smtClean="0"/>
              <a:t>9.12.2024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58107-AD79-432A-B8A0-213D3941339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1473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58CE6-02F3-4EA6-BA9A-D5218F511F1B}" type="datetimeFigureOut">
              <a:rPr lang="tr-TR" smtClean="0"/>
              <a:t>9.12.2024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58107-AD79-432A-B8A0-213D3941339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58421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58CE6-02F3-4EA6-BA9A-D5218F511F1B}" type="datetimeFigureOut">
              <a:rPr lang="tr-TR" smtClean="0"/>
              <a:t>9.12.2024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58107-AD79-432A-B8A0-213D3941339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22748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58CE6-02F3-4EA6-BA9A-D5218F511F1B}" type="datetimeFigureOut">
              <a:rPr lang="tr-TR" smtClean="0"/>
              <a:t>9.12.2024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58107-AD79-432A-B8A0-213D3941339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38636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58CE6-02F3-4EA6-BA9A-D5218F511F1B}" type="datetimeFigureOut">
              <a:rPr lang="tr-TR" smtClean="0"/>
              <a:t>9.12.2024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58107-AD79-432A-B8A0-213D3941339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17118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58CE6-02F3-4EA6-BA9A-D5218F511F1B}" type="datetimeFigureOut">
              <a:rPr lang="tr-TR" smtClean="0"/>
              <a:t>9.12.2024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58107-AD79-432A-B8A0-213D3941339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72473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58CE6-02F3-4EA6-BA9A-D5218F511F1B}" type="datetimeFigureOut">
              <a:rPr lang="tr-TR" smtClean="0"/>
              <a:t>9.12.2024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58107-AD79-432A-B8A0-213D3941339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6075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58CE6-02F3-4EA6-BA9A-D5218F511F1B}" type="datetimeFigureOut">
              <a:rPr lang="tr-TR" smtClean="0"/>
              <a:t>9.12.2024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58107-AD79-432A-B8A0-213D3941339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403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CC658CE6-02F3-4EA6-BA9A-D5218F511F1B}" type="datetimeFigureOut">
              <a:rPr lang="tr-TR" smtClean="0"/>
              <a:t>9.12.2024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tr-TR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93058107-AD79-432A-B8A0-213D3941339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8506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nogokursov.ru/articles/plyusy-i-minusy-raboty-gida/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95748" y="1073047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b="1" dirty="0" smtClean="0"/>
              <a:t/>
            </a:r>
            <a:br>
              <a:rPr lang="ru-RU" sz="6000" b="1" dirty="0" smtClean="0"/>
            </a:br>
            <a:r>
              <a:rPr lang="ru-RU" sz="6000" b="1" dirty="0" smtClean="0">
                <a:solidFill>
                  <a:srgbClr val="FF0000"/>
                </a:solidFill>
              </a:rPr>
              <a:t>Работа гидом в Турции</a:t>
            </a:r>
            <a:r>
              <a:rPr lang="ru-RU" sz="6000" b="1" dirty="0" smtClean="0"/>
              <a:t/>
            </a:r>
            <a:br>
              <a:rPr lang="ru-RU" sz="6000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endParaRPr lang="tr-TR" b="1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1893" y="2016944"/>
            <a:ext cx="7143750" cy="4487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503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263444" y="901372"/>
            <a:ext cx="9222659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/>
              <a:t>Условия допуска к экзамену по выбору программы сертификации</a:t>
            </a:r>
            <a:r>
              <a:rPr lang="ru-RU" b="1" dirty="0" smtClean="0"/>
              <a:t>:</a:t>
            </a:r>
          </a:p>
          <a:p>
            <a:pPr algn="just"/>
            <a:endParaRPr lang="ru-RU" b="1" dirty="0" smtClean="0"/>
          </a:p>
          <a:p>
            <a:pPr marL="342900" indent="-342900" algn="just">
              <a:buAutoNum type="alphaLcParenR"/>
            </a:pPr>
            <a:r>
              <a:rPr lang="ru-RU" b="1" dirty="0" smtClean="0"/>
              <a:t>Быть </a:t>
            </a:r>
            <a:r>
              <a:rPr lang="ru-RU" b="1" dirty="0"/>
              <a:t>гражданином Турецкой Республики</a:t>
            </a:r>
            <a:r>
              <a:rPr lang="ru-RU" b="1" dirty="0" smtClean="0"/>
              <a:t>,</a:t>
            </a:r>
          </a:p>
          <a:p>
            <a:pPr marL="342900" indent="-342900" algn="just">
              <a:buAutoNum type="alphaLcParenR"/>
            </a:pPr>
            <a:endParaRPr lang="ru-RU" b="1" dirty="0" smtClean="0"/>
          </a:p>
          <a:p>
            <a:pPr marL="342900" indent="-342900" algn="just">
              <a:buAutoNum type="alphaLcParenR"/>
            </a:pPr>
            <a:r>
              <a:rPr lang="ru-RU" b="1" dirty="0" smtClean="0"/>
              <a:t>Быть </a:t>
            </a:r>
            <a:r>
              <a:rPr lang="ru-RU" b="1" dirty="0"/>
              <a:t>старше восемнадцати лет на дату подачи заявления</a:t>
            </a:r>
            <a:r>
              <a:rPr lang="ru-RU" b="1" dirty="0" smtClean="0"/>
              <a:t>,</a:t>
            </a:r>
          </a:p>
          <a:p>
            <a:pPr marL="342900" indent="-342900" algn="just">
              <a:buAutoNum type="alphaLcParenR"/>
            </a:pPr>
            <a:endParaRPr lang="ru-RU" b="1" dirty="0" smtClean="0"/>
          </a:p>
          <a:p>
            <a:pPr marL="342900" indent="-342900" algn="just">
              <a:buAutoNum type="alphaLcParenR"/>
            </a:pPr>
            <a:r>
              <a:rPr lang="ru-RU" b="1" dirty="0" smtClean="0"/>
              <a:t>Окончить </a:t>
            </a:r>
            <a:r>
              <a:rPr lang="ru-RU" b="1" dirty="0"/>
              <a:t>другие факультеты университетов, кроме факультета туризма / туристического менеджмента, как минимум на уровне бакалавриата, а тем, кто завершил свое образование в зарубежных странах, предоставить заверенную копию сертификата эквивалентности, который должен быть получен в компетентных учреждениях</a:t>
            </a:r>
            <a:r>
              <a:rPr lang="ru-RU" b="1" dirty="0" smtClean="0"/>
              <a:t>,</a:t>
            </a:r>
          </a:p>
          <a:p>
            <a:pPr marL="342900" indent="-342900" algn="just">
              <a:buAutoNum type="alphaLcParenR"/>
            </a:pPr>
            <a:endParaRPr lang="ru-RU" b="1" dirty="0" smtClean="0"/>
          </a:p>
          <a:p>
            <a:pPr marL="342900" indent="-342900" algn="just">
              <a:buAutoNum type="alphaLcParenR"/>
            </a:pPr>
            <a:r>
              <a:rPr lang="ru-RU" b="1" dirty="0" smtClean="0"/>
              <a:t> </a:t>
            </a:r>
            <a:r>
              <a:rPr lang="ru-RU" b="1" dirty="0"/>
              <a:t>Владеть иностранным </a:t>
            </a:r>
            <a:r>
              <a:rPr lang="ru-RU" b="1" dirty="0" smtClean="0"/>
              <a:t>языком,</a:t>
            </a:r>
          </a:p>
          <a:p>
            <a:pPr marL="342900" indent="-342900" algn="just">
              <a:buAutoNum type="alphaLcParenR"/>
            </a:pPr>
            <a:endParaRPr lang="ru-RU" b="1" dirty="0" smtClean="0"/>
          </a:p>
          <a:p>
            <a:pPr marL="342900" indent="-342900" algn="just">
              <a:buAutoNum type="alphaLcParenR"/>
            </a:pPr>
            <a:r>
              <a:rPr lang="ru-RU" b="1" dirty="0" smtClean="0"/>
              <a:t> </a:t>
            </a:r>
            <a:r>
              <a:rPr lang="ru-RU" b="1" dirty="0"/>
              <a:t>Не быть осужденным за любое из преступлений, перечисленных в </a:t>
            </a:r>
            <a:r>
              <a:rPr lang="ru-RU" b="1" dirty="0">
                <a:solidFill>
                  <a:srgbClr val="FF0000"/>
                </a:solidFill>
              </a:rPr>
              <a:t>подпункте (e) первого пункта статьи 3 </a:t>
            </a:r>
            <a:r>
              <a:rPr lang="ru-RU" b="1" dirty="0" smtClean="0">
                <a:solidFill>
                  <a:srgbClr val="FF0000"/>
                </a:solidFill>
              </a:rPr>
              <a:t>Закона,</a:t>
            </a:r>
          </a:p>
          <a:p>
            <a:pPr marL="342900" indent="-342900" algn="just">
              <a:buAutoNum type="alphaLcParenR"/>
            </a:pPr>
            <a:endParaRPr lang="ru-RU" b="1" dirty="0" smtClean="0"/>
          </a:p>
          <a:p>
            <a:pPr marL="342900" indent="-342900" algn="just">
              <a:buAutoNum type="alphaLcParenR"/>
            </a:pPr>
            <a:r>
              <a:rPr lang="ru-RU" b="1" dirty="0" smtClean="0"/>
              <a:t>не </a:t>
            </a:r>
            <a:r>
              <a:rPr lang="ru-RU" b="1" dirty="0"/>
              <a:t>быть ранее уволенным из профессии.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74166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604682" y="0"/>
            <a:ext cx="10485075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/>
          </a:p>
          <a:p>
            <a:r>
              <a:rPr lang="ru-RU" b="1" dirty="0"/>
              <a:t>Этапы </a:t>
            </a:r>
            <a:r>
              <a:rPr lang="ru-RU" b="1" dirty="0" smtClean="0"/>
              <a:t>отборочного экзамена</a:t>
            </a:r>
          </a:p>
          <a:p>
            <a:endParaRPr lang="ru-RU" b="1" dirty="0" smtClean="0"/>
          </a:p>
          <a:p>
            <a:endParaRPr lang="ru-RU" b="1" dirty="0"/>
          </a:p>
          <a:p>
            <a:pPr algn="just"/>
            <a:r>
              <a:rPr lang="ru-RU" b="1" dirty="0" smtClean="0"/>
              <a:t> - Экзамен </a:t>
            </a:r>
            <a:r>
              <a:rPr lang="ru-RU" b="1" dirty="0"/>
              <a:t>по общей культуре; </a:t>
            </a:r>
            <a:r>
              <a:rPr lang="ru-RU" b="1" dirty="0" smtClean="0"/>
              <a:t>истории, географии, литературу, общим сведениям </a:t>
            </a:r>
            <a:r>
              <a:rPr lang="ru-RU" b="1" dirty="0"/>
              <a:t>о </a:t>
            </a:r>
            <a:r>
              <a:rPr lang="ru-RU" b="1" dirty="0" smtClean="0"/>
              <a:t>туризме.</a:t>
            </a:r>
          </a:p>
          <a:p>
            <a:pPr algn="just"/>
            <a:r>
              <a:rPr lang="ru-RU" b="1" dirty="0"/>
              <a:t> </a:t>
            </a:r>
          </a:p>
          <a:p>
            <a:pPr marL="285750" indent="-285750" algn="just">
              <a:buFontTx/>
              <a:buChar char="-"/>
            </a:pPr>
            <a:r>
              <a:rPr lang="ru-RU" b="1" dirty="0" smtClean="0"/>
              <a:t>Вопросы составляются </a:t>
            </a:r>
            <a:r>
              <a:rPr lang="ru-RU" b="1" dirty="0"/>
              <a:t>в </a:t>
            </a:r>
            <a:r>
              <a:rPr lang="ru-RU" b="1" dirty="0" smtClean="0"/>
              <a:t> виде тестов </a:t>
            </a:r>
            <a:r>
              <a:rPr lang="ru-RU" b="1" dirty="0"/>
              <a:t>с множественным </a:t>
            </a:r>
            <a:r>
              <a:rPr lang="ru-RU" b="1" dirty="0" smtClean="0"/>
              <a:t>выбором ответа.</a:t>
            </a:r>
          </a:p>
          <a:p>
            <a:pPr marL="285750" indent="-285750" algn="just">
              <a:buFontTx/>
              <a:buChar char="-"/>
            </a:pPr>
            <a:endParaRPr lang="ru-RU" b="1" dirty="0"/>
          </a:p>
          <a:p>
            <a:pPr marL="285750" indent="-285750" algn="just">
              <a:buFontTx/>
              <a:buChar char="-"/>
            </a:pPr>
            <a:r>
              <a:rPr lang="ru-RU" b="1" dirty="0" smtClean="0"/>
              <a:t>Экзамен по инстранному языку  проводится сначала устно, а потом письменно. </a:t>
            </a:r>
          </a:p>
          <a:p>
            <a:pPr marL="285750" indent="-285750" algn="just">
              <a:buFontTx/>
              <a:buChar char="-"/>
            </a:pPr>
            <a:endParaRPr lang="ru-RU" b="1" dirty="0" smtClean="0"/>
          </a:p>
          <a:p>
            <a:pPr marL="285750" indent="-285750" algn="just">
              <a:buFontTx/>
              <a:buChar char="-"/>
            </a:pPr>
            <a:r>
              <a:rPr lang="ru-RU" b="1" dirty="0"/>
              <a:t>Кандидаты, набравшие на устном экзамене не менее 75 баллов из 100 (100), считаются успешно сдавшими экзамен. Кандидаты, успешно сдавшие устный экзамен, имеют право участвовать в письменном экзамене</a:t>
            </a:r>
            <a:r>
              <a:rPr lang="ru-RU" b="1" dirty="0" smtClean="0"/>
              <a:t>.</a:t>
            </a:r>
          </a:p>
          <a:p>
            <a:pPr marL="285750" indent="-285750" algn="just">
              <a:buFontTx/>
              <a:buChar char="-"/>
            </a:pPr>
            <a:endParaRPr lang="ru-RU" b="1" dirty="0"/>
          </a:p>
          <a:p>
            <a:pPr marL="285750" indent="-285750" algn="just">
              <a:buFontTx/>
              <a:buChar char="-"/>
            </a:pPr>
            <a:r>
              <a:rPr lang="ru-RU" b="1" dirty="0"/>
              <a:t>Для успешной сдачи письменного экзамена необходимо набрать не менее 75 баллов из </a:t>
            </a:r>
            <a:r>
              <a:rPr lang="ru-RU" b="1" dirty="0" smtClean="0"/>
              <a:t>100</a:t>
            </a:r>
          </a:p>
          <a:p>
            <a:pPr marL="285750" indent="-285750" algn="just">
              <a:buFontTx/>
              <a:buChar char="-"/>
            </a:pPr>
            <a:endParaRPr lang="ru-RU" b="1" dirty="0" smtClean="0"/>
          </a:p>
          <a:p>
            <a:pPr marL="285750" indent="-285750" algn="just">
              <a:buFontTx/>
              <a:buChar char="-"/>
            </a:pPr>
            <a:r>
              <a:rPr lang="ru-RU" b="1" dirty="0"/>
              <a:t>Те, кто не </a:t>
            </a:r>
            <a:r>
              <a:rPr lang="ru-RU" b="1" dirty="0" smtClean="0"/>
              <a:t>прошёл </a:t>
            </a:r>
            <a:r>
              <a:rPr lang="ru-RU" b="1" dirty="0"/>
              <a:t>письменный экзамен, не могут участвовать в собеседовании</a:t>
            </a:r>
            <a:r>
              <a:rPr lang="ru-RU" b="1" dirty="0" smtClean="0"/>
              <a:t>.</a:t>
            </a:r>
          </a:p>
          <a:p>
            <a:pPr marL="285750" indent="-285750" algn="just">
              <a:buFontTx/>
              <a:buChar char="-"/>
            </a:pPr>
            <a:endParaRPr lang="ru-RU" b="1" dirty="0"/>
          </a:p>
          <a:p>
            <a:pPr marL="285750" indent="-285750" algn="just">
              <a:buFontTx/>
              <a:buChar char="-"/>
            </a:pPr>
            <a:r>
              <a:rPr lang="ru-RU" b="1" dirty="0"/>
              <a:t>Те, у кого есть действующий сертификат о знании иностранного языка, освобождаются от сдачи письменного экзамена по иностранному языку.</a:t>
            </a:r>
            <a:endParaRPr lang="ru-RU" b="1" dirty="0" smtClean="0"/>
          </a:p>
        </p:txBody>
      </p:sp>
    </p:spTree>
    <p:extLst>
      <p:ext uri="{BB962C8B-B14F-4D97-AF65-F5344CB8AC3E}">
        <p14:creationId xmlns:p14="http://schemas.microsoft.com/office/powerpoint/2010/main" val="2674781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637936" y="437718"/>
            <a:ext cx="6096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Плюсы и минусы работы гида</a:t>
            </a:r>
          </a:p>
          <a:p>
            <a:endParaRPr lang="ru-RU" b="1" dirty="0"/>
          </a:p>
          <a:p>
            <a:endParaRPr lang="tr-TR" b="1" dirty="0"/>
          </a:p>
        </p:txBody>
      </p:sp>
      <p:pic>
        <p:nvPicPr>
          <p:cNvPr id="1028" name="Picture 4" descr="Гид, работа, вакансии, курсы гидов экскурсоводов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" r="-175" b="-1518"/>
          <a:stretch/>
        </p:blipFill>
        <p:spPr bwMode="auto">
          <a:xfrm>
            <a:off x="1887792" y="1453381"/>
            <a:ext cx="8450827" cy="4932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5828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959510" y="2120914"/>
            <a:ext cx="6096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2000" b="1" dirty="0"/>
              <a:t>Любая профессия имеет как свои определенные выгоды, так и недостатки. Это правило касается и такой востребованной и прогрессивной специальности, как гид или экскурсовод.</a:t>
            </a:r>
            <a:endParaRPr lang="tr-TR" sz="2000" b="1" dirty="0"/>
          </a:p>
        </p:txBody>
      </p:sp>
    </p:spTree>
    <p:extLst>
      <p:ext uri="{BB962C8B-B14F-4D97-AF65-F5344CB8AC3E}">
        <p14:creationId xmlns:p14="http://schemas.microsoft.com/office/powerpoint/2010/main" val="187259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061883" y="134456"/>
            <a:ext cx="10144833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Сильные стороны </a:t>
            </a:r>
            <a:r>
              <a:rPr lang="ru-RU" sz="2400" b="1" dirty="0" smtClean="0">
                <a:solidFill>
                  <a:srgbClr val="FF0000"/>
                </a:solidFill>
              </a:rPr>
              <a:t>профессии</a:t>
            </a:r>
          </a:p>
          <a:p>
            <a:endParaRPr lang="ru-RU" sz="2400" b="1" dirty="0">
              <a:solidFill>
                <a:srgbClr val="FF0000"/>
              </a:solidFill>
            </a:endParaRPr>
          </a:p>
          <a:p>
            <a:r>
              <a:rPr lang="ru-RU" sz="2400" b="1" dirty="0"/>
              <a:t>К явным преимуществам этой работы можно </a:t>
            </a:r>
            <a:r>
              <a:rPr lang="ru-RU" sz="2400" b="1" dirty="0" smtClean="0"/>
              <a:t>отнести:</a:t>
            </a:r>
            <a:endParaRPr lang="ru-RU" sz="2400" b="1" dirty="0"/>
          </a:p>
          <a:p>
            <a:endParaRPr lang="ru-RU" sz="2400" b="1" dirty="0"/>
          </a:p>
          <a:p>
            <a:pPr algn="just"/>
            <a:r>
              <a:rPr lang="ru-RU" sz="2400" b="1" dirty="0" smtClean="0"/>
              <a:t>*Динамизм </a:t>
            </a:r>
            <a:r>
              <a:rPr lang="ru-RU" sz="2400" b="1" dirty="0"/>
              <a:t>и полное отсутствие рутинности. И это понятно, так как место работы и окружающие люди постоянно меняются, делая работу интересной</a:t>
            </a:r>
            <a:r>
              <a:rPr lang="ru-RU" sz="2400" b="1" dirty="0" smtClean="0"/>
              <a:t>.</a:t>
            </a:r>
          </a:p>
          <a:p>
            <a:pPr algn="just"/>
            <a:endParaRPr lang="ru-RU" sz="2400" b="1" dirty="0"/>
          </a:p>
          <a:p>
            <a:pPr algn="just"/>
            <a:r>
              <a:rPr lang="ru-RU" sz="2400" b="1" dirty="0" smtClean="0"/>
              <a:t>*Возможность </a:t>
            </a:r>
            <a:r>
              <a:rPr lang="ru-RU" sz="2400" b="1" dirty="0"/>
              <a:t>увидеть разные страны, достопримечательности и другие объекты с перспективой расширения туристических маршрутов</a:t>
            </a:r>
            <a:r>
              <a:rPr lang="ru-RU" sz="2400" b="1" dirty="0" smtClean="0"/>
              <a:t>.</a:t>
            </a:r>
          </a:p>
          <a:p>
            <a:pPr algn="just"/>
            <a:endParaRPr lang="ru-RU" sz="2400" b="1" dirty="0"/>
          </a:p>
          <a:p>
            <a:pPr algn="just"/>
            <a:r>
              <a:rPr lang="ru-RU" sz="2400" b="1" dirty="0" smtClean="0"/>
              <a:t>*Саморазвитие </a:t>
            </a:r>
            <a:r>
              <a:rPr lang="ru-RU" sz="2400" b="1" dirty="0"/>
              <a:t>и знакомство с новыми людьми.</a:t>
            </a:r>
          </a:p>
          <a:p>
            <a:pPr algn="just"/>
            <a:r>
              <a:rPr lang="ru-RU" sz="2400" b="1" dirty="0" smtClean="0"/>
              <a:t>*Обучение </a:t>
            </a:r>
            <a:r>
              <a:rPr lang="ru-RU" sz="2400" b="1" dirty="0"/>
              <a:t>новым языкам от их носителей.</a:t>
            </a:r>
          </a:p>
          <a:p>
            <a:pPr algn="just"/>
            <a:r>
              <a:rPr lang="ru-RU" sz="2400" b="1" dirty="0" smtClean="0"/>
              <a:t>*Активный </a:t>
            </a:r>
            <a:r>
              <a:rPr lang="ru-RU" sz="2400" b="1" dirty="0"/>
              <a:t>и здоровый образ жизни.</a:t>
            </a:r>
          </a:p>
          <a:p>
            <a:pPr algn="just"/>
            <a:r>
              <a:rPr lang="ru-RU" sz="2400" b="1" dirty="0" smtClean="0"/>
              <a:t>*Возможность </a:t>
            </a:r>
            <a:r>
              <a:rPr lang="ru-RU" sz="2400" b="1" dirty="0"/>
              <a:t>карьерного роста.</a:t>
            </a:r>
            <a:endParaRPr lang="tr-TR" sz="2400" b="1" dirty="0"/>
          </a:p>
        </p:txBody>
      </p:sp>
    </p:spTree>
    <p:extLst>
      <p:ext uri="{BB962C8B-B14F-4D97-AF65-F5344CB8AC3E}">
        <p14:creationId xmlns:p14="http://schemas.microsoft.com/office/powerpoint/2010/main" val="2765658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150374" y="493504"/>
            <a:ext cx="954220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u="sng" dirty="0"/>
              <a:t>Сложности в работе </a:t>
            </a:r>
            <a:r>
              <a:rPr lang="ru-RU" sz="2400" b="1" u="sng" dirty="0" smtClean="0"/>
              <a:t>гида</a:t>
            </a:r>
          </a:p>
          <a:p>
            <a:pPr algn="just"/>
            <a:endParaRPr lang="ru-RU" sz="2400" b="1" dirty="0"/>
          </a:p>
          <a:p>
            <a:pPr algn="just"/>
            <a:r>
              <a:rPr lang="ru-RU" sz="2400" b="1" dirty="0">
                <a:solidFill>
                  <a:srgbClr val="222222"/>
                </a:solidFill>
              </a:rPr>
              <a:t>Некоторыми недостатками данной профессии считаются</a:t>
            </a:r>
            <a:r>
              <a:rPr lang="ru-RU" sz="2400" b="1" dirty="0" smtClean="0">
                <a:solidFill>
                  <a:srgbClr val="222222"/>
                </a:solidFill>
              </a:rPr>
              <a:t>:</a:t>
            </a:r>
          </a:p>
          <a:p>
            <a:pPr algn="just"/>
            <a:endParaRPr lang="ru-RU" sz="2400" b="1" dirty="0">
              <a:solidFill>
                <a:srgbClr val="222222"/>
              </a:solidFill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222222"/>
                </a:solidFill>
              </a:rPr>
              <a:t>Необходимость работы при любых погодных условиях и в разное время суток</a:t>
            </a:r>
            <a:r>
              <a:rPr lang="ru-RU" sz="2400" b="1" dirty="0" smtClean="0">
                <a:solidFill>
                  <a:srgbClr val="222222"/>
                </a:solidFill>
              </a:rPr>
              <a:t>.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ru-RU" sz="2400" b="1" dirty="0">
              <a:solidFill>
                <a:srgbClr val="222222"/>
              </a:solidFill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222222"/>
                </a:solidFill>
              </a:rPr>
              <a:t>Высокая нагрузка на ноги и голосовые связки</a:t>
            </a:r>
            <a:r>
              <a:rPr lang="ru-RU" sz="2400" b="1" dirty="0" smtClean="0">
                <a:solidFill>
                  <a:srgbClr val="222222"/>
                </a:solidFill>
              </a:rPr>
              <a:t>.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ru-RU" sz="2400" b="1" dirty="0">
              <a:solidFill>
                <a:srgbClr val="222222"/>
              </a:solidFill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222222"/>
                </a:solidFill>
              </a:rPr>
              <a:t>Ответственность за безопасный и разнообразный отдых большого числа незнакомых людей</a:t>
            </a:r>
            <a:r>
              <a:rPr lang="ru-RU" sz="2400" b="1" dirty="0" smtClean="0">
                <a:solidFill>
                  <a:srgbClr val="222222"/>
                </a:solidFill>
              </a:rPr>
              <a:t>.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ru-RU" sz="2400" b="1" dirty="0">
              <a:solidFill>
                <a:srgbClr val="222222"/>
              </a:solidFill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222222"/>
                </a:solidFill>
              </a:rPr>
              <a:t>Оплата труда напрямую зависит от количества проведенных экскурсий.</a:t>
            </a:r>
            <a:endParaRPr lang="ru-RU" sz="2400" b="1" i="0" dirty="0">
              <a:solidFill>
                <a:srgbClr val="222222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279205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750142" y="1820858"/>
            <a:ext cx="845574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0" dirty="0" smtClean="0">
                <a:solidFill>
                  <a:srgbClr val="222222"/>
                </a:solidFill>
                <a:effectLst/>
                <a:latin typeface="Roboto"/>
              </a:rPr>
              <a:t>Источники</a:t>
            </a:r>
          </a:p>
          <a:p>
            <a:pPr algn="just"/>
            <a:endParaRPr lang="ru-RU" dirty="0">
              <a:solidFill>
                <a:srgbClr val="222222"/>
              </a:solidFill>
              <a:latin typeface="Roboto"/>
            </a:endParaRPr>
          </a:p>
          <a:p>
            <a:pPr marL="342900" indent="-342900" algn="just">
              <a:buAutoNum type="arabicPeriod"/>
            </a:pPr>
            <a:r>
              <a:rPr lang="tr-TR" dirty="0" smtClean="0">
                <a:solidFill>
                  <a:srgbClr val="222222"/>
                </a:solidFill>
                <a:latin typeface="Roboto"/>
              </a:rPr>
              <a:t>Turist </a:t>
            </a:r>
            <a:r>
              <a:rPr lang="tr-TR" dirty="0">
                <a:solidFill>
                  <a:srgbClr val="222222"/>
                </a:solidFill>
                <a:latin typeface="Roboto"/>
              </a:rPr>
              <a:t>rehberi nasıl olunur? https://www.tureb.org.tr/tr/Page/Detail/75</a:t>
            </a:r>
            <a:endParaRPr lang="ru-RU" b="0" i="0" dirty="0" smtClean="0">
              <a:solidFill>
                <a:srgbClr val="222222"/>
              </a:solidFill>
              <a:effectLst/>
              <a:latin typeface="Roboto"/>
            </a:endParaRPr>
          </a:p>
          <a:p>
            <a:pPr marL="342900" indent="-342900" algn="just">
              <a:buAutoNum type="arabicPeriod"/>
            </a:pPr>
            <a:r>
              <a:rPr lang="ru-RU" dirty="0" smtClean="0">
                <a:solidFill>
                  <a:srgbClr val="222222"/>
                </a:solidFill>
                <a:latin typeface="Roboto"/>
                <a:hlinkClick r:id="rId2"/>
              </a:rPr>
              <a:t>Плюсы и минус работы  гида </a:t>
            </a:r>
            <a:r>
              <a:rPr lang="tr-TR" dirty="0" smtClean="0">
                <a:solidFill>
                  <a:srgbClr val="222222"/>
                </a:solidFill>
                <a:latin typeface="Roboto"/>
                <a:hlinkClick r:id="rId2"/>
              </a:rPr>
              <a:t>https</a:t>
            </a:r>
            <a:r>
              <a:rPr lang="tr-TR" dirty="0">
                <a:solidFill>
                  <a:srgbClr val="222222"/>
                </a:solidFill>
                <a:latin typeface="Roboto"/>
                <a:hlinkClick r:id="rId2"/>
              </a:rPr>
              <a:t>://www.mnogokursov.ru/articles/plyusy-i-minusy-raboty-gida</a:t>
            </a:r>
            <a:r>
              <a:rPr lang="tr-TR" dirty="0" smtClean="0">
                <a:solidFill>
                  <a:srgbClr val="222222"/>
                </a:solidFill>
                <a:latin typeface="Roboto"/>
                <a:hlinkClick r:id="rId2"/>
              </a:rPr>
              <a:t>/</a:t>
            </a:r>
            <a:r>
              <a:rPr lang="ru-RU" dirty="0" smtClean="0">
                <a:solidFill>
                  <a:srgbClr val="222222"/>
                </a:solidFill>
                <a:latin typeface="Roboto"/>
              </a:rPr>
              <a:t> </a:t>
            </a:r>
          </a:p>
          <a:p>
            <a:pPr marL="342900" indent="-342900" algn="just">
              <a:buAutoNum type="arabicPeriod"/>
            </a:pPr>
            <a:r>
              <a:rPr lang="ru-RU" dirty="0" smtClean="0">
                <a:solidFill>
                  <a:srgbClr val="222222"/>
                </a:solidFill>
                <a:latin typeface="Roboto"/>
              </a:rPr>
              <a:t>Работа гилом – минусы и плюсы </a:t>
            </a:r>
            <a:r>
              <a:rPr lang="tr-TR" dirty="0" smtClean="0">
                <a:solidFill>
                  <a:srgbClr val="222222"/>
                </a:solidFill>
                <a:latin typeface="Roboto"/>
              </a:rPr>
              <a:t>https</a:t>
            </a:r>
            <a:r>
              <a:rPr lang="tr-TR" dirty="0">
                <a:solidFill>
                  <a:srgbClr val="222222"/>
                </a:solidFill>
                <a:latin typeface="Roboto"/>
              </a:rPr>
              <a:t>://relax.com.ua/what-to-do/top-relax/rabota-gidom-plyusy-i-minusy/</a:t>
            </a:r>
            <a:endParaRPr lang="ru-RU" b="0" i="0" dirty="0">
              <a:solidFill>
                <a:srgbClr val="222222"/>
              </a:solidFill>
              <a:effectLst/>
              <a:latin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41641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145458" y="1752880"/>
            <a:ext cx="982734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/>
              <a:t>Кто такой гид?</a:t>
            </a:r>
          </a:p>
          <a:p>
            <a:pPr algn="just"/>
            <a:endParaRPr lang="ru-RU" b="1" dirty="0" smtClean="0"/>
          </a:p>
          <a:p>
            <a:pPr algn="just"/>
            <a:r>
              <a:rPr lang="ru-RU" b="1" dirty="0" smtClean="0"/>
              <a:t>* Гид - это не просто экскурсовод, который сухо излагает информацию о достопримечательностях, гид должен уметь решить любую проблему туриста, пока тот находится в отеле или на экскурсии. </a:t>
            </a:r>
          </a:p>
          <a:p>
            <a:pPr algn="just"/>
            <a:endParaRPr lang="ru-RU" b="1" dirty="0" smtClean="0"/>
          </a:p>
          <a:p>
            <a:pPr algn="just"/>
            <a:endParaRPr lang="ru-RU" b="1" dirty="0" smtClean="0"/>
          </a:p>
          <a:p>
            <a:pPr algn="just"/>
            <a:r>
              <a:rPr lang="ru-RU" b="1" dirty="0" smtClean="0"/>
              <a:t>Хорошая заметка для будущих гидов!</a:t>
            </a:r>
          </a:p>
          <a:p>
            <a:pPr algn="just"/>
            <a:endParaRPr lang="ru-RU" b="1" dirty="0"/>
          </a:p>
          <a:p>
            <a:pPr algn="just"/>
            <a:r>
              <a:rPr lang="ru-RU" b="1" dirty="0" smtClean="0"/>
              <a:t>* Во время работы тебе пригодятся  артиcтизм, общая эрудиция, а также хорошее здоровье, потому что придется проводить много времени на ногах.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34116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192592" y="1967667"/>
            <a:ext cx="777731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Гид</a:t>
            </a:r>
            <a:r>
              <a:rPr lang="ru-RU" sz="2000" b="1" dirty="0"/>
              <a:t> </a:t>
            </a:r>
            <a:r>
              <a:rPr lang="ru-RU" sz="2000" b="1" dirty="0" smtClean="0"/>
              <a:t>отвечает </a:t>
            </a:r>
            <a:r>
              <a:rPr lang="ru-RU" sz="2000" b="1" dirty="0"/>
              <a:t>за </a:t>
            </a:r>
            <a:endParaRPr lang="ru-RU" sz="2000" b="1" dirty="0" smtClean="0"/>
          </a:p>
          <a:p>
            <a:endParaRPr lang="ru-RU" sz="2000" b="1" dirty="0" smtClean="0"/>
          </a:p>
          <a:p>
            <a:pPr marL="285750" indent="-285750">
              <a:buFontTx/>
              <a:buChar char="-"/>
            </a:pPr>
            <a:endParaRPr lang="ru-RU" sz="2000" b="1" dirty="0" smtClean="0"/>
          </a:p>
          <a:p>
            <a:pPr marL="285750" indent="-285750">
              <a:buFontTx/>
              <a:buChar char="-"/>
            </a:pPr>
            <a:r>
              <a:rPr lang="ru-RU" sz="2000" b="1" dirty="0" smtClean="0"/>
              <a:t>сопровождение </a:t>
            </a:r>
            <a:r>
              <a:rPr lang="ru-RU" sz="2000" b="1" dirty="0"/>
              <a:t>участников тура </a:t>
            </a:r>
            <a:r>
              <a:rPr lang="ru-RU" sz="2000" b="1" dirty="0" smtClean="0"/>
              <a:t>в длительных или коротких поездках </a:t>
            </a:r>
          </a:p>
          <a:p>
            <a:endParaRPr lang="ru-RU" sz="2000" b="1" dirty="0" smtClean="0"/>
          </a:p>
          <a:p>
            <a:pPr marL="285750" indent="-285750">
              <a:buFontTx/>
              <a:buChar char="-"/>
            </a:pPr>
            <a:r>
              <a:rPr lang="ru-RU" sz="2000" b="1" dirty="0" smtClean="0"/>
              <a:t>предоставление </a:t>
            </a:r>
            <a:r>
              <a:rPr lang="ru-RU" sz="2000" b="1" dirty="0"/>
              <a:t>им точной информации о посещаемом экскурсионном объекте. </a:t>
            </a:r>
            <a:endParaRPr lang="tr-TR" sz="2000" b="1" dirty="0"/>
          </a:p>
        </p:txBody>
      </p:sp>
    </p:spTree>
    <p:extLst>
      <p:ext uri="{BB962C8B-B14F-4D97-AF65-F5344CB8AC3E}">
        <p14:creationId xmlns:p14="http://schemas.microsoft.com/office/powerpoint/2010/main" val="1763567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528915" y="1894600"/>
            <a:ext cx="903093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/>
              <a:t>Гид </a:t>
            </a:r>
            <a:r>
              <a:rPr lang="ru-RU" b="1" dirty="0"/>
              <a:t>отвечает за то, </a:t>
            </a:r>
            <a:endParaRPr lang="ru-RU" b="1" dirty="0" smtClean="0"/>
          </a:p>
          <a:p>
            <a:pPr algn="just"/>
            <a:endParaRPr lang="ru-RU" b="1" dirty="0"/>
          </a:p>
          <a:p>
            <a:pPr algn="just"/>
            <a:r>
              <a:rPr lang="ru-RU" b="1" dirty="0" smtClean="0"/>
              <a:t>- чтобы </a:t>
            </a:r>
            <a:r>
              <a:rPr lang="ru-RU" b="1" dirty="0"/>
              <a:t>программы туров и экскурсий, организованные туристическими агентствами, выполнялись так, как они представлены туристам (контроль всех процедур до и после, таких как размещение и транспорт), </a:t>
            </a:r>
            <a:endParaRPr lang="ru-RU" b="1" dirty="0" smtClean="0"/>
          </a:p>
          <a:p>
            <a:pPr algn="just"/>
            <a:endParaRPr lang="ru-RU" b="1" dirty="0"/>
          </a:p>
          <a:p>
            <a:pPr algn="just"/>
            <a:r>
              <a:rPr lang="ru-RU" b="1" dirty="0" smtClean="0"/>
              <a:t>- за </a:t>
            </a:r>
            <a:r>
              <a:rPr lang="ru-RU" b="1" dirty="0"/>
              <a:t>решение проблем, возникающих у туристов во время путешествия, </a:t>
            </a:r>
            <a:endParaRPr lang="ru-RU" b="1" dirty="0" smtClean="0"/>
          </a:p>
          <a:p>
            <a:pPr algn="just"/>
            <a:endParaRPr lang="ru-RU" b="1" dirty="0"/>
          </a:p>
          <a:p>
            <a:pPr algn="just"/>
            <a:r>
              <a:rPr lang="ru-RU" b="1" dirty="0" smtClean="0"/>
              <a:t>- за </a:t>
            </a:r>
            <a:r>
              <a:rPr lang="ru-RU" b="1" dirty="0"/>
              <a:t>сопровождение групп в музеях или </a:t>
            </a:r>
            <a:r>
              <a:rPr lang="ru-RU" b="1" dirty="0" smtClean="0"/>
              <a:t>в местах археологических раскопок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6866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47484" y="1371289"/>
            <a:ext cx="12279324" cy="4524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u="sng" dirty="0" smtClean="0"/>
              <a:t>Услуги гидов-переводчиков в Турции</a:t>
            </a:r>
          </a:p>
          <a:p>
            <a:endParaRPr lang="ru-RU" dirty="0"/>
          </a:p>
          <a:p>
            <a:r>
              <a:rPr lang="ru-RU" dirty="0" smtClean="0"/>
              <a:t>1. Услуги трансфера. Сюда входит встреча в аэропорту, трансфер из гостиницы до какого-то места,</a:t>
            </a:r>
          </a:p>
          <a:p>
            <a:r>
              <a:rPr lang="ru-RU" dirty="0" smtClean="0"/>
              <a:t> проводы в аэропорт. Во время поездки водитель может рассказать общую информацию о стране</a:t>
            </a:r>
          </a:p>
          <a:p>
            <a:r>
              <a:rPr lang="ru-RU" dirty="0" smtClean="0"/>
              <a:t> и ответить на вопросы туристов.</a:t>
            </a:r>
          </a:p>
          <a:p>
            <a:endParaRPr lang="ru-RU" dirty="0" smtClean="0"/>
          </a:p>
          <a:p>
            <a:r>
              <a:rPr lang="ru-RU" dirty="0" smtClean="0"/>
              <a:t>2. Услуги экскурсовода. Гид-экскурсовод проводит экскурсию, рассказывает историю страны, </a:t>
            </a:r>
          </a:p>
          <a:p>
            <a:r>
              <a:rPr lang="ru-RU" dirty="0" smtClean="0"/>
              <a:t>показывает достопримечательности.</a:t>
            </a:r>
          </a:p>
          <a:p>
            <a:endParaRPr lang="ru-RU" dirty="0" smtClean="0"/>
          </a:p>
          <a:p>
            <a:r>
              <a:rPr lang="ru-RU" dirty="0" smtClean="0"/>
              <a:t>3. Услуги переводчика. Многим туристам может понадобиться помощь переводчика во время </a:t>
            </a:r>
          </a:p>
          <a:p>
            <a:r>
              <a:rPr lang="ru-RU" dirty="0" smtClean="0"/>
              <a:t>поездки. Это может быть простой перевод на рынке или в магазине, а может быть – медицинский </a:t>
            </a:r>
          </a:p>
          <a:p>
            <a:r>
              <a:rPr lang="ru-RU" dirty="0" smtClean="0"/>
              <a:t>перевод в больнице или деловой перевод в банке.</a:t>
            </a:r>
          </a:p>
          <a:p>
            <a:endParaRPr lang="ru-RU" dirty="0"/>
          </a:p>
          <a:p>
            <a:r>
              <a:rPr lang="ru-RU" dirty="0" smtClean="0"/>
              <a:t>4. Сопровождение на шоппинге, в ресторанах и т.п. Сюда относится  сопровождение туристов </a:t>
            </a:r>
          </a:p>
          <a:p>
            <a:r>
              <a:rPr lang="ru-RU" dirty="0" smtClean="0"/>
              <a:t>не по достопримечательностям, а по более специфическим местам. Например, турист хочет</a:t>
            </a:r>
          </a:p>
          <a:p>
            <a:r>
              <a:rPr lang="ru-RU" dirty="0" smtClean="0"/>
              <a:t> познакомиться с местной кухней и просит сопроводить его по ресторанчикам, где обедают местные.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03854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396180" y="1318736"/>
            <a:ext cx="942913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/>
              <a:t>Как стать гидом в Турции ?</a:t>
            </a:r>
          </a:p>
          <a:p>
            <a:pPr algn="just"/>
            <a:endParaRPr lang="ru-RU" dirty="0"/>
          </a:p>
          <a:p>
            <a:pPr algn="just"/>
            <a:r>
              <a:rPr lang="ru-RU" b="1" dirty="0" smtClean="0"/>
              <a:t>В соответствии </a:t>
            </a:r>
            <a:r>
              <a:rPr lang="ru-RU" b="1" dirty="0"/>
              <a:t>с Законом № 6326 о профессии гида-переводчика, существует 2 </a:t>
            </a:r>
            <a:r>
              <a:rPr lang="ru-RU" b="1" dirty="0" smtClean="0"/>
              <a:t>способа, чтобы </a:t>
            </a:r>
            <a:r>
              <a:rPr lang="ru-RU" b="1" dirty="0"/>
              <a:t>стать </a:t>
            </a:r>
            <a:r>
              <a:rPr lang="ru-RU" b="1" dirty="0" smtClean="0"/>
              <a:t>гидом.</a:t>
            </a:r>
          </a:p>
          <a:p>
            <a:pPr algn="just"/>
            <a:endParaRPr lang="ru-RU" b="1" dirty="0"/>
          </a:p>
          <a:p>
            <a:pPr marL="342900" indent="-342900" algn="just">
              <a:buAutoNum type="arabicPeriod"/>
            </a:pPr>
            <a:r>
              <a:rPr lang="ru-RU" b="1" dirty="0" smtClean="0"/>
              <a:t>ОКОНЧИТЬ </a:t>
            </a:r>
            <a:r>
              <a:rPr lang="ru-RU" b="1" dirty="0"/>
              <a:t>ФАКУЛЬТЕТЫ ТУРИЗМА/ЭКСКУРСОВЕДЕНИЯ В </a:t>
            </a:r>
            <a:r>
              <a:rPr lang="ru-RU" b="1" dirty="0" smtClean="0"/>
              <a:t>УНИВЕРСИТЕТАХ</a:t>
            </a:r>
          </a:p>
          <a:p>
            <a:pPr marL="342900" indent="-342900" algn="just">
              <a:buAutoNum type="arabicPeriod"/>
            </a:pPr>
            <a:endParaRPr lang="ru-RU" b="1" dirty="0"/>
          </a:p>
          <a:p>
            <a:pPr marL="342900" indent="-342900" algn="just">
              <a:buAutoNum type="arabicPeriod"/>
            </a:pPr>
            <a:endParaRPr lang="ru-RU" b="1" dirty="0" smtClean="0"/>
          </a:p>
          <a:p>
            <a:pPr marL="342900" indent="-342900" algn="just">
              <a:buAutoNum type="arabicPeriod"/>
            </a:pPr>
            <a:r>
              <a:rPr lang="ru-RU" b="1" dirty="0" smtClean="0"/>
              <a:t>УСПЕШНО ЗАВЕРШИТЬ ПРОГРАММУ </a:t>
            </a:r>
            <a:r>
              <a:rPr lang="ru-RU" b="1" dirty="0"/>
              <a:t>СЕРТИФИКАЦИИ, ОТКРЫТУЮ </a:t>
            </a:r>
            <a:r>
              <a:rPr lang="ru-RU" b="1" dirty="0" smtClean="0"/>
              <a:t>АССОЦИАЦИЕЙ</a:t>
            </a:r>
            <a:r>
              <a:rPr lang="tr-TR" b="1" dirty="0" smtClean="0"/>
              <a:t>*</a:t>
            </a:r>
          </a:p>
          <a:p>
            <a:pPr marL="342900" indent="-342900" algn="just">
              <a:buAutoNum type="arabicPeriod"/>
            </a:pPr>
            <a:endParaRPr lang="tr-TR" b="1" dirty="0"/>
          </a:p>
          <a:p>
            <a:pPr marL="342900" indent="-342900" algn="just">
              <a:buAutoNum type="arabicPeriod"/>
            </a:pPr>
            <a:endParaRPr lang="tr-TR" b="1" dirty="0" smtClean="0"/>
          </a:p>
          <a:p>
            <a:pPr marL="342900" indent="-342900" algn="just">
              <a:buAutoNum type="arabicPeriod"/>
            </a:pPr>
            <a:endParaRPr lang="tr-TR" b="1" dirty="0"/>
          </a:p>
          <a:p>
            <a:pPr marL="342900" indent="-342900" algn="just">
              <a:buAutoNum type="arabicPeriod"/>
            </a:pPr>
            <a:endParaRPr lang="tr-TR" b="1" dirty="0" smtClean="0"/>
          </a:p>
          <a:p>
            <a:pPr algn="just"/>
            <a:r>
              <a:rPr lang="ru-RU" b="1" dirty="0" smtClean="0"/>
              <a:t>* АССОЦИАЦИЯ </a:t>
            </a:r>
            <a:r>
              <a:rPr lang="ru-RU" b="1" dirty="0"/>
              <a:t>ПАЛАТ ТУРИСТИЧЕСКИХ </a:t>
            </a:r>
            <a:r>
              <a:rPr lang="ru-RU" b="1" dirty="0" smtClean="0"/>
              <a:t>ГИДОВ</a:t>
            </a:r>
            <a:r>
              <a:rPr lang="tr-TR" b="1" dirty="0" smtClean="0"/>
              <a:t> – TURİST REHBERLERİ ODALARI BİRLİĞİ </a:t>
            </a:r>
            <a:r>
              <a:rPr lang="ru-RU" b="1" dirty="0" smtClean="0"/>
              <a:t> (</a:t>
            </a:r>
            <a:r>
              <a:rPr lang="tr-TR" b="1" dirty="0" smtClean="0"/>
              <a:t>TUREB</a:t>
            </a:r>
            <a:r>
              <a:rPr lang="ru-RU" b="1" dirty="0" smtClean="0"/>
              <a:t>)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762661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750142" y="1929861"/>
            <a:ext cx="8382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/>
              <a:t>Лица, окончившие </a:t>
            </a:r>
            <a:r>
              <a:rPr lang="ru-RU" sz="2400" b="1" dirty="0" smtClean="0"/>
              <a:t>соответствующие программы в ВУЗах и </a:t>
            </a:r>
            <a:r>
              <a:rPr lang="ru-RU" sz="2400" b="1" dirty="0"/>
              <a:t>владеющие иностранным языком, подают заявление о приеме в профессию непосредственно или по почте в Министерство </a:t>
            </a:r>
            <a:r>
              <a:rPr lang="ru-RU" sz="2400" b="1" dirty="0" smtClean="0"/>
              <a:t>культуры и туризма со </a:t>
            </a:r>
            <a:r>
              <a:rPr lang="ru-RU" sz="2400" b="1" dirty="0"/>
              <a:t>следующими документами в дополнение к </a:t>
            </a:r>
            <a:r>
              <a:rPr lang="ru-RU" sz="2400" b="1" dirty="0" smtClean="0"/>
              <a:t>заявлению: </a:t>
            </a:r>
            <a:endParaRPr lang="tr-TR" sz="2400" b="1" dirty="0"/>
          </a:p>
        </p:txBody>
      </p:sp>
    </p:spTree>
    <p:extLst>
      <p:ext uri="{BB962C8B-B14F-4D97-AF65-F5344CB8AC3E}">
        <p14:creationId xmlns:p14="http://schemas.microsoft.com/office/powerpoint/2010/main" val="3122471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233949" y="600639"/>
            <a:ext cx="8706463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algn="just"/>
            <a:r>
              <a:rPr lang="ru-RU" b="1" dirty="0" smtClean="0"/>
              <a:t>- Заверенная </a:t>
            </a:r>
            <a:r>
              <a:rPr lang="ru-RU" b="1" dirty="0"/>
              <a:t>копия </a:t>
            </a:r>
            <a:r>
              <a:rPr lang="ru-RU" b="1" dirty="0" smtClean="0"/>
              <a:t>диплома</a:t>
            </a:r>
          </a:p>
          <a:p>
            <a:pPr algn="just"/>
            <a:r>
              <a:rPr lang="ru-RU" b="1" dirty="0" smtClean="0"/>
              <a:t> </a:t>
            </a:r>
            <a:endParaRPr lang="ru-RU" b="1" dirty="0"/>
          </a:p>
          <a:p>
            <a:pPr algn="just"/>
            <a:r>
              <a:rPr lang="ru-RU" b="1" dirty="0" smtClean="0"/>
              <a:t>- Оригинал </a:t>
            </a:r>
            <a:r>
              <a:rPr lang="ru-RU" b="1" dirty="0"/>
              <a:t>или заверенная копия документа, полученного от YDS, </a:t>
            </a:r>
            <a:endParaRPr lang="ru-RU" b="1" dirty="0" smtClean="0"/>
          </a:p>
          <a:p>
            <a:pPr algn="just"/>
            <a:endParaRPr lang="ru-RU" b="1" dirty="0" smtClean="0"/>
          </a:p>
          <a:p>
            <a:pPr algn="just"/>
            <a:r>
              <a:rPr lang="ru-RU" b="1" dirty="0" smtClean="0"/>
              <a:t> - Оригинал </a:t>
            </a:r>
            <a:r>
              <a:rPr lang="ru-RU" b="1" dirty="0"/>
              <a:t>или заверенная копия сертификата об успешном прохождении экзамена по иностранному языку, проведенного </a:t>
            </a:r>
            <a:r>
              <a:rPr lang="ru-RU" b="1" dirty="0" smtClean="0"/>
              <a:t>Ассоциацией под </a:t>
            </a:r>
            <a:r>
              <a:rPr lang="ru-RU" b="1" dirty="0"/>
              <a:t>наблюдением и контролем </a:t>
            </a:r>
            <a:r>
              <a:rPr lang="ru-RU" b="1" dirty="0" smtClean="0"/>
              <a:t>Министерства,</a:t>
            </a:r>
          </a:p>
          <a:p>
            <a:pPr algn="just"/>
            <a:endParaRPr lang="ru-RU" b="1" dirty="0"/>
          </a:p>
          <a:p>
            <a:pPr algn="just"/>
            <a:r>
              <a:rPr lang="ru-RU" b="1" dirty="0" smtClean="0"/>
              <a:t> - Справка </a:t>
            </a:r>
            <a:r>
              <a:rPr lang="ru-RU" b="1" dirty="0"/>
              <a:t>об отсутствии </a:t>
            </a:r>
            <a:r>
              <a:rPr lang="ru-RU" b="1" dirty="0" smtClean="0"/>
              <a:t>судимости</a:t>
            </a:r>
          </a:p>
          <a:p>
            <a:pPr algn="just"/>
            <a:endParaRPr lang="ru-RU" b="1" dirty="0"/>
          </a:p>
          <a:p>
            <a:pPr marL="285750" indent="-285750" algn="just">
              <a:buFontTx/>
              <a:buChar char="-"/>
            </a:pPr>
            <a:r>
              <a:rPr lang="ru-RU" b="1" dirty="0" smtClean="0"/>
              <a:t>Оригинал </a:t>
            </a:r>
            <a:r>
              <a:rPr lang="ru-RU" b="1" dirty="0"/>
              <a:t>или заверенная копия документа, свидетельствующего о </a:t>
            </a:r>
            <a:r>
              <a:rPr lang="ru-RU" b="1" dirty="0" smtClean="0"/>
              <a:t>прохождении музейно-экскурсионной </a:t>
            </a:r>
            <a:r>
              <a:rPr lang="ru-RU" b="1" dirty="0"/>
              <a:t>п</a:t>
            </a:r>
            <a:r>
              <a:rPr lang="ru-RU" b="1" dirty="0" smtClean="0"/>
              <a:t>рактики</a:t>
            </a:r>
          </a:p>
          <a:p>
            <a:pPr marL="285750" indent="-285750" algn="just">
              <a:buFontTx/>
              <a:buChar char="-"/>
            </a:pPr>
            <a:endParaRPr lang="ru-RU" b="1" dirty="0"/>
          </a:p>
          <a:p>
            <a:pPr algn="just"/>
            <a:r>
              <a:rPr lang="ru-RU" b="1" dirty="0"/>
              <a:t> </a:t>
            </a:r>
            <a:r>
              <a:rPr lang="ru-RU" b="1" dirty="0" smtClean="0"/>
              <a:t>- Две </a:t>
            </a:r>
            <a:r>
              <a:rPr lang="ru-RU" b="1" dirty="0"/>
              <a:t>фотографии паспортного размера, сделанные в течение последних шести </a:t>
            </a:r>
            <a:r>
              <a:rPr lang="ru-RU" b="1" dirty="0" smtClean="0"/>
              <a:t>месяцев) </a:t>
            </a:r>
          </a:p>
          <a:p>
            <a:pPr algn="just"/>
            <a:endParaRPr lang="ru-RU" b="1" dirty="0"/>
          </a:p>
          <a:p>
            <a:pPr algn="just"/>
            <a:r>
              <a:rPr lang="ru-RU" b="1" dirty="0" smtClean="0"/>
              <a:t>- Квитанция </a:t>
            </a:r>
            <a:r>
              <a:rPr lang="ru-RU" b="1" dirty="0"/>
              <a:t>об оплате лицензии. Лицензия выдается Министерством.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293867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558413" y="1734235"/>
            <a:ext cx="9001432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FF0000"/>
                </a:solidFill>
              </a:rPr>
              <a:t>Как </a:t>
            </a:r>
            <a:r>
              <a:rPr lang="ru-RU" sz="2000" b="1" dirty="0" smtClean="0">
                <a:solidFill>
                  <a:srgbClr val="FF0000"/>
                </a:solidFill>
              </a:rPr>
              <a:t>объявляется </a:t>
            </a:r>
            <a:r>
              <a:rPr lang="ru-RU" sz="2000" b="1" dirty="0">
                <a:solidFill>
                  <a:srgbClr val="FF0000"/>
                </a:solidFill>
              </a:rPr>
              <a:t>отборочный экзамен по программе сертификации</a:t>
            </a:r>
            <a:r>
              <a:rPr lang="ru-RU" sz="2000" b="1" dirty="0" smtClean="0">
                <a:solidFill>
                  <a:srgbClr val="FF0000"/>
                </a:solidFill>
              </a:rPr>
              <a:t>?</a:t>
            </a:r>
          </a:p>
          <a:p>
            <a:pPr algn="just"/>
            <a:endParaRPr lang="ru-RU" sz="2000" b="1" dirty="0"/>
          </a:p>
          <a:p>
            <a:pPr algn="just"/>
            <a:r>
              <a:rPr lang="ru-RU" sz="2000" b="1" dirty="0"/>
              <a:t>Объявление о проведении </a:t>
            </a:r>
            <a:r>
              <a:rPr lang="ru-RU" sz="2000" b="1" dirty="0" smtClean="0"/>
              <a:t>экзамена сертификационных </a:t>
            </a:r>
            <a:r>
              <a:rPr lang="ru-RU" sz="2000" b="1" dirty="0"/>
              <a:t>программ должно быть размещено не менее чем за месяц до даты проведения отборочных экзаменов на официальном сайте Ассоциации и</a:t>
            </a:r>
            <a:r>
              <a:rPr lang="ru-RU" sz="2000" b="1" dirty="0" smtClean="0"/>
              <a:t>, в случае необходимости начала программы также может быть объявлена </a:t>
            </a:r>
            <a:r>
              <a:rPr lang="ru-RU" sz="2000" b="1" dirty="0"/>
              <a:t>по другим каналам связи</a:t>
            </a:r>
            <a:r>
              <a:rPr lang="ru-RU" sz="2000" b="1" dirty="0" smtClean="0"/>
              <a:t>.</a:t>
            </a:r>
          </a:p>
          <a:p>
            <a:pPr algn="just"/>
            <a:endParaRPr lang="ru-RU" sz="2000" b="1" dirty="0"/>
          </a:p>
          <a:p>
            <a:pPr algn="just"/>
            <a:r>
              <a:rPr lang="ru-RU" sz="2000" b="1" dirty="0" smtClean="0"/>
              <a:t> </a:t>
            </a:r>
            <a:r>
              <a:rPr lang="ru-RU" sz="2000" b="1" dirty="0"/>
              <a:t>В объявлении </a:t>
            </a:r>
            <a:r>
              <a:rPr lang="ru-RU" sz="2000" b="1" dirty="0" smtClean="0"/>
              <a:t>указываются то, на каких иностранных языках будет проведен экзамен, сколько участников будет принято на программу и т.д.</a:t>
            </a:r>
          </a:p>
          <a:p>
            <a:pPr algn="just"/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760012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 Toplantı Odası">
  <a:themeElements>
    <a:clrScheme name="İyon Toplantı Odası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İyon Toplantı Odası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 Toplantı Odası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775</TotalTime>
  <Words>894</Words>
  <Application>Microsoft Office PowerPoint</Application>
  <PresentationFormat>Geniş ekran</PresentationFormat>
  <Paragraphs>131</Paragraphs>
  <Slides>16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1" baseType="lpstr">
      <vt:lpstr>Arial</vt:lpstr>
      <vt:lpstr>Century Gothic</vt:lpstr>
      <vt:lpstr>Roboto</vt:lpstr>
      <vt:lpstr>Wingdings 3</vt:lpstr>
      <vt:lpstr>İyon Toplantı Odası</vt:lpstr>
      <vt:lpstr> Работа гидом в Турции   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Работа гидом в Турции    </dc:title>
  <dc:creator>Çiğdem</dc:creator>
  <cp:lastModifiedBy>Çiğdem</cp:lastModifiedBy>
  <cp:revision>33</cp:revision>
  <dcterms:created xsi:type="dcterms:W3CDTF">2023-11-30T16:05:00Z</dcterms:created>
  <dcterms:modified xsi:type="dcterms:W3CDTF">2024-12-09T10:48:47Z</dcterms:modified>
</cp:coreProperties>
</file>