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15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5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13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911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32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69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32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55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523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33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47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84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7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86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71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24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607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0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C658CE6-02F3-4EA6-BA9A-D5218F511F1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3058107-AD79-432A-B8A0-213D394133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50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ogokursov.ru/articles/plyusy-i-minusy-raboty-gid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748" y="10730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Работа гидом в Турции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93" y="2016944"/>
            <a:ext cx="7143750" cy="44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63444" y="901372"/>
            <a:ext cx="92226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Условия допуска к экзамену по выбору программы сертификации</a:t>
            </a:r>
            <a:r>
              <a:rPr lang="ru-RU" b="1" dirty="0" smtClean="0"/>
              <a:t>:</a:t>
            </a:r>
          </a:p>
          <a:p>
            <a:pPr algn="just"/>
            <a:endParaRPr lang="ru-RU" b="1" dirty="0" smtClean="0"/>
          </a:p>
          <a:p>
            <a:pPr marL="342900" indent="-342900" algn="just">
              <a:buAutoNum type="alphaLcParenR"/>
            </a:pPr>
            <a:r>
              <a:rPr lang="ru-RU" b="1" dirty="0" smtClean="0"/>
              <a:t>Быть </a:t>
            </a:r>
            <a:r>
              <a:rPr lang="ru-RU" b="1" dirty="0"/>
              <a:t>гражданином Турецкой Республики</a:t>
            </a:r>
            <a:r>
              <a:rPr lang="ru-RU" b="1" dirty="0" smtClean="0"/>
              <a:t>,</a:t>
            </a:r>
          </a:p>
          <a:p>
            <a:pPr marL="342900" indent="-342900" algn="just">
              <a:buAutoNum type="alphaLcParenR"/>
            </a:pPr>
            <a:endParaRPr lang="ru-RU" b="1" dirty="0" smtClean="0"/>
          </a:p>
          <a:p>
            <a:pPr marL="342900" indent="-342900" algn="just">
              <a:buAutoNum type="alphaLcParenR"/>
            </a:pPr>
            <a:r>
              <a:rPr lang="ru-RU" b="1" dirty="0" smtClean="0"/>
              <a:t>Быть </a:t>
            </a:r>
            <a:r>
              <a:rPr lang="ru-RU" b="1" dirty="0"/>
              <a:t>старше восемнадцати лет на дату подачи заявления</a:t>
            </a:r>
            <a:r>
              <a:rPr lang="ru-RU" b="1" dirty="0" smtClean="0"/>
              <a:t>,</a:t>
            </a:r>
          </a:p>
          <a:p>
            <a:pPr marL="342900" indent="-342900" algn="just">
              <a:buAutoNum type="alphaLcParenR"/>
            </a:pPr>
            <a:endParaRPr lang="ru-RU" b="1" dirty="0" smtClean="0"/>
          </a:p>
          <a:p>
            <a:pPr marL="342900" indent="-342900" algn="just">
              <a:buAutoNum type="alphaLcParenR"/>
            </a:pPr>
            <a:r>
              <a:rPr lang="ru-RU" b="1" dirty="0" smtClean="0"/>
              <a:t>Окончить </a:t>
            </a:r>
            <a:r>
              <a:rPr lang="ru-RU" b="1" dirty="0"/>
              <a:t>другие факультеты университетов, кроме факультета туризма / туристического менеджмента, как минимум на уровне бакалавриата, а тем, кто завершил свое образование в зарубежных странах, предоставить заверенную копию сертификата эквивалентности, который должен быть получен в компетентных учреждениях</a:t>
            </a:r>
            <a:r>
              <a:rPr lang="ru-RU" b="1" dirty="0" smtClean="0"/>
              <a:t>,</a:t>
            </a:r>
          </a:p>
          <a:p>
            <a:pPr marL="342900" indent="-342900" algn="just">
              <a:buAutoNum type="alphaLcParenR"/>
            </a:pPr>
            <a:endParaRPr lang="ru-RU" b="1" dirty="0" smtClean="0"/>
          </a:p>
          <a:p>
            <a:pPr marL="342900" indent="-342900" algn="just">
              <a:buAutoNum type="alphaLcParenR"/>
            </a:pPr>
            <a:r>
              <a:rPr lang="ru-RU" b="1" dirty="0" smtClean="0"/>
              <a:t> </a:t>
            </a:r>
            <a:r>
              <a:rPr lang="ru-RU" b="1" dirty="0"/>
              <a:t>Владеть иностранным </a:t>
            </a:r>
            <a:r>
              <a:rPr lang="ru-RU" b="1" dirty="0" smtClean="0"/>
              <a:t>языком,</a:t>
            </a:r>
          </a:p>
          <a:p>
            <a:pPr marL="342900" indent="-342900" algn="just">
              <a:buAutoNum type="alphaLcParenR"/>
            </a:pPr>
            <a:endParaRPr lang="ru-RU" b="1" dirty="0" smtClean="0"/>
          </a:p>
          <a:p>
            <a:pPr marL="342900" indent="-342900" algn="just">
              <a:buAutoNum type="alphaLcParenR"/>
            </a:pPr>
            <a:r>
              <a:rPr lang="ru-RU" b="1" dirty="0" smtClean="0"/>
              <a:t> </a:t>
            </a:r>
            <a:r>
              <a:rPr lang="ru-RU" b="1" dirty="0"/>
              <a:t>Не быть осужденным за любое из преступлений, перечисленных в </a:t>
            </a:r>
            <a:r>
              <a:rPr lang="ru-RU" b="1" dirty="0">
                <a:solidFill>
                  <a:srgbClr val="FF0000"/>
                </a:solidFill>
              </a:rPr>
              <a:t>подпункте (e) первого пункта статьи 3 </a:t>
            </a:r>
            <a:r>
              <a:rPr lang="ru-RU" b="1" dirty="0" smtClean="0">
                <a:solidFill>
                  <a:srgbClr val="FF0000"/>
                </a:solidFill>
              </a:rPr>
              <a:t>Закона,</a:t>
            </a:r>
          </a:p>
          <a:p>
            <a:pPr marL="342900" indent="-342900" algn="just">
              <a:buAutoNum type="alphaLcParenR"/>
            </a:pPr>
            <a:endParaRPr lang="ru-RU" b="1" dirty="0" smtClean="0"/>
          </a:p>
          <a:p>
            <a:pPr marL="342900" indent="-342900" algn="just">
              <a:buAutoNum type="alphaLcParenR"/>
            </a:pPr>
            <a:r>
              <a:rPr lang="ru-RU" b="1" dirty="0" smtClean="0"/>
              <a:t>не </a:t>
            </a:r>
            <a:r>
              <a:rPr lang="ru-RU" b="1" dirty="0"/>
              <a:t>быть ранее уволенным из профессии.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741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04682" y="0"/>
            <a:ext cx="104850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b="1" dirty="0"/>
              <a:t>Этапы </a:t>
            </a:r>
            <a:r>
              <a:rPr lang="ru-RU" b="1" dirty="0" smtClean="0"/>
              <a:t>отборочного экзамена</a:t>
            </a:r>
          </a:p>
          <a:p>
            <a:endParaRPr lang="ru-RU" b="1" dirty="0" smtClean="0"/>
          </a:p>
          <a:p>
            <a:endParaRPr lang="ru-RU" b="1" dirty="0"/>
          </a:p>
          <a:p>
            <a:pPr algn="just"/>
            <a:r>
              <a:rPr lang="ru-RU" b="1" dirty="0" smtClean="0"/>
              <a:t> - Экзамен </a:t>
            </a:r>
            <a:r>
              <a:rPr lang="ru-RU" b="1" dirty="0"/>
              <a:t>по общей культуре; </a:t>
            </a:r>
            <a:r>
              <a:rPr lang="ru-RU" b="1" dirty="0" smtClean="0"/>
              <a:t>истории, географии, литературу, общим сведениям </a:t>
            </a:r>
            <a:r>
              <a:rPr lang="ru-RU" b="1" dirty="0"/>
              <a:t>о </a:t>
            </a:r>
            <a:r>
              <a:rPr lang="ru-RU" b="1" dirty="0" smtClean="0"/>
              <a:t>туризме.</a:t>
            </a:r>
          </a:p>
          <a:p>
            <a:pPr algn="just"/>
            <a:r>
              <a:rPr lang="ru-RU" b="1" dirty="0"/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Вопросы составляются </a:t>
            </a:r>
            <a:r>
              <a:rPr lang="ru-RU" b="1" dirty="0"/>
              <a:t>в </a:t>
            </a:r>
            <a:r>
              <a:rPr lang="ru-RU" b="1" dirty="0" smtClean="0"/>
              <a:t> виде тестов </a:t>
            </a:r>
            <a:r>
              <a:rPr lang="ru-RU" b="1" dirty="0"/>
              <a:t>с множественным </a:t>
            </a:r>
            <a:r>
              <a:rPr lang="ru-RU" b="1" dirty="0" smtClean="0"/>
              <a:t>выбором ответа.</a:t>
            </a:r>
          </a:p>
          <a:p>
            <a:pPr marL="285750" indent="-285750" algn="just">
              <a:buFontTx/>
              <a:buChar char="-"/>
            </a:pPr>
            <a:endParaRPr lang="ru-RU" b="1" dirty="0"/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Экзамен по инстранному языку  проводится сначала устно, а потом письменно. </a:t>
            </a:r>
          </a:p>
          <a:p>
            <a:pPr marL="285750" indent="-285750" algn="just">
              <a:buFontTx/>
              <a:buChar char="-"/>
            </a:pPr>
            <a:endParaRPr lang="ru-RU" b="1" dirty="0" smtClean="0"/>
          </a:p>
          <a:p>
            <a:pPr marL="285750" indent="-285750" algn="just">
              <a:buFontTx/>
              <a:buChar char="-"/>
            </a:pPr>
            <a:r>
              <a:rPr lang="ru-RU" b="1" dirty="0"/>
              <a:t>Кандидаты, набравшие на устном экзамене не менее 75 баллов из 100 (100), считаются успешно сдавшими экзамен. Кандидаты, успешно сдавшие устный экзамен, имеют право участвовать в письменном экзамене</a:t>
            </a:r>
            <a:r>
              <a:rPr lang="ru-RU" b="1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b="1" dirty="0"/>
          </a:p>
          <a:p>
            <a:pPr marL="285750" indent="-285750" algn="just">
              <a:buFontTx/>
              <a:buChar char="-"/>
            </a:pPr>
            <a:r>
              <a:rPr lang="ru-RU" b="1" dirty="0"/>
              <a:t>Для успешной сдачи письменного экзамена необходимо набрать не менее 75 баллов из </a:t>
            </a:r>
            <a:r>
              <a:rPr lang="ru-RU" b="1" dirty="0" smtClean="0"/>
              <a:t>100</a:t>
            </a:r>
          </a:p>
          <a:p>
            <a:pPr marL="285750" indent="-285750" algn="just">
              <a:buFontTx/>
              <a:buChar char="-"/>
            </a:pPr>
            <a:endParaRPr lang="ru-RU" b="1" dirty="0" smtClean="0"/>
          </a:p>
          <a:p>
            <a:pPr marL="285750" indent="-285750" algn="just">
              <a:buFontTx/>
              <a:buChar char="-"/>
            </a:pPr>
            <a:r>
              <a:rPr lang="ru-RU" b="1" dirty="0"/>
              <a:t>Те, кто не </a:t>
            </a:r>
            <a:r>
              <a:rPr lang="ru-RU" b="1" dirty="0" smtClean="0"/>
              <a:t>прошёл </a:t>
            </a:r>
            <a:r>
              <a:rPr lang="ru-RU" b="1" dirty="0"/>
              <a:t>письменный экзамен, не могут участвовать в собеседовании</a:t>
            </a:r>
            <a:r>
              <a:rPr lang="ru-RU" b="1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b="1" dirty="0"/>
          </a:p>
          <a:p>
            <a:pPr marL="285750" indent="-285750" algn="just">
              <a:buFontTx/>
              <a:buChar char="-"/>
            </a:pPr>
            <a:r>
              <a:rPr lang="ru-RU" b="1" dirty="0"/>
              <a:t>Те, у кого есть действующий сертификат о знании иностранного языка, освобождаются от сдачи письменного экзамена по иностранному языку.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6747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37936" y="43771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Плюсы и минусы работы гида</a:t>
            </a:r>
          </a:p>
          <a:p>
            <a:endParaRPr lang="ru-RU" b="1" dirty="0"/>
          </a:p>
          <a:p>
            <a:endParaRPr lang="tr-TR" b="1" dirty="0"/>
          </a:p>
        </p:txBody>
      </p:sp>
      <p:pic>
        <p:nvPicPr>
          <p:cNvPr id="1028" name="Picture 4" descr="Гид, работа, вакансии, курсы гидов экскурсовод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175" b="-1518"/>
          <a:stretch/>
        </p:blipFill>
        <p:spPr bwMode="auto">
          <a:xfrm>
            <a:off x="1887792" y="1453381"/>
            <a:ext cx="8450827" cy="49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59510" y="212091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Любая профессия имеет как свои определенные выгоды, так и недостатки. Это правило касается и такой востребованной и прогрессивной специальности, как гид или экскурсовод.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872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61883" y="134456"/>
            <a:ext cx="101448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Сильные стороны </a:t>
            </a:r>
            <a:r>
              <a:rPr lang="ru-RU" sz="2400" b="1" dirty="0" smtClean="0">
                <a:solidFill>
                  <a:srgbClr val="FF0000"/>
                </a:solidFill>
              </a:rPr>
              <a:t>профессии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/>
              <a:t>К явным преимуществам этой работы можно </a:t>
            </a:r>
            <a:r>
              <a:rPr lang="ru-RU" sz="2400" b="1" dirty="0" smtClean="0"/>
              <a:t>отнести:</a:t>
            </a:r>
            <a:endParaRPr lang="ru-RU" sz="2400" b="1" dirty="0"/>
          </a:p>
          <a:p>
            <a:endParaRPr lang="ru-RU" sz="2400" b="1" dirty="0"/>
          </a:p>
          <a:p>
            <a:pPr algn="just"/>
            <a:r>
              <a:rPr lang="ru-RU" sz="2400" b="1" dirty="0" smtClean="0"/>
              <a:t>*Динамизм </a:t>
            </a:r>
            <a:r>
              <a:rPr lang="ru-RU" sz="2400" b="1" dirty="0"/>
              <a:t>и полное отсутствие рутинности. И это понятно, так как место работы и окружающие люди постоянно меняются, делая работу интересной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*Возможность </a:t>
            </a:r>
            <a:r>
              <a:rPr lang="ru-RU" sz="2400" b="1" dirty="0"/>
              <a:t>увидеть разные страны, достопримечательности и другие объекты с перспективой расширения туристических маршрутов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*Саморазвитие </a:t>
            </a:r>
            <a:r>
              <a:rPr lang="ru-RU" sz="2400" b="1" dirty="0"/>
              <a:t>и знакомство с новыми людьми.</a:t>
            </a:r>
          </a:p>
          <a:p>
            <a:pPr algn="just"/>
            <a:r>
              <a:rPr lang="ru-RU" sz="2400" b="1" dirty="0" smtClean="0"/>
              <a:t>*Обучение </a:t>
            </a:r>
            <a:r>
              <a:rPr lang="ru-RU" sz="2400" b="1" dirty="0"/>
              <a:t>новым языкам от их носителей.</a:t>
            </a:r>
          </a:p>
          <a:p>
            <a:pPr algn="just"/>
            <a:r>
              <a:rPr lang="ru-RU" sz="2400" b="1" dirty="0" smtClean="0"/>
              <a:t>*Активный </a:t>
            </a:r>
            <a:r>
              <a:rPr lang="ru-RU" sz="2400" b="1" dirty="0"/>
              <a:t>и здоровый образ жизни.</a:t>
            </a:r>
          </a:p>
          <a:p>
            <a:pPr algn="just"/>
            <a:r>
              <a:rPr lang="ru-RU" sz="2400" b="1" dirty="0" smtClean="0"/>
              <a:t>*Возможность </a:t>
            </a:r>
            <a:r>
              <a:rPr lang="ru-RU" sz="2400" b="1" dirty="0"/>
              <a:t>карьерного роста.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7656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50374" y="493504"/>
            <a:ext cx="95422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/>
              <a:t>Сложности в работе </a:t>
            </a:r>
            <a:r>
              <a:rPr lang="ru-RU" sz="2400" b="1" u="sng" dirty="0" smtClean="0"/>
              <a:t>гида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>
                <a:solidFill>
                  <a:srgbClr val="222222"/>
                </a:solidFill>
              </a:rPr>
              <a:t>Некоторыми недостатками данной профессии считаются</a:t>
            </a:r>
            <a:r>
              <a:rPr lang="ru-RU" sz="2400" b="1" dirty="0" smtClean="0">
                <a:solidFill>
                  <a:srgbClr val="222222"/>
                </a:solidFill>
              </a:rPr>
              <a:t>:</a:t>
            </a:r>
          </a:p>
          <a:p>
            <a:pPr algn="just"/>
            <a:endParaRPr lang="ru-RU" sz="2400" b="1" dirty="0">
              <a:solidFill>
                <a:srgbClr val="22222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22222"/>
                </a:solidFill>
              </a:rPr>
              <a:t>Необходимость работы при любых погодных условиях и в разное время суток</a:t>
            </a:r>
            <a:r>
              <a:rPr lang="ru-RU" sz="2400" b="1" dirty="0" smtClean="0">
                <a:solidFill>
                  <a:srgbClr val="222222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2222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22222"/>
                </a:solidFill>
              </a:rPr>
              <a:t>Высокая нагрузка на ноги и голосовые связки</a:t>
            </a:r>
            <a:r>
              <a:rPr lang="ru-RU" sz="2400" b="1" dirty="0" smtClean="0">
                <a:solidFill>
                  <a:srgbClr val="222222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2222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22222"/>
                </a:solidFill>
              </a:rPr>
              <a:t>Ответственность за безопасный и разнообразный отдых большого числа незнакомых людей</a:t>
            </a:r>
            <a:r>
              <a:rPr lang="ru-RU" sz="2400" b="1" dirty="0" smtClean="0">
                <a:solidFill>
                  <a:srgbClr val="222222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2222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22222"/>
                </a:solidFill>
              </a:rPr>
              <a:t>Оплата труда напрямую зависит от количества проведенных экскурсий.</a:t>
            </a:r>
            <a:endParaRPr lang="ru-RU" sz="2400" b="1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92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50142" y="1820858"/>
            <a:ext cx="8455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222222"/>
                </a:solidFill>
                <a:effectLst/>
                <a:latin typeface="Roboto"/>
              </a:rPr>
              <a:t>Источники</a:t>
            </a:r>
          </a:p>
          <a:p>
            <a:pPr algn="just"/>
            <a:endParaRPr lang="ru-RU" dirty="0">
              <a:solidFill>
                <a:srgbClr val="222222"/>
              </a:solidFill>
              <a:latin typeface="Roboto"/>
            </a:endParaRPr>
          </a:p>
          <a:p>
            <a:pPr marL="342900" indent="-342900" algn="just">
              <a:buAutoNum type="arabicPeriod"/>
            </a:pPr>
            <a:r>
              <a:rPr lang="tr-TR" dirty="0" smtClean="0">
                <a:solidFill>
                  <a:srgbClr val="222222"/>
                </a:solidFill>
                <a:latin typeface="Roboto"/>
              </a:rPr>
              <a:t>Turist </a:t>
            </a:r>
            <a:r>
              <a:rPr lang="tr-TR" dirty="0">
                <a:solidFill>
                  <a:srgbClr val="222222"/>
                </a:solidFill>
                <a:latin typeface="Roboto"/>
              </a:rPr>
              <a:t>rehberi nasıl olunur? https://www.tureb.org.tr/tr/Page/Detail/75</a:t>
            </a:r>
            <a:endParaRPr lang="ru-RU" b="0" i="0" dirty="0" smtClean="0">
              <a:solidFill>
                <a:srgbClr val="222222"/>
              </a:solidFill>
              <a:effectLst/>
              <a:latin typeface="Roboto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222222"/>
                </a:solidFill>
                <a:latin typeface="Roboto"/>
                <a:hlinkClick r:id="rId2"/>
              </a:rPr>
              <a:t>Плюсы и минус работы  гида </a:t>
            </a:r>
            <a:r>
              <a:rPr lang="tr-TR" dirty="0" smtClean="0">
                <a:solidFill>
                  <a:srgbClr val="222222"/>
                </a:solidFill>
                <a:latin typeface="Roboto"/>
                <a:hlinkClick r:id="rId2"/>
              </a:rPr>
              <a:t>https</a:t>
            </a:r>
            <a:r>
              <a:rPr lang="tr-TR" dirty="0">
                <a:solidFill>
                  <a:srgbClr val="222222"/>
                </a:solidFill>
                <a:latin typeface="Roboto"/>
                <a:hlinkClick r:id="rId2"/>
              </a:rPr>
              <a:t>://www.mnogokursov.ru/articles/plyusy-i-minusy-raboty-gida</a:t>
            </a:r>
            <a:r>
              <a:rPr lang="tr-TR" dirty="0" smtClean="0">
                <a:solidFill>
                  <a:srgbClr val="222222"/>
                </a:solidFill>
                <a:latin typeface="Roboto"/>
                <a:hlinkClick r:id="rId2"/>
              </a:rPr>
              <a:t>/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222222"/>
                </a:solidFill>
                <a:latin typeface="Roboto"/>
              </a:rPr>
              <a:t>Работа гилом – минусы и плюсы </a:t>
            </a:r>
            <a:r>
              <a:rPr lang="tr-TR" dirty="0" smtClean="0">
                <a:solidFill>
                  <a:srgbClr val="222222"/>
                </a:solidFill>
                <a:latin typeface="Roboto"/>
              </a:rPr>
              <a:t>https</a:t>
            </a:r>
            <a:r>
              <a:rPr lang="tr-TR" dirty="0">
                <a:solidFill>
                  <a:srgbClr val="222222"/>
                </a:solidFill>
                <a:latin typeface="Roboto"/>
              </a:rPr>
              <a:t>://relax.com.ua/what-to-do/top-relax/rabota-gidom-plyusy-i-minusy/</a:t>
            </a:r>
            <a:endParaRPr lang="ru-RU" b="0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6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5458" y="1752880"/>
            <a:ext cx="98273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Кто такой гид?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* Гид - это не просто экскурсовод, который сухо излагает информацию о достопримечательностях, гид должен уметь решить любую проблему туриста, пока тот находится в отеле или на экскурсии. 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Хорошая заметка для будущих гидов!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* Во время работы тебе пригодятся  артиcтизм, общая эрудиция, а также хорошее здоровье, потому что придется проводить много времени на ногах.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1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92592" y="1967667"/>
            <a:ext cx="7777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Гид</a:t>
            </a:r>
            <a:r>
              <a:rPr lang="ru-RU" sz="2000" b="1" dirty="0"/>
              <a:t> </a:t>
            </a:r>
            <a:r>
              <a:rPr lang="ru-RU" sz="2000" b="1" dirty="0" smtClean="0"/>
              <a:t>отвечает </a:t>
            </a:r>
            <a:r>
              <a:rPr lang="ru-RU" sz="2000" b="1" dirty="0"/>
              <a:t>за </a:t>
            </a:r>
            <a:endParaRPr lang="ru-RU" sz="2000" b="1" dirty="0" smtClean="0"/>
          </a:p>
          <a:p>
            <a:endParaRPr lang="ru-RU" sz="2000" b="1" dirty="0" smtClean="0"/>
          </a:p>
          <a:p>
            <a:pPr marL="285750" indent="-285750">
              <a:buFontTx/>
              <a:buChar char="-"/>
            </a:pPr>
            <a:endParaRPr lang="ru-RU" sz="20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сопровождение </a:t>
            </a:r>
            <a:r>
              <a:rPr lang="ru-RU" sz="2000" b="1" dirty="0"/>
              <a:t>участников тура </a:t>
            </a:r>
            <a:r>
              <a:rPr lang="ru-RU" sz="2000" b="1" dirty="0" smtClean="0"/>
              <a:t>в длительных или коротких поездках </a:t>
            </a:r>
          </a:p>
          <a:p>
            <a:endParaRPr lang="ru-RU" sz="20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предоставление </a:t>
            </a:r>
            <a:r>
              <a:rPr lang="ru-RU" sz="2000" b="1" dirty="0"/>
              <a:t>им точной информации о посещаемом экскурсионном объекте.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7635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28915" y="1894600"/>
            <a:ext cx="90309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Гид </a:t>
            </a:r>
            <a:r>
              <a:rPr lang="ru-RU" b="1" dirty="0"/>
              <a:t>отвечает за то, </a:t>
            </a:r>
            <a:endParaRPr lang="ru-RU" b="1" dirty="0" smtClean="0"/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- чтобы </a:t>
            </a:r>
            <a:r>
              <a:rPr lang="ru-RU" b="1" dirty="0"/>
              <a:t>программы туров и экскурсий, организованные туристическими агентствами, выполнялись так, как они представлены туристам (контроль всех процедур до и после, таких как размещение и транспорт), </a:t>
            </a:r>
            <a:endParaRPr lang="ru-RU" b="1" dirty="0" smtClean="0"/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- за </a:t>
            </a:r>
            <a:r>
              <a:rPr lang="ru-RU" b="1" dirty="0"/>
              <a:t>решение проблем, возникающих у туристов во время путешествия, </a:t>
            </a:r>
            <a:endParaRPr lang="ru-RU" b="1" dirty="0" smtClean="0"/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- за </a:t>
            </a:r>
            <a:r>
              <a:rPr lang="ru-RU" b="1" dirty="0"/>
              <a:t>сопровождение групп в музеях или </a:t>
            </a:r>
            <a:r>
              <a:rPr lang="ru-RU" b="1" dirty="0" smtClean="0"/>
              <a:t>в местах археологических раскопок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8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484" y="1371289"/>
            <a:ext cx="12279324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Услуги гидов-переводчиков в Турции</a:t>
            </a:r>
          </a:p>
          <a:p>
            <a:endParaRPr lang="ru-RU" dirty="0"/>
          </a:p>
          <a:p>
            <a:r>
              <a:rPr lang="ru-RU" dirty="0" smtClean="0"/>
              <a:t>1. Услуги трансфера. Сюда входит встреча в аэропорту, трансфер из гостиницы до какого-то места,</a:t>
            </a:r>
          </a:p>
          <a:p>
            <a:r>
              <a:rPr lang="ru-RU" dirty="0" smtClean="0"/>
              <a:t> проводы в аэропорт. Во время поездки водитель может рассказать общую информацию о стране</a:t>
            </a:r>
          </a:p>
          <a:p>
            <a:r>
              <a:rPr lang="ru-RU" dirty="0" smtClean="0"/>
              <a:t> и ответить на вопросы туристов.</a:t>
            </a:r>
          </a:p>
          <a:p>
            <a:endParaRPr lang="ru-RU" dirty="0" smtClean="0"/>
          </a:p>
          <a:p>
            <a:r>
              <a:rPr lang="ru-RU" dirty="0" smtClean="0"/>
              <a:t>2. Услуги экскурсовода. Гид-экскурсовод проводит экскурсию, рассказывает историю страны, </a:t>
            </a:r>
          </a:p>
          <a:p>
            <a:r>
              <a:rPr lang="ru-RU" dirty="0" smtClean="0"/>
              <a:t>показывает достопримечательности.</a:t>
            </a:r>
          </a:p>
          <a:p>
            <a:endParaRPr lang="ru-RU" dirty="0" smtClean="0"/>
          </a:p>
          <a:p>
            <a:r>
              <a:rPr lang="ru-RU" dirty="0" smtClean="0"/>
              <a:t>3. Услуги переводчика. Многим туристам может понадобиться помощь переводчика во время </a:t>
            </a:r>
          </a:p>
          <a:p>
            <a:r>
              <a:rPr lang="ru-RU" dirty="0" smtClean="0"/>
              <a:t>поездки. Это может быть простой перевод на рынке или в магазине, а может быть – медицинский </a:t>
            </a:r>
          </a:p>
          <a:p>
            <a:r>
              <a:rPr lang="ru-RU" dirty="0" smtClean="0"/>
              <a:t>перевод в больнице или деловой перевод в банке.</a:t>
            </a:r>
          </a:p>
          <a:p>
            <a:endParaRPr lang="ru-RU" dirty="0"/>
          </a:p>
          <a:p>
            <a:r>
              <a:rPr lang="ru-RU" dirty="0" smtClean="0"/>
              <a:t>4. Сопровождение на шоппинге, в ресторанах и т.п. Сюда относится  сопровождение туристов </a:t>
            </a:r>
          </a:p>
          <a:p>
            <a:r>
              <a:rPr lang="ru-RU" dirty="0" smtClean="0"/>
              <a:t>не по достопримечательностям, а по более специфическим местам. Например, турист хочет</a:t>
            </a:r>
          </a:p>
          <a:p>
            <a:r>
              <a:rPr lang="ru-RU" dirty="0" smtClean="0"/>
              <a:t> познакомиться с местной кухней и просит сопроводить его по ресторанчикам, где обедают местные.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38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96180" y="1318736"/>
            <a:ext cx="9429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Как стать гидом в Турции ?</a:t>
            </a:r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В соответствии </a:t>
            </a:r>
            <a:r>
              <a:rPr lang="ru-RU" b="1" dirty="0"/>
              <a:t>с Законом № 6326 о профессии гида-переводчика, существует 2 </a:t>
            </a:r>
            <a:r>
              <a:rPr lang="ru-RU" b="1" dirty="0" smtClean="0"/>
              <a:t>способа, чтобы </a:t>
            </a:r>
            <a:r>
              <a:rPr lang="ru-RU" b="1" dirty="0"/>
              <a:t>стать </a:t>
            </a:r>
            <a:r>
              <a:rPr lang="ru-RU" b="1" dirty="0" smtClean="0"/>
              <a:t>гидом.</a:t>
            </a:r>
          </a:p>
          <a:p>
            <a:pPr algn="just"/>
            <a:endParaRPr lang="ru-RU" b="1" dirty="0"/>
          </a:p>
          <a:p>
            <a:pPr marL="342900" indent="-342900" algn="just">
              <a:buAutoNum type="arabicPeriod"/>
            </a:pPr>
            <a:r>
              <a:rPr lang="ru-RU" b="1" dirty="0" smtClean="0"/>
              <a:t>ОКОНЧИТЬ </a:t>
            </a:r>
            <a:r>
              <a:rPr lang="ru-RU" b="1" dirty="0"/>
              <a:t>ФАКУЛЬТЕТЫ ТУРИЗМА/ЭКСКУРСОВЕДЕНИЯ В </a:t>
            </a:r>
            <a:r>
              <a:rPr lang="ru-RU" b="1" dirty="0" smtClean="0"/>
              <a:t>УНИВЕРСИТЕТАХ</a:t>
            </a:r>
          </a:p>
          <a:p>
            <a:pPr marL="342900" indent="-342900" algn="just">
              <a:buAutoNum type="arabicPeriod"/>
            </a:pPr>
            <a:endParaRPr lang="ru-RU" b="1" dirty="0"/>
          </a:p>
          <a:p>
            <a:pPr marL="342900" indent="-342900" algn="just">
              <a:buAutoNum type="arabicPeriod"/>
            </a:pPr>
            <a:endParaRPr lang="ru-RU" b="1" dirty="0" smtClean="0"/>
          </a:p>
          <a:p>
            <a:pPr marL="342900" indent="-342900" algn="just">
              <a:buAutoNum type="arabicPeriod"/>
            </a:pPr>
            <a:r>
              <a:rPr lang="ru-RU" b="1" dirty="0" smtClean="0"/>
              <a:t>УСПЕШНО ЗАВЕРШИТЬ ПРОГРАММУ </a:t>
            </a:r>
            <a:r>
              <a:rPr lang="ru-RU" b="1" dirty="0"/>
              <a:t>СЕРТИФИКАЦИИ, ОТКРЫТУЮ </a:t>
            </a:r>
            <a:r>
              <a:rPr lang="ru-RU" b="1" dirty="0" smtClean="0"/>
              <a:t>АССОЦИАЦИЕЙ</a:t>
            </a:r>
            <a:r>
              <a:rPr lang="tr-TR" b="1" dirty="0" smtClean="0"/>
              <a:t>*</a:t>
            </a:r>
          </a:p>
          <a:p>
            <a:pPr marL="342900" indent="-342900" algn="just">
              <a:buAutoNum type="arabicPeriod"/>
            </a:pPr>
            <a:endParaRPr lang="tr-TR" b="1" dirty="0"/>
          </a:p>
          <a:p>
            <a:pPr marL="342900" indent="-342900" algn="just">
              <a:buAutoNum type="arabicPeriod"/>
            </a:pPr>
            <a:endParaRPr lang="tr-TR" b="1" dirty="0" smtClean="0"/>
          </a:p>
          <a:p>
            <a:pPr marL="342900" indent="-342900" algn="just">
              <a:buAutoNum type="arabicPeriod"/>
            </a:pPr>
            <a:endParaRPr lang="tr-TR" b="1" dirty="0"/>
          </a:p>
          <a:p>
            <a:pPr marL="342900" indent="-342900" algn="just">
              <a:buAutoNum type="arabicPeriod"/>
            </a:pPr>
            <a:endParaRPr lang="tr-TR" b="1" dirty="0" smtClean="0"/>
          </a:p>
          <a:p>
            <a:pPr algn="just"/>
            <a:r>
              <a:rPr lang="ru-RU" b="1" dirty="0" smtClean="0"/>
              <a:t>* АССОЦИАЦИЯ </a:t>
            </a:r>
            <a:r>
              <a:rPr lang="ru-RU" b="1" dirty="0"/>
              <a:t>ПАЛАТ ТУРИСТИЧЕСКИХ </a:t>
            </a:r>
            <a:r>
              <a:rPr lang="ru-RU" b="1" dirty="0" smtClean="0"/>
              <a:t>ГИДОВ</a:t>
            </a:r>
            <a:r>
              <a:rPr lang="tr-TR" b="1" dirty="0" smtClean="0"/>
              <a:t> – TURİST REHBERLERİ ODALARI BİRLİĞİ </a:t>
            </a:r>
            <a:r>
              <a:rPr lang="ru-RU" b="1" dirty="0" smtClean="0"/>
              <a:t> (</a:t>
            </a:r>
            <a:r>
              <a:rPr lang="tr-TR" b="1" dirty="0" smtClean="0"/>
              <a:t>TUREB</a:t>
            </a:r>
            <a:r>
              <a:rPr lang="ru-RU" b="1" dirty="0" smtClean="0"/>
              <a:t>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626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50142" y="1929861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Лица, окончившие </a:t>
            </a:r>
            <a:r>
              <a:rPr lang="ru-RU" sz="2400" b="1" dirty="0" smtClean="0"/>
              <a:t>соответствующие программы в ВУЗах и </a:t>
            </a:r>
            <a:r>
              <a:rPr lang="ru-RU" sz="2400" b="1" dirty="0"/>
              <a:t>владеющие иностранным языком, подают заявление о приеме в профессию непосредственно или по почте в Министерство </a:t>
            </a:r>
            <a:r>
              <a:rPr lang="ru-RU" sz="2400" b="1" dirty="0" smtClean="0"/>
              <a:t>культуры и туризма со </a:t>
            </a:r>
            <a:r>
              <a:rPr lang="ru-RU" sz="2400" b="1" dirty="0"/>
              <a:t>следующими документами в дополнение к </a:t>
            </a:r>
            <a:r>
              <a:rPr lang="ru-RU" sz="2400" b="1" dirty="0" smtClean="0"/>
              <a:t>заявлению: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1224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33949" y="600639"/>
            <a:ext cx="87064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b="1" dirty="0" smtClean="0"/>
              <a:t>- Заверенная </a:t>
            </a:r>
            <a:r>
              <a:rPr lang="ru-RU" b="1" dirty="0"/>
              <a:t>копия </a:t>
            </a:r>
            <a:r>
              <a:rPr lang="ru-RU" b="1" dirty="0" smtClean="0"/>
              <a:t>диплома</a:t>
            </a:r>
          </a:p>
          <a:p>
            <a:pPr algn="just"/>
            <a:r>
              <a:rPr lang="ru-RU" b="1" dirty="0" smtClean="0"/>
              <a:t> </a:t>
            </a:r>
            <a:endParaRPr lang="ru-RU" b="1" dirty="0"/>
          </a:p>
          <a:p>
            <a:pPr algn="just"/>
            <a:r>
              <a:rPr lang="ru-RU" b="1" dirty="0" smtClean="0"/>
              <a:t>- Оригинал </a:t>
            </a:r>
            <a:r>
              <a:rPr lang="ru-RU" b="1" dirty="0"/>
              <a:t>или заверенная копия документа, полученного от YDS, 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- Оригинал </a:t>
            </a:r>
            <a:r>
              <a:rPr lang="ru-RU" b="1" dirty="0"/>
              <a:t>или заверенная копия сертификата об успешном прохождении экзамена по иностранному языку, проведенного </a:t>
            </a:r>
            <a:r>
              <a:rPr lang="ru-RU" b="1" dirty="0" smtClean="0"/>
              <a:t>Ассоциацией под </a:t>
            </a:r>
            <a:r>
              <a:rPr lang="ru-RU" b="1" dirty="0"/>
              <a:t>наблюдением и контролем </a:t>
            </a:r>
            <a:r>
              <a:rPr lang="ru-RU" b="1" dirty="0" smtClean="0"/>
              <a:t>Министерства,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 - Справка </a:t>
            </a:r>
            <a:r>
              <a:rPr lang="ru-RU" b="1" dirty="0"/>
              <a:t>об отсутствии </a:t>
            </a:r>
            <a:r>
              <a:rPr lang="ru-RU" b="1" dirty="0" smtClean="0"/>
              <a:t>судимости</a:t>
            </a:r>
          </a:p>
          <a:p>
            <a:pPr algn="just"/>
            <a:endParaRPr lang="ru-RU" b="1" dirty="0"/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Оригинал </a:t>
            </a:r>
            <a:r>
              <a:rPr lang="ru-RU" b="1" dirty="0"/>
              <a:t>или заверенная копия документа, свидетельствующего о </a:t>
            </a:r>
            <a:r>
              <a:rPr lang="ru-RU" b="1" dirty="0" smtClean="0"/>
              <a:t>прохождении музейно-экскурсионной </a:t>
            </a:r>
            <a:r>
              <a:rPr lang="ru-RU" b="1" dirty="0"/>
              <a:t>п</a:t>
            </a:r>
            <a:r>
              <a:rPr lang="ru-RU" b="1" dirty="0" smtClean="0"/>
              <a:t>рактики</a:t>
            </a:r>
          </a:p>
          <a:p>
            <a:pPr marL="285750" indent="-285750" algn="just">
              <a:buFontTx/>
              <a:buChar char="-"/>
            </a:pPr>
            <a:endParaRPr lang="ru-RU" b="1" dirty="0"/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- Две </a:t>
            </a:r>
            <a:r>
              <a:rPr lang="ru-RU" b="1" dirty="0"/>
              <a:t>фотографии паспортного размера, сделанные в течение последних шести </a:t>
            </a:r>
            <a:r>
              <a:rPr lang="ru-RU" b="1" dirty="0" smtClean="0"/>
              <a:t>месяцев) 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- Квитанция </a:t>
            </a:r>
            <a:r>
              <a:rPr lang="ru-RU" b="1" dirty="0"/>
              <a:t>об оплате лицензии. Лицензия выдается Министерством.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938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58413" y="1734235"/>
            <a:ext cx="9001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Как </a:t>
            </a:r>
            <a:r>
              <a:rPr lang="ru-RU" sz="2000" b="1" dirty="0" smtClean="0">
                <a:solidFill>
                  <a:srgbClr val="FF0000"/>
                </a:solidFill>
              </a:rPr>
              <a:t>объявляется </a:t>
            </a:r>
            <a:r>
              <a:rPr lang="ru-RU" sz="2000" b="1" dirty="0">
                <a:solidFill>
                  <a:srgbClr val="FF0000"/>
                </a:solidFill>
              </a:rPr>
              <a:t>отборочный экзамен по программе сертификации</a:t>
            </a:r>
            <a:r>
              <a:rPr lang="ru-RU" sz="2000" b="1" dirty="0" smtClean="0">
                <a:solidFill>
                  <a:srgbClr val="FF0000"/>
                </a:solidFill>
              </a:rPr>
              <a:t>?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Объявление о проведении </a:t>
            </a:r>
            <a:r>
              <a:rPr lang="ru-RU" sz="2000" b="1" dirty="0" smtClean="0"/>
              <a:t>экзамена сертификационных </a:t>
            </a:r>
            <a:r>
              <a:rPr lang="ru-RU" sz="2000" b="1" dirty="0"/>
              <a:t>программ должно быть размещено не менее чем за месяц до даты проведения отборочных экзаменов на официальном сайте Ассоциации и</a:t>
            </a:r>
            <a:r>
              <a:rPr lang="ru-RU" sz="2000" b="1" dirty="0" smtClean="0"/>
              <a:t>, в случае необходимости начала программы также может быть объявлена </a:t>
            </a:r>
            <a:r>
              <a:rPr lang="ru-RU" sz="2000" b="1" dirty="0"/>
              <a:t>по другим каналам связи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 </a:t>
            </a:r>
            <a:r>
              <a:rPr lang="ru-RU" sz="2000" b="1" dirty="0"/>
              <a:t>В объявлении </a:t>
            </a:r>
            <a:r>
              <a:rPr lang="ru-RU" sz="2000" b="1" dirty="0" smtClean="0"/>
              <a:t>указываются то, на каких иностранных языках будет проведен экзамен, сколько участников будет принято на программу и т.д.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600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775</TotalTime>
  <Words>894</Words>
  <Application>Microsoft Office PowerPoint</Application>
  <PresentationFormat>Geniş ekran</PresentationFormat>
  <Paragraphs>131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Roboto</vt:lpstr>
      <vt:lpstr>Wingdings 3</vt:lpstr>
      <vt:lpstr>İyon Toplantı Odası</vt:lpstr>
      <vt:lpstr> Работа гидом в Турции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Работа гидом в Турции    </dc:title>
  <dc:creator>Çiğdem</dc:creator>
  <cp:lastModifiedBy>Çiğdem</cp:lastModifiedBy>
  <cp:revision>33</cp:revision>
  <dcterms:created xsi:type="dcterms:W3CDTF">2023-11-30T16:05:00Z</dcterms:created>
  <dcterms:modified xsi:type="dcterms:W3CDTF">2024-12-09T10:48:47Z</dcterms:modified>
</cp:coreProperties>
</file>