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70" r:id="rId2"/>
    <p:sldId id="292" r:id="rId3"/>
    <p:sldId id="291" r:id="rId4"/>
    <p:sldId id="293" r:id="rId5"/>
    <p:sldId id="279" r:id="rId6"/>
    <p:sldId id="280" r:id="rId7"/>
    <p:sldId id="302" r:id="rId8"/>
    <p:sldId id="305" r:id="rId9"/>
    <p:sldId id="306" r:id="rId10"/>
    <p:sldId id="350" r:id="rId11"/>
    <p:sldId id="318" r:id="rId12"/>
    <p:sldId id="355" r:id="rId13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E07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26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78F960C-D329-4E4A-B659-8B58534024F0}" type="doc">
      <dgm:prSet loTypeId="urn:microsoft.com/office/officeart/2005/8/layout/process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F36EEA89-3CAE-436A-866D-80A2A3E9F0C5}">
      <dgm:prSet phldrT="[Metin]" custT="1"/>
      <dgm:spPr>
        <a:solidFill>
          <a:schemeClr val="bg2">
            <a:lumMod val="75000"/>
          </a:schemeClr>
        </a:solidFill>
        <a:scene3d>
          <a:camera prst="orthographicFront"/>
          <a:lightRig rig="threePt" dir="t"/>
        </a:scene3d>
        <a:sp3d>
          <a:bevelT prst="angle"/>
        </a:sp3d>
      </dgm:spPr>
      <dgm:t>
        <a:bodyPr/>
        <a:lstStyle/>
        <a:p>
          <a:r>
            <a:rPr lang="tr-TR" sz="2400" dirty="0" smtClean="0"/>
            <a:t>Üst modelin transferi için yüz arkı kaydı</a:t>
          </a:r>
          <a:endParaRPr lang="tr-TR" sz="2400" dirty="0"/>
        </a:p>
      </dgm:t>
    </dgm:pt>
    <dgm:pt modelId="{6A7B98A0-9EED-4303-91D6-BA0D6EAA0261}" type="parTrans" cxnId="{2EB0E37A-66EE-43EB-9E8C-15CC280886C2}">
      <dgm:prSet/>
      <dgm:spPr/>
      <dgm:t>
        <a:bodyPr/>
        <a:lstStyle/>
        <a:p>
          <a:endParaRPr lang="tr-TR"/>
        </a:p>
      </dgm:t>
    </dgm:pt>
    <dgm:pt modelId="{0F401797-8ABF-4F93-B357-55B3D5498540}" type="sibTrans" cxnId="{2EB0E37A-66EE-43EB-9E8C-15CC280886C2}">
      <dgm:prSet/>
      <dgm:spPr/>
      <dgm:t>
        <a:bodyPr/>
        <a:lstStyle/>
        <a:p>
          <a:endParaRPr lang="tr-TR"/>
        </a:p>
      </dgm:t>
    </dgm:pt>
    <dgm:pt modelId="{D25F17BB-C78F-4E32-9E25-CE7CD5F6E62E}">
      <dgm:prSet custT="1"/>
      <dgm:spPr>
        <a:scene3d>
          <a:camera prst="orthographicFront"/>
          <a:lightRig rig="threePt" dir="t"/>
        </a:scene3d>
        <a:sp3d>
          <a:bevelT prst="angle"/>
        </a:sp3d>
      </dgm:spPr>
      <dgm:t>
        <a:bodyPr/>
        <a:lstStyle/>
        <a:p>
          <a:r>
            <a:rPr lang="tr-TR" sz="2400" dirty="0" smtClean="0">
              <a:solidFill>
                <a:schemeClr val="bg1"/>
              </a:solidFill>
            </a:rPr>
            <a:t>Alt modelin tespiti için </a:t>
          </a:r>
          <a:r>
            <a:rPr lang="tr-TR" sz="2400" dirty="0" err="1" smtClean="0">
              <a:solidFill>
                <a:schemeClr val="bg1"/>
              </a:solidFill>
            </a:rPr>
            <a:t>sentrik</a:t>
          </a:r>
          <a:r>
            <a:rPr lang="tr-TR" sz="2400" dirty="0" smtClean="0">
              <a:solidFill>
                <a:schemeClr val="bg1"/>
              </a:solidFill>
            </a:rPr>
            <a:t> ilişki kaydı </a:t>
          </a:r>
          <a:r>
            <a:rPr lang="tr-TR" sz="2400" dirty="0" smtClean="0"/>
            <a:t> </a:t>
          </a:r>
        </a:p>
      </dgm:t>
    </dgm:pt>
    <dgm:pt modelId="{AA4356D2-BA4A-4841-AFF9-8DFBC5FF40A7}" type="parTrans" cxnId="{E4754A95-66CD-4819-AAC2-6D7CBDEDE55C}">
      <dgm:prSet/>
      <dgm:spPr/>
      <dgm:t>
        <a:bodyPr/>
        <a:lstStyle/>
        <a:p>
          <a:endParaRPr lang="tr-TR"/>
        </a:p>
      </dgm:t>
    </dgm:pt>
    <dgm:pt modelId="{FC412851-C701-4266-A017-9E9E195EE4F4}" type="sibTrans" cxnId="{E4754A95-66CD-4819-AAC2-6D7CBDEDE55C}">
      <dgm:prSet/>
      <dgm:spPr/>
      <dgm:t>
        <a:bodyPr/>
        <a:lstStyle/>
        <a:p>
          <a:endParaRPr lang="tr-TR"/>
        </a:p>
      </dgm:t>
    </dgm:pt>
    <dgm:pt modelId="{BF70EA6B-7A98-4311-8157-89DF4475B43E}">
      <dgm:prSet custT="1"/>
      <dgm:spPr>
        <a:solidFill>
          <a:schemeClr val="bg2">
            <a:lumMod val="75000"/>
          </a:schemeClr>
        </a:solidFill>
        <a:scene3d>
          <a:camera prst="orthographicFront"/>
          <a:lightRig rig="threePt" dir="t"/>
        </a:scene3d>
        <a:sp3d>
          <a:bevelT prst="angle"/>
        </a:sp3d>
      </dgm:spPr>
      <dgm:t>
        <a:bodyPr/>
        <a:lstStyle/>
        <a:p>
          <a:r>
            <a:rPr lang="tr-TR" sz="2400" dirty="0" err="1" smtClean="0"/>
            <a:t>Protrusiv</a:t>
          </a:r>
          <a:r>
            <a:rPr lang="tr-TR" sz="2400" dirty="0" smtClean="0"/>
            <a:t> kayıtlar (</a:t>
          </a:r>
          <a:r>
            <a:rPr lang="tr-TR" sz="2400" dirty="0" err="1" smtClean="0"/>
            <a:t>Horizontal</a:t>
          </a:r>
          <a:r>
            <a:rPr lang="tr-TR" sz="2400" dirty="0" smtClean="0"/>
            <a:t> </a:t>
          </a:r>
          <a:r>
            <a:rPr lang="tr-TR" sz="2400" dirty="0" err="1" smtClean="0"/>
            <a:t>kondil</a:t>
          </a:r>
          <a:r>
            <a:rPr lang="tr-TR" sz="2400" dirty="0" smtClean="0"/>
            <a:t> yolu) </a:t>
          </a:r>
        </a:p>
      </dgm:t>
    </dgm:pt>
    <dgm:pt modelId="{101F850E-2C36-4AE6-87F0-1E13C6788648}" type="parTrans" cxnId="{DB02DF14-8B28-4430-88DB-30F50DA5E954}">
      <dgm:prSet/>
      <dgm:spPr/>
      <dgm:t>
        <a:bodyPr/>
        <a:lstStyle/>
        <a:p>
          <a:endParaRPr lang="tr-TR"/>
        </a:p>
      </dgm:t>
    </dgm:pt>
    <dgm:pt modelId="{AAF9C750-5F42-4936-803A-AC1BA4BA73F5}" type="sibTrans" cxnId="{DB02DF14-8B28-4430-88DB-30F50DA5E954}">
      <dgm:prSet/>
      <dgm:spPr/>
      <dgm:t>
        <a:bodyPr/>
        <a:lstStyle/>
        <a:p>
          <a:endParaRPr lang="tr-TR"/>
        </a:p>
      </dgm:t>
    </dgm:pt>
    <dgm:pt modelId="{8664E063-0FCF-4338-8E75-7E2CAAB13593}" type="pres">
      <dgm:prSet presAssocID="{F78F960C-D329-4E4A-B659-8B58534024F0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835B2928-1577-4F94-B381-9DD62C1630DC}" type="pres">
      <dgm:prSet presAssocID="{BF70EA6B-7A98-4311-8157-89DF4475B43E}" presName="boxAndChildren" presStyleCnt="0"/>
      <dgm:spPr/>
    </dgm:pt>
    <dgm:pt modelId="{9E4B9C65-3D7E-4E96-B605-742FC1FDB40E}" type="pres">
      <dgm:prSet presAssocID="{BF70EA6B-7A98-4311-8157-89DF4475B43E}" presName="parentTextBox" presStyleLbl="node1" presStyleIdx="0" presStyleCnt="3"/>
      <dgm:spPr/>
      <dgm:t>
        <a:bodyPr/>
        <a:lstStyle/>
        <a:p>
          <a:endParaRPr lang="tr-TR"/>
        </a:p>
      </dgm:t>
    </dgm:pt>
    <dgm:pt modelId="{BBBF15D4-811E-4129-98B9-E052BA380048}" type="pres">
      <dgm:prSet presAssocID="{FC412851-C701-4266-A017-9E9E195EE4F4}" presName="sp" presStyleCnt="0"/>
      <dgm:spPr/>
    </dgm:pt>
    <dgm:pt modelId="{D85A15C8-CFF8-4944-B5AC-95BAF1A57054}" type="pres">
      <dgm:prSet presAssocID="{D25F17BB-C78F-4E32-9E25-CE7CD5F6E62E}" presName="arrowAndChildren" presStyleCnt="0"/>
      <dgm:spPr/>
    </dgm:pt>
    <dgm:pt modelId="{F2F458D3-A172-4E42-BF1E-E9C37AC8D101}" type="pres">
      <dgm:prSet presAssocID="{D25F17BB-C78F-4E32-9E25-CE7CD5F6E62E}" presName="parentTextArrow" presStyleLbl="node1" presStyleIdx="1" presStyleCnt="3"/>
      <dgm:spPr/>
      <dgm:t>
        <a:bodyPr/>
        <a:lstStyle/>
        <a:p>
          <a:endParaRPr lang="tr-TR"/>
        </a:p>
      </dgm:t>
    </dgm:pt>
    <dgm:pt modelId="{5E60BD76-257D-4293-8596-2FB94A51F504}" type="pres">
      <dgm:prSet presAssocID="{0F401797-8ABF-4F93-B357-55B3D5498540}" presName="sp" presStyleCnt="0"/>
      <dgm:spPr/>
    </dgm:pt>
    <dgm:pt modelId="{D4D7147A-7412-497D-BF6D-C4B7CEB0F689}" type="pres">
      <dgm:prSet presAssocID="{F36EEA89-3CAE-436A-866D-80A2A3E9F0C5}" presName="arrowAndChildren" presStyleCnt="0"/>
      <dgm:spPr/>
    </dgm:pt>
    <dgm:pt modelId="{5EC7F3D3-6E09-4000-A9A1-D856A932A6DC}" type="pres">
      <dgm:prSet presAssocID="{F36EEA89-3CAE-436A-866D-80A2A3E9F0C5}" presName="parentTextArrow" presStyleLbl="node1" presStyleIdx="2" presStyleCnt="3"/>
      <dgm:spPr/>
      <dgm:t>
        <a:bodyPr/>
        <a:lstStyle/>
        <a:p>
          <a:endParaRPr lang="tr-TR"/>
        </a:p>
      </dgm:t>
    </dgm:pt>
  </dgm:ptLst>
  <dgm:cxnLst>
    <dgm:cxn modelId="{DB02DF14-8B28-4430-88DB-30F50DA5E954}" srcId="{F78F960C-D329-4E4A-B659-8B58534024F0}" destId="{BF70EA6B-7A98-4311-8157-89DF4475B43E}" srcOrd="2" destOrd="0" parTransId="{101F850E-2C36-4AE6-87F0-1E13C6788648}" sibTransId="{AAF9C750-5F42-4936-803A-AC1BA4BA73F5}"/>
    <dgm:cxn modelId="{46828ED1-599C-4E1C-9AFC-12DCB9565156}" type="presOf" srcId="{BF70EA6B-7A98-4311-8157-89DF4475B43E}" destId="{9E4B9C65-3D7E-4E96-B605-742FC1FDB40E}" srcOrd="0" destOrd="0" presId="urn:microsoft.com/office/officeart/2005/8/layout/process4"/>
    <dgm:cxn modelId="{66822938-C7E4-4EFA-9AFE-A0D510E4C831}" type="presOf" srcId="{F36EEA89-3CAE-436A-866D-80A2A3E9F0C5}" destId="{5EC7F3D3-6E09-4000-A9A1-D856A932A6DC}" srcOrd="0" destOrd="0" presId="urn:microsoft.com/office/officeart/2005/8/layout/process4"/>
    <dgm:cxn modelId="{33AE1A2E-6528-4B9C-AD9A-FDD7C290031E}" type="presOf" srcId="{D25F17BB-C78F-4E32-9E25-CE7CD5F6E62E}" destId="{F2F458D3-A172-4E42-BF1E-E9C37AC8D101}" srcOrd="0" destOrd="0" presId="urn:microsoft.com/office/officeart/2005/8/layout/process4"/>
    <dgm:cxn modelId="{E4754A95-66CD-4819-AAC2-6D7CBDEDE55C}" srcId="{F78F960C-D329-4E4A-B659-8B58534024F0}" destId="{D25F17BB-C78F-4E32-9E25-CE7CD5F6E62E}" srcOrd="1" destOrd="0" parTransId="{AA4356D2-BA4A-4841-AFF9-8DFBC5FF40A7}" sibTransId="{FC412851-C701-4266-A017-9E9E195EE4F4}"/>
    <dgm:cxn modelId="{2EB0E37A-66EE-43EB-9E8C-15CC280886C2}" srcId="{F78F960C-D329-4E4A-B659-8B58534024F0}" destId="{F36EEA89-3CAE-436A-866D-80A2A3E9F0C5}" srcOrd="0" destOrd="0" parTransId="{6A7B98A0-9EED-4303-91D6-BA0D6EAA0261}" sibTransId="{0F401797-8ABF-4F93-B357-55B3D5498540}"/>
    <dgm:cxn modelId="{BD6E6097-2C70-4E4D-956F-C279B3928A49}" type="presOf" srcId="{F78F960C-D329-4E4A-B659-8B58534024F0}" destId="{8664E063-0FCF-4338-8E75-7E2CAAB13593}" srcOrd="0" destOrd="0" presId="urn:microsoft.com/office/officeart/2005/8/layout/process4"/>
    <dgm:cxn modelId="{5FA5D7EF-8D05-4B90-B0DA-247D76BA3B72}" type="presParOf" srcId="{8664E063-0FCF-4338-8E75-7E2CAAB13593}" destId="{835B2928-1577-4F94-B381-9DD62C1630DC}" srcOrd="0" destOrd="0" presId="urn:microsoft.com/office/officeart/2005/8/layout/process4"/>
    <dgm:cxn modelId="{E5EE40CE-983C-49ED-8159-2E6479CBB8F9}" type="presParOf" srcId="{835B2928-1577-4F94-B381-9DD62C1630DC}" destId="{9E4B9C65-3D7E-4E96-B605-742FC1FDB40E}" srcOrd="0" destOrd="0" presId="urn:microsoft.com/office/officeart/2005/8/layout/process4"/>
    <dgm:cxn modelId="{89D0EEB4-2483-4F9B-857B-644C7D0C5480}" type="presParOf" srcId="{8664E063-0FCF-4338-8E75-7E2CAAB13593}" destId="{BBBF15D4-811E-4129-98B9-E052BA380048}" srcOrd="1" destOrd="0" presId="urn:microsoft.com/office/officeart/2005/8/layout/process4"/>
    <dgm:cxn modelId="{40033338-4E75-4798-BD16-C12E519A3C70}" type="presParOf" srcId="{8664E063-0FCF-4338-8E75-7E2CAAB13593}" destId="{D85A15C8-CFF8-4944-B5AC-95BAF1A57054}" srcOrd="2" destOrd="0" presId="urn:microsoft.com/office/officeart/2005/8/layout/process4"/>
    <dgm:cxn modelId="{B82AC668-58BA-4A79-B2A6-B36EE8298B93}" type="presParOf" srcId="{D85A15C8-CFF8-4944-B5AC-95BAF1A57054}" destId="{F2F458D3-A172-4E42-BF1E-E9C37AC8D101}" srcOrd="0" destOrd="0" presId="urn:microsoft.com/office/officeart/2005/8/layout/process4"/>
    <dgm:cxn modelId="{9CC53285-8311-4FD1-850C-88534F852BB1}" type="presParOf" srcId="{8664E063-0FCF-4338-8E75-7E2CAAB13593}" destId="{5E60BD76-257D-4293-8596-2FB94A51F504}" srcOrd="3" destOrd="0" presId="urn:microsoft.com/office/officeart/2005/8/layout/process4"/>
    <dgm:cxn modelId="{0F23A0BA-0A83-483E-A1D9-E223443E095C}" type="presParOf" srcId="{8664E063-0FCF-4338-8E75-7E2CAAB13593}" destId="{D4D7147A-7412-497D-BF6D-C4B7CEB0F689}" srcOrd="4" destOrd="0" presId="urn:microsoft.com/office/officeart/2005/8/layout/process4"/>
    <dgm:cxn modelId="{7A221B6B-93F1-4BB5-ABAF-84D69463E178}" type="presParOf" srcId="{D4D7147A-7412-497D-BF6D-C4B7CEB0F689}" destId="{5EC7F3D3-6E09-4000-A9A1-D856A932A6DC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E4B9C65-3D7E-4E96-B605-742FC1FDB40E}">
      <dsp:nvSpPr>
        <dsp:cNvPr id="0" name=""/>
        <dsp:cNvSpPr/>
      </dsp:nvSpPr>
      <dsp:spPr>
        <a:xfrm>
          <a:off x="0" y="2957634"/>
          <a:ext cx="6762776" cy="970761"/>
        </a:xfrm>
        <a:prstGeom prst="rect">
          <a:avLst/>
        </a:prstGeom>
        <a:solidFill>
          <a:schemeClr val="bg2">
            <a:lumMod val="7500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 prst="angle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kern="1200" dirty="0" err="1" smtClean="0"/>
            <a:t>Protrusiv</a:t>
          </a:r>
          <a:r>
            <a:rPr lang="tr-TR" sz="2400" kern="1200" dirty="0" smtClean="0"/>
            <a:t> kayıtlar (</a:t>
          </a:r>
          <a:r>
            <a:rPr lang="tr-TR" sz="2400" kern="1200" dirty="0" err="1" smtClean="0"/>
            <a:t>Horizontal</a:t>
          </a:r>
          <a:r>
            <a:rPr lang="tr-TR" sz="2400" kern="1200" dirty="0" smtClean="0"/>
            <a:t> </a:t>
          </a:r>
          <a:r>
            <a:rPr lang="tr-TR" sz="2400" kern="1200" dirty="0" err="1" smtClean="0"/>
            <a:t>kondil</a:t>
          </a:r>
          <a:r>
            <a:rPr lang="tr-TR" sz="2400" kern="1200" dirty="0" smtClean="0"/>
            <a:t> yolu) </a:t>
          </a:r>
        </a:p>
      </dsp:txBody>
      <dsp:txXfrm>
        <a:off x="0" y="2957634"/>
        <a:ext cx="6762776" cy="970761"/>
      </dsp:txXfrm>
    </dsp:sp>
    <dsp:sp modelId="{F2F458D3-A172-4E42-BF1E-E9C37AC8D101}">
      <dsp:nvSpPr>
        <dsp:cNvPr id="0" name=""/>
        <dsp:cNvSpPr/>
      </dsp:nvSpPr>
      <dsp:spPr>
        <a:xfrm rot="10800000">
          <a:off x="0" y="1479164"/>
          <a:ext cx="6762776" cy="1493031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 prst="angle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kern="1200" dirty="0" smtClean="0">
              <a:solidFill>
                <a:schemeClr val="bg1"/>
              </a:solidFill>
            </a:rPr>
            <a:t>Alt modelin tespiti için </a:t>
          </a:r>
          <a:r>
            <a:rPr lang="tr-TR" sz="2400" kern="1200" dirty="0" err="1" smtClean="0">
              <a:solidFill>
                <a:schemeClr val="bg1"/>
              </a:solidFill>
            </a:rPr>
            <a:t>sentrik</a:t>
          </a:r>
          <a:r>
            <a:rPr lang="tr-TR" sz="2400" kern="1200" dirty="0" smtClean="0">
              <a:solidFill>
                <a:schemeClr val="bg1"/>
              </a:solidFill>
            </a:rPr>
            <a:t> ilişki kaydı </a:t>
          </a:r>
          <a:r>
            <a:rPr lang="tr-TR" sz="2400" kern="1200" dirty="0" smtClean="0"/>
            <a:t> </a:t>
          </a:r>
        </a:p>
      </dsp:txBody>
      <dsp:txXfrm rot="10800000">
        <a:off x="0" y="1479164"/>
        <a:ext cx="6762776" cy="970127"/>
      </dsp:txXfrm>
    </dsp:sp>
    <dsp:sp modelId="{5EC7F3D3-6E09-4000-A9A1-D856A932A6DC}">
      <dsp:nvSpPr>
        <dsp:cNvPr id="0" name=""/>
        <dsp:cNvSpPr/>
      </dsp:nvSpPr>
      <dsp:spPr>
        <a:xfrm rot="10800000">
          <a:off x="0" y="694"/>
          <a:ext cx="6762776" cy="1493031"/>
        </a:xfrm>
        <a:prstGeom prst="upArrowCallout">
          <a:avLst/>
        </a:prstGeom>
        <a:solidFill>
          <a:schemeClr val="bg2">
            <a:lumMod val="7500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 prst="angle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kern="1200" dirty="0" smtClean="0"/>
            <a:t>Üst modelin transferi için yüz arkı kaydı</a:t>
          </a:r>
          <a:endParaRPr lang="tr-TR" sz="2400" kern="1200" dirty="0"/>
        </a:p>
      </dsp:txBody>
      <dsp:txXfrm rot="10800000">
        <a:off x="0" y="694"/>
        <a:ext cx="6762776" cy="97012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Yuvarlatılmış Çapraz Köşeli Dikdörtgen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/>
          <a:p>
            <a:fld id="{D9F75050-0E15-4C5B-92B0-66D068882F1F}" type="datetimeFigureOut">
              <a:rPr lang="tr-TR" smtClean="0"/>
              <a:pPr/>
              <a:t>27.01.2020</a:t>
            </a:fld>
            <a:endParaRPr lang="tr-TR"/>
          </a:p>
        </p:txBody>
      </p:sp>
      <p:sp>
        <p:nvSpPr>
          <p:cNvPr id="11" name="10 Slayt Numarası Yer Tutucusu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2" name="11 Altbilgi Yer Tutucusu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ikdörtgen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ikdörtgen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8" name="7 Veri Yer Tutucusu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/>
          <a:p>
            <a:fld id="{D9F75050-0E15-4C5B-92B0-66D068882F1F}" type="datetimeFigureOut">
              <a:rPr lang="tr-TR" smtClean="0"/>
              <a:pPr/>
              <a:t>27.01.2020</a:t>
            </a:fld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27.01.2020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Dikdörtgen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Dikdörtgen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Dikdörtgen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27.01.2020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27.01.2020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Dikdörtgen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27.01.2020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Dikdörtgen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9" name="8 Veri Yer Tutucusu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/>
          <a:p>
            <a:fld id="{D9F75050-0E15-4C5B-92B0-66D068882F1F}" type="datetimeFigureOut">
              <a:rPr lang="tr-TR" smtClean="0"/>
              <a:pPr/>
              <a:t>27.01.2020</a:t>
            </a:fld>
            <a:endParaRPr lang="tr-TR"/>
          </a:p>
        </p:txBody>
      </p:sp>
      <p:sp>
        <p:nvSpPr>
          <p:cNvPr id="10" name="9 Slayt Numarası Yer Tutucusu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Altbilgi Yer Tutucusu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3" name="12 Resim Yer Tutucusu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tr-TR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Resim eklemek için simgeyi tıklatın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Veri Yer Tutucusu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/>
          <a:p>
            <a:fld id="{D9F75050-0E15-4C5B-92B0-66D068882F1F}" type="datetimeFigureOut">
              <a:rPr lang="tr-TR" smtClean="0"/>
              <a:pPr/>
              <a:t>27.01.2020</a:t>
            </a:fld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/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Yuvarlatılmış Çapraz Köşeli Dikdörtgen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D9F75050-0E15-4C5B-92B0-66D068882F1F}" type="datetimeFigureOut">
              <a:rPr lang="tr-TR" smtClean="0"/>
              <a:pPr/>
              <a:t>27.01.2020</a:t>
            </a:fld>
            <a:endParaRPr lang="tr-TR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 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857356" y="857232"/>
            <a:ext cx="5929354" cy="928694"/>
          </a:xfrm>
        </p:spPr>
        <p:txBody>
          <a:bodyPr>
            <a:normAutofit/>
          </a:bodyPr>
          <a:lstStyle/>
          <a:p>
            <a:pPr algn="ctr"/>
            <a:r>
              <a:rPr lang="tr-TR" sz="3200" b="1" dirty="0" smtClean="0">
                <a:solidFill>
                  <a:schemeClr val="tx1"/>
                </a:solidFill>
              </a:rPr>
              <a:t>ARTİKÜLATÖRLER  </a:t>
            </a:r>
            <a:endParaRPr lang="tr-TR" sz="3200" b="1" dirty="0">
              <a:solidFill>
                <a:schemeClr val="tx1"/>
              </a:solidFill>
            </a:endParaRPr>
          </a:p>
        </p:txBody>
      </p:sp>
      <p:sp>
        <p:nvSpPr>
          <p:cNvPr id="4" name="3 Metin kutusu"/>
          <p:cNvSpPr txBox="1"/>
          <p:nvPr/>
        </p:nvSpPr>
        <p:spPr>
          <a:xfrm>
            <a:off x="5425956" y="5373216"/>
            <a:ext cx="32958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b="1" dirty="0" smtClean="0"/>
              <a:t>Prof. Dr. A. Cavidan Akören</a:t>
            </a:r>
            <a:endParaRPr lang="tr-TR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3600" dirty="0" smtClean="0">
                <a:solidFill>
                  <a:schemeClr val="tx1"/>
                </a:solidFill>
                <a:effectLst/>
              </a:rPr>
              <a:t>Sınıflandırma</a:t>
            </a:r>
            <a:endParaRPr lang="tr-TR" sz="3600" dirty="0">
              <a:solidFill>
                <a:schemeClr val="tx1"/>
              </a:solidFill>
              <a:effectLst/>
            </a:endParaRPr>
          </a:p>
        </p:txBody>
      </p:sp>
      <p:sp>
        <p:nvSpPr>
          <p:cNvPr id="3" name="2 Yuvarlatılmış Dikdörtgen"/>
          <p:cNvSpPr/>
          <p:nvPr/>
        </p:nvSpPr>
        <p:spPr>
          <a:xfrm>
            <a:off x="3286116" y="1500174"/>
            <a:ext cx="2357454" cy="642942"/>
          </a:xfrm>
          <a:prstGeom prst="roundRect">
            <a:avLst/>
          </a:prstGeom>
          <a:solidFill>
            <a:srgbClr val="FFE07D"/>
          </a:solidFill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>
                <a:solidFill>
                  <a:schemeClr val="bg1"/>
                </a:solidFill>
              </a:rPr>
              <a:t>Yüz arkı</a:t>
            </a:r>
            <a:endParaRPr lang="tr-TR" dirty="0">
              <a:solidFill>
                <a:schemeClr val="bg1"/>
              </a:solidFill>
            </a:endParaRPr>
          </a:p>
        </p:txBody>
      </p:sp>
      <p:sp>
        <p:nvSpPr>
          <p:cNvPr id="4" name="3 Yuvarlatılmış Dikdörtgen"/>
          <p:cNvSpPr/>
          <p:nvPr/>
        </p:nvSpPr>
        <p:spPr>
          <a:xfrm>
            <a:off x="4643438" y="2786058"/>
            <a:ext cx="2357454" cy="642942"/>
          </a:xfrm>
          <a:prstGeom prst="roundRect">
            <a:avLst/>
          </a:prstGeom>
          <a:solidFill>
            <a:schemeClr val="tx2">
              <a:lumMod val="50000"/>
            </a:schemeClr>
          </a:solidFill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>
                <a:solidFill>
                  <a:schemeClr val="bg1"/>
                </a:solidFill>
              </a:rPr>
              <a:t>Kinematik</a:t>
            </a:r>
            <a:endParaRPr lang="tr-TR" dirty="0">
              <a:solidFill>
                <a:schemeClr val="bg1"/>
              </a:solidFill>
            </a:endParaRPr>
          </a:p>
        </p:txBody>
      </p:sp>
      <p:sp>
        <p:nvSpPr>
          <p:cNvPr id="5" name="4 Yuvarlatılmış Dikdörtgen"/>
          <p:cNvSpPr/>
          <p:nvPr/>
        </p:nvSpPr>
        <p:spPr>
          <a:xfrm>
            <a:off x="1928794" y="2786058"/>
            <a:ext cx="2357454" cy="642942"/>
          </a:xfrm>
          <a:prstGeom prst="roundRect">
            <a:avLst/>
          </a:prstGeom>
          <a:solidFill>
            <a:schemeClr val="tx2">
              <a:lumMod val="50000"/>
            </a:schemeClr>
          </a:solidFill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>
                <a:solidFill>
                  <a:schemeClr val="bg1"/>
                </a:solidFill>
              </a:rPr>
              <a:t>Basit yüz arkı</a:t>
            </a:r>
            <a:endParaRPr lang="tr-TR" dirty="0">
              <a:solidFill>
                <a:schemeClr val="bg1"/>
              </a:solidFill>
            </a:endParaRPr>
          </a:p>
        </p:txBody>
      </p:sp>
      <p:sp>
        <p:nvSpPr>
          <p:cNvPr id="6" name="5 Yuvarlatılmış Dikdörtgen"/>
          <p:cNvSpPr/>
          <p:nvPr/>
        </p:nvSpPr>
        <p:spPr>
          <a:xfrm>
            <a:off x="3786182" y="4000504"/>
            <a:ext cx="2357454" cy="642942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>
                <a:solidFill>
                  <a:schemeClr val="bg1"/>
                </a:solidFill>
              </a:rPr>
              <a:t>Kulağa uygulanan</a:t>
            </a:r>
            <a:endParaRPr lang="tr-TR" dirty="0">
              <a:solidFill>
                <a:schemeClr val="bg1"/>
              </a:solidFill>
            </a:endParaRPr>
          </a:p>
        </p:txBody>
      </p:sp>
      <p:sp>
        <p:nvSpPr>
          <p:cNvPr id="7" name="6 Yuvarlatılmış Dikdörtgen"/>
          <p:cNvSpPr/>
          <p:nvPr/>
        </p:nvSpPr>
        <p:spPr>
          <a:xfrm>
            <a:off x="928662" y="4000504"/>
            <a:ext cx="2357454" cy="642942"/>
          </a:xfrm>
          <a:prstGeom prst="roundRect">
            <a:avLst/>
          </a:prstGeom>
          <a:solidFill>
            <a:schemeClr val="bg2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>
                <a:solidFill>
                  <a:schemeClr val="bg1"/>
                </a:solidFill>
              </a:rPr>
              <a:t>Yüze uygulanan</a:t>
            </a:r>
            <a:endParaRPr lang="tr-TR" dirty="0">
              <a:solidFill>
                <a:schemeClr val="bg1"/>
              </a:solidFill>
            </a:endParaRPr>
          </a:p>
        </p:txBody>
      </p:sp>
      <p:sp>
        <p:nvSpPr>
          <p:cNvPr id="8" name="7 Yuvarlatılmış Dikdörtgen"/>
          <p:cNvSpPr/>
          <p:nvPr/>
        </p:nvSpPr>
        <p:spPr>
          <a:xfrm>
            <a:off x="5357818" y="5286388"/>
            <a:ext cx="2357454" cy="642942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err="1" smtClean="0">
                <a:solidFill>
                  <a:schemeClr val="bg1"/>
                </a:solidFill>
              </a:rPr>
              <a:t>Orbital</a:t>
            </a:r>
            <a:r>
              <a:rPr lang="tr-TR" dirty="0" smtClean="0">
                <a:solidFill>
                  <a:schemeClr val="bg1"/>
                </a:solidFill>
              </a:rPr>
              <a:t> işaretleyici  ile</a:t>
            </a:r>
            <a:endParaRPr lang="tr-TR" dirty="0">
              <a:solidFill>
                <a:schemeClr val="bg1"/>
              </a:solidFill>
            </a:endParaRPr>
          </a:p>
        </p:txBody>
      </p:sp>
      <p:sp>
        <p:nvSpPr>
          <p:cNvPr id="9" name="8 Yuvarlatılmış Dikdörtgen"/>
          <p:cNvSpPr/>
          <p:nvPr/>
        </p:nvSpPr>
        <p:spPr>
          <a:xfrm>
            <a:off x="2071670" y="5286388"/>
            <a:ext cx="2357454" cy="642942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>
                <a:solidFill>
                  <a:schemeClr val="bg1"/>
                </a:solidFill>
              </a:rPr>
              <a:t>Nazal parça ile</a:t>
            </a:r>
            <a:endParaRPr lang="tr-TR" dirty="0">
              <a:solidFill>
                <a:schemeClr val="bg1"/>
              </a:solidFill>
            </a:endParaRPr>
          </a:p>
        </p:txBody>
      </p:sp>
      <p:cxnSp>
        <p:nvCxnSpPr>
          <p:cNvPr id="12" name="11 Düz Bağlayıcı"/>
          <p:cNvCxnSpPr/>
          <p:nvPr/>
        </p:nvCxnSpPr>
        <p:spPr>
          <a:xfrm>
            <a:off x="3357554" y="2285992"/>
            <a:ext cx="2286016" cy="1588"/>
          </a:xfrm>
          <a:prstGeom prst="line">
            <a:avLst/>
          </a:prstGeom>
          <a:ln w="28575">
            <a:solidFill>
              <a:schemeClr val="accent3">
                <a:lumMod val="60000"/>
                <a:lumOff val="40000"/>
              </a:schemeClr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13 Düz Ok Bağlayıcısı"/>
          <p:cNvCxnSpPr/>
          <p:nvPr/>
        </p:nvCxnSpPr>
        <p:spPr>
          <a:xfrm rot="5400000">
            <a:off x="5429256" y="2500306"/>
            <a:ext cx="428628" cy="1588"/>
          </a:xfrm>
          <a:prstGeom prst="straightConnector1">
            <a:avLst/>
          </a:prstGeom>
          <a:ln w="28575">
            <a:solidFill>
              <a:schemeClr val="accent3">
                <a:lumMod val="60000"/>
                <a:lumOff val="40000"/>
              </a:schemeClr>
            </a:solidFill>
            <a:tailEnd type="arrow"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19 Düz Bağlayıcı"/>
          <p:cNvCxnSpPr/>
          <p:nvPr/>
        </p:nvCxnSpPr>
        <p:spPr>
          <a:xfrm>
            <a:off x="2000232" y="3571876"/>
            <a:ext cx="2286016" cy="1588"/>
          </a:xfrm>
          <a:prstGeom prst="line">
            <a:avLst/>
          </a:prstGeom>
          <a:ln w="28575">
            <a:solidFill>
              <a:schemeClr val="accent3">
                <a:lumMod val="60000"/>
                <a:lumOff val="40000"/>
              </a:schemeClr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20 Düz Ok Bağlayıcısı"/>
          <p:cNvCxnSpPr/>
          <p:nvPr/>
        </p:nvCxnSpPr>
        <p:spPr>
          <a:xfrm rot="5400000">
            <a:off x="4072728" y="3785396"/>
            <a:ext cx="428628" cy="1588"/>
          </a:xfrm>
          <a:prstGeom prst="straightConnector1">
            <a:avLst/>
          </a:prstGeom>
          <a:ln w="28575">
            <a:solidFill>
              <a:schemeClr val="accent3">
                <a:lumMod val="60000"/>
                <a:lumOff val="40000"/>
              </a:schemeClr>
            </a:solidFill>
            <a:tailEnd type="arrow"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22 Düz Ok Bağlayıcısı"/>
          <p:cNvCxnSpPr/>
          <p:nvPr/>
        </p:nvCxnSpPr>
        <p:spPr>
          <a:xfrm rot="5400000">
            <a:off x="3144034" y="2499512"/>
            <a:ext cx="428628" cy="1588"/>
          </a:xfrm>
          <a:prstGeom prst="straightConnector1">
            <a:avLst/>
          </a:prstGeom>
          <a:ln w="28575">
            <a:solidFill>
              <a:schemeClr val="accent3">
                <a:lumMod val="60000"/>
                <a:lumOff val="40000"/>
              </a:schemeClr>
            </a:solidFill>
            <a:tailEnd type="arrow"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23 Düz Ok Bağlayıcısı"/>
          <p:cNvCxnSpPr/>
          <p:nvPr/>
        </p:nvCxnSpPr>
        <p:spPr>
          <a:xfrm rot="5400000">
            <a:off x="1786712" y="3785396"/>
            <a:ext cx="428628" cy="1588"/>
          </a:xfrm>
          <a:prstGeom prst="straightConnector1">
            <a:avLst/>
          </a:prstGeom>
          <a:ln w="28575">
            <a:solidFill>
              <a:schemeClr val="accent3">
                <a:lumMod val="60000"/>
                <a:lumOff val="40000"/>
              </a:schemeClr>
            </a:solidFill>
            <a:tailEnd type="arrow"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25 Düz Ok Bağlayıcısı"/>
          <p:cNvCxnSpPr/>
          <p:nvPr/>
        </p:nvCxnSpPr>
        <p:spPr>
          <a:xfrm>
            <a:off x="2714612" y="4643446"/>
            <a:ext cx="3000396" cy="500066"/>
          </a:xfrm>
          <a:prstGeom prst="straightConnector1">
            <a:avLst/>
          </a:prstGeom>
          <a:ln w="28575">
            <a:solidFill>
              <a:schemeClr val="accent3">
                <a:lumMod val="60000"/>
                <a:lumOff val="40000"/>
              </a:schemeClr>
            </a:solidFill>
            <a:tailEnd type="arrow"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27 Düz Ok Bağlayıcısı"/>
          <p:cNvCxnSpPr/>
          <p:nvPr/>
        </p:nvCxnSpPr>
        <p:spPr>
          <a:xfrm rot="5400000">
            <a:off x="2428860" y="4929198"/>
            <a:ext cx="571504" cy="1588"/>
          </a:xfrm>
          <a:prstGeom prst="straightConnector1">
            <a:avLst/>
          </a:prstGeom>
          <a:ln w="28575">
            <a:solidFill>
              <a:schemeClr val="accent3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37 Yuvarlatılmış Dikdörtgen"/>
          <p:cNvSpPr/>
          <p:nvPr/>
        </p:nvSpPr>
        <p:spPr>
          <a:xfrm>
            <a:off x="7500958" y="1928802"/>
            <a:ext cx="1276360" cy="561980"/>
          </a:xfrm>
          <a:prstGeom prst="roundRect">
            <a:avLst/>
          </a:prstGeom>
          <a:solidFill>
            <a:schemeClr val="tx2">
              <a:lumMod val="50000"/>
            </a:schemeClr>
          </a:solidFill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>
                <a:solidFill>
                  <a:schemeClr val="bg1"/>
                </a:solidFill>
              </a:rPr>
              <a:t>TME apareyi</a:t>
            </a:r>
            <a:endParaRPr lang="tr-TR" dirty="0">
              <a:solidFill>
                <a:schemeClr val="bg1"/>
              </a:solidFill>
            </a:endParaRPr>
          </a:p>
        </p:txBody>
      </p:sp>
      <p:sp>
        <p:nvSpPr>
          <p:cNvPr id="39" name="38 Yuvarlatılmış Dikdörtgen"/>
          <p:cNvSpPr/>
          <p:nvPr/>
        </p:nvSpPr>
        <p:spPr>
          <a:xfrm>
            <a:off x="7500958" y="2857496"/>
            <a:ext cx="1428760" cy="500066"/>
          </a:xfrm>
          <a:prstGeom prst="roundRect">
            <a:avLst/>
          </a:prstGeom>
          <a:solidFill>
            <a:schemeClr val="tx2">
              <a:lumMod val="50000"/>
            </a:schemeClr>
          </a:solidFill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err="1" smtClean="0">
                <a:solidFill>
                  <a:schemeClr val="bg1"/>
                </a:solidFill>
              </a:rPr>
              <a:t>Aksiyograf</a:t>
            </a:r>
            <a:endParaRPr lang="tr-TR" dirty="0">
              <a:solidFill>
                <a:schemeClr val="bg1"/>
              </a:solidFill>
            </a:endParaRPr>
          </a:p>
        </p:txBody>
      </p:sp>
      <p:sp>
        <p:nvSpPr>
          <p:cNvPr id="40" name="39 Yuvarlatılmış Dikdörtgen"/>
          <p:cNvSpPr/>
          <p:nvPr/>
        </p:nvSpPr>
        <p:spPr>
          <a:xfrm>
            <a:off x="7500958" y="3714752"/>
            <a:ext cx="1276360" cy="561980"/>
          </a:xfrm>
          <a:prstGeom prst="roundRect">
            <a:avLst/>
          </a:prstGeom>
          <a:solidFill>
            <a:schemeClr val="tx2">
              <a:lumMod val="50000"/>
            </a:schemeClr>
          </a:solidFill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>
                <a:solidFill>
                  <a:schemeClr val="bg1"/>
                </a:solidFill>
              </a:rPr>
              <a:t>Pantograf</a:t>
            </a:r>
            <a:endParaRPr lang="tr-TR" dirty="0">
              <a:solidFill>
                <a:schemeClr val="bg1"/>
              </a:solidFill>
            </a:endParaRPr>
          </a:p>
        </p:txBody>
      </p:sp>
      <p:cxnSp>
        <p:nvCxnSpPr>
          <p:cNvPr id="59" name="58 Düz Ok Bağlayıcısı"/>
          <p:cNvCxnSpPr/>
          <p:nvPr/>
        </p:nvCxnSpPr>
        <p:spPr>
          <a:xfrm rot="5400000" flipH="1" flipV="1">
            <a:off x="6822297" y="2393149"/>
            <a:ext cx="785818" cy="285752"/>
          </a:xfrm>
          <a:prstGeom prst="straightConnector1">
            <a:avLst/>
          </a:prstGeom>
          <a:ln w="12700">
            <a:solidFill>
              <a:schemeClr val="accent3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60 Düz Ok Bağlayıcısı"/>
          <p:cNvCxnSpPr/>
          <p:nvPr/>
        </p:nvCxnSpPr>
        <p:spPr>
          <a:xfrm>
            <a:off x="7143768" y="3071810"/>
            <a:ext cx="285752" cy="1588"/>
          </a:xfrm>
          <a:prstGeom prst="straightConnector1">
            <a:avLst/>
          </a:prstGeom>
          <a:ln w="12700">
            <a:solidFill>
              <a:schemeClr val="accent3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62 Düz Ok Bağlayıcısı"/>
          <p:cNvCxnSpPr/>
          <p:nvPr/>
        </p:nvCxnSpPr>
        <p:spPr>
          <a:xfrm rot="16200000" flipH="1">
            <a:off x="6929454" y="3429000"/>
            <a:ext cx="642942" cy="357190"/>
          </a:xfrm>
          <a:prstGeom prst="straightConnector1">
            <a:avLst/>
          </a:prstGeom>
          <a:ln w="12700">
            <a:solidFill>
              <a:schemeClr val="accent3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7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38" grpId="0" animBg="1"/>
      <p:bldP spid="39" grpId="0" animBg="1"/>
      <p:bldP spid="4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dörtgen"/>
          <p:cNvSpPr/>
          <p:nvPr/>
        </p:nvSpPr>
        <p:spPr>
          <a:xfrm>
            <a:off x="2483768" y="836712"/>
            <a:ext cx="4714908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rgbClr val="F02034"/>
              </a:buClr>
              <a:buSzTx/>
              <a:buNone/>
            </a:pPr>
            <a:r>
              <a:rPr lang="tr-TR" sz="2400" b="1" dirty="0" smtClean="0">
                <a:solidFill>
                  <a:srgbClr val="FFC000"/>
                </a:solidFill>
              </a:rPr>
              <a:t>Arka referans noktası</a:t>
            </a:r>
          </a:p>
          <a:p>
            <a:pPr>
              <a:buClr>
                <a:srgbClr val="F02034"/>
              </a:buClr>
              <a:buSzTx/>
              <a:buNone/>
            </a:pPr>
            <a:endParaRPr lang="tr-TR" sz="2400" b="1" dirty="0" smtClean="0">
              <a:solidFill>
                <a:srgbClr val="FFC000"/>
              </a:solidFill>
            </a:endParaRPr>
          </a:p>
          <a:p>
            <a:pPr>
              <a:buClr>
                <a:schemeClr val="bg1"/>
              </a:buClr>
              <a:buFont typeface="Arial" pitchFamily="34" charset="0"/>
              <a:buChar char="•"/>
            </a:pPr>
            <a:r>
              <a:rPr lang="tr-TR" sz="2400" b="1" dirty="0" smtClean="0"/>
              <a:t>  </a:t>
            </a:r>
            <a:r>
              <a:rPr lang="tr-TR" sz="2400" b="1" dirty="0" err="1" smtClean="0"/>
              <a:t>Tragus</a:t>
            </a:r>
            <a:r>
              <a:rPr lang="tr-TR" sz="2400" b="1" dirty="0" smtClean="0"/>
              <a:t>- gözün dış köşesi</a:t>
            </a:r>
          </a:p>
          <a:p>
            <a:pPr>
              <a:buClr>
                <a:schemeClr val="bg1"/>
              </a:buClr>
              <a:buNone/>
            </a:pPr>
            <a:r>
              <a:rPr lang="tr-TR" sz="2400" b="1" dirty="0" smtClean="0"/>
              <a:t>   dış kulak yolundan 12-</a:t>
            </a:r>
          </a:p>
          <a:p>
            <a:pPr>
              <a:buClr>
                <a:schemeClr val="bg1"/>
              </a:buClr>
              <a:buNone/>
            </a:pPr>
            <a:r>
              <a:rPr lang="tr-TR" sz="2400" b="1" dirty="0" smtClean="0"/>
              <a:t>   13mm</a:t>
            </a:r>
          </a:p>
          <a:p>
            <a:pPr>
              <a:buClr>
                <a:schemeClr val="bg1"/>
              </a:buClr>
              <a:buFont typeface="Arial" pitchFamily="34" charset="0"/>
              <a:buChar char="•"/>
            </a:pPr>
            <a:endParaRPr lang="tr-TR" sz="2400" b="1" dirty="0" smtClean="0"/>
          </a:p>
          <a:p>
            <a:pPr>
              <a:buClr>
                <a:schemeClr val="bg1"/>
              </a:buClr>
              <a:buSzTx/>
              <a:buFont typeface="Arial" pitchFamily="34" charset="0"/>
              <a:buChar char="•"/>
            </a:pPr>
            <a:r>
              <a:rPr lang="tr-TR" sz="2400" b="1" dirty="0" smtClean="0"/>
              <a:t> Kulak içerisine </a:t>
            </a:r>
            <a:endParaRPr lang="tr-TR" sz="2400" b="1" dirty="0"/>
          </a:p>
        </p:txBody>
      </p:sp>
      <p:sp>
        <p:nvSpPr>
          <p:cNvPr id="3" name="Dikdörtgen 2"/>
          <p:cNvSpPr/>
          <p:nvPr/>
        </p:nvSpPr>
        <p:spPr>
          <a:xfrm>
            <a:off x="2627784" y="3789040"/>
            <a:ext cx="3409908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400" b="1" dirty="0">
                <a:solidFill>
                  <a:srgbClr val="FFC000"/>
                </a:solidFill>
              </a:rPr>
              <a:t>Ön referans noktası</a:t>
            </a:r>
            <a:r>
              <a:rPr lang="tr-TR" sz="2400" b="1" dirty="0"/>
              <a:t>   </a:t>
            </a:r>
            <a:endParaRPr lang="tr-TR" sz="2400" b="1" dirty="0" smtClean="0"/>
          </a:p>
          <a:p>
            <a:r>
              <a:rPr lang="tr-TR" sz="2400" b="1" dirty="0" err="1"/>
              <a:t>O</a:t>
            </a:r>
            <a:r>
              <a:rPr lang="tr-TR" sz="2400" b="1" dirty="0" err="1" smtClean="0"/>
              <a:t>rbital</a:t>
            </a:r>
            <a:r>
              <a:rPr lang="tr-TR" sz="2400" b="1" dirty="0" smtClean="0"/>
              <a:t> </a:t>
            </a:r>
            <a:r>
              <a:rPr lang="tr-TR" sz="2400" b="1" dirty="0"/>
              <a:t>nokta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van 2"/>
          <p:cNvSpPr>
            <a:spLocks noGrp="1"/>
          </p:cNvSpPr>
          <p:nvPr>
            <p:ph type="title"/>
          </p:nvPr>
        </p:nvSpPr>
        <p:spPr>
          <a:xfrm>
            <a:off x="251520" y="332656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tr-TR" sz="3600" dirty="0" smtClean="0"/>
              <a:t>TEŞEKKÜRLER</a:t>
            </a:r>
            <a:endParaRPr lang="tr-TR" sz="3600" dirty="0"/>
          </a:p>
        </p:txBody>
      </p:sp>
      <p:sp>
        <p:nvSpPr>
          <p:cNvPr id="2" name="Metin kutusu 1"/>
          <p:cNvSpPr txBox="1"/>
          <p:nvPr/>
        </p:nvSpPr>
        <p:spPr>
          <a:xfrm>
            <a:off x="3491880" y="5301208"/>
            <a:ext cx="475252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Kaynak: 1. </a:t>
            </a:r>
            <a:r>
              <a:rPr lang="tr-TR" dirty="0" err="1" smtClean="0"/>
              <a:t>Çalıkkocaoğlu</a:t>
            </a:r>
            <a:r>
              <a:rPr lang="tr-TR" dirty="0" smtClean="0"/>
              <a:t> </a:t>
            </a:r>
            <a:r>
              <a:rPr lang="tr-TR" dirty="0" err="1" smtClean="0"/>
              <a:t>S.Dişsiz</a:t>
            </a:r>
            <a:r>
              <a:rPr lang="tr-TR" dirty="0" smtClean="0"/>
              <a:t> </a:t>
            </a:r>
            <a:r>
              <a:rPr lang="tr-TR" dirty="0" err="1" smtClean="0"/>
              <a:t>Hastalrın</a:t>
            </a:r>
            <a:r>
              <a:rPr lang="tr-TR" smtClean="0"/>
              <a:t>  	Protetik</a:t>
            </a:r>
            <a:r>
              <a:rPr lang="tr-TR" dirty="0" smtClean="0"/>
              <a:t> Tedavisi, 2013</a:t>
            </a:r>
            <a:endParaRPr lang="tr-TR" dirty="0"/>
          </a:p>
          <a:p>
            <a:r>
              <a:rPr lang="tr-TR" dirty="0" smtClean="0"/>
              <a:t>	2. </a:t>
            </a:r>
            <a:r>
              <a:rPr lang="tr-TR" dirty="0" err="1" smtClean="0"/>
              <a:t>Dawson</a:t>
            </a:r>
            <a:r>
              <a:rPr lang="tr-TR" dirty="0" smtClean="0"/>
              <a:t> P. </a:t>
            </a:r>
            <a:r>
              <a:rPr lang="tr-TR" dirty="0" err="1" smtClean="0"/>
              <a:t>Functional</a:t>
            </a:r>
            <a:r>
              <a:rPr lang="tr-TR" dirty="0" smtClean="0"/>
              <a:t> </a:t>
            </a:r>
            <a:r>
              <a:rPr lang="tr-TR" dirty="0" err="1" smtClean="0"/>
              <a:t>Occlusal</a:t>
            </a:r>
            <a:r>
              <a:rPr lang="tr-TR" dirty="0" smtClean="0"/>
              <a:t> 	</a:t>
            </a:r>
            <a:r>
              <a:rPr lang="tr-TR" dirty="0" err="1" smtClean="0"/>
              <a:t>Problems</a:t>
            </a:r>
            <a:r>
              <a:rPr lang="tr-TR" dirty="0" smtClean="0"/>
              <a:t>, 2007</a:t>
            </a:r>
          </a:p>
          <a:p>
            <a:r>
              <a:rPr lang="tr-TR" dirty="0"/>
              <a:t>	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dörtgen"/>
          <p:cNvSpPr/>
          <p:nvPr/>
        </p:nvSpPr>
        <p:spPr>
          <a:xfrm>
            <a:off x="2857488" y="714356"/>
            <a:ext cx="341773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3200" dirty="0" err="1" smtClean="0">
                <a:solidFill>
                  <a:srgbClr val="FFFF00"/>
                </a:solidFill>
              </a:rPr>
              <a:t>Kondil</a:t>
            </a:r>
            <a:r>
              <a:rPr lang="tr-TR" sz="3200" dirty="0" smtClean="0">
                <a:solidFill>
                  <a:srgbClr val="FFFF00"/>
                </a:solidFill>
              </a:rPr>
              <a:t> </a:t>
            </a:r>
            <a:r>
              <a:rPr lang="tr-TR" sz="3200" dirty="0" err="1" smtClean="0">
                <a:solidFill>
                  <a:srgbClr val="FFFF00"/>
                </a:solidFill>
              </a:rPr>
              <a:t>analogları</a:t>
            </a:r>
            <a:endParaRPr lang="tr-TR" sz="3200" dirty="0">
              <a:solidFill>
                <a:srgbClr val="FFFF00"/>
              </a:solidFill>
            </a:endParaRPr>
          </a:p>
        </p:txBody>
      </p:sp>
      <p:sp>
        <p:nvSpPr>
          <p:cNvPr id="3" name="2 Dikdörtgen"/>
          <p:cNvSpPr/>
          <p:nvPr/>
        </p:nvSpPr>
        <p:spPr>
          <a:xfrm>
            <a:off x="928662" y="2143116"/>
            <a:ext cx="2643206" cy="4071966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r-TR" sz="2400" dirty="0" smtClean="0">
                <a:solidFill>
                  <a:schemeClr val="bg1"/>
                </a:solidFill>
              </a:rPr>
              <a:t>Küre şeklindedir</a:t>
            </a:r>
          </a:p>
          <a:p>
            <a:r>
              <a:rPr lang="tr-TR" sz="2400" dirty="0" err="1" smtClean="0">
                <a:solidFill>
                  <a:schemeClr val="bg1"/>
                </a:solidFill>
              </a:rPr>
              <a:t>Kondilleri</a:t>
            </a:r>
            <a:r>
              <a:rPr lang="tr-TR" sz="2400" dirty="0" smtClean="0">
                <a:solidFill>
                  <a:schemeClr val="bg1"/>
                </a:solidFill>
              </a:rPr>
              <a:t> temsil eder</a:t>
            </a:r>
          </a:p>
          <a:p>
            <a:r>
              <a:rPr lang="tr-TR" sz="2400" dirty="0" smtClean="0">
                <a:solidFill>
                  <a:schemeClr val="bg1"/>
                </a:solidFill>
              </a:rPr>
              <a:t>Alt parçaya bağlı ise</a:t>
            </a:r>
            <a:r>
              <a:rPr lang="tr-TR" sz="2400" dirty="0" smtClean="0"/>
              <a:t> </a:t>
            </a:r>
            <a:r>
              <a:rPr lang="tr-TR" sz="2400" dirty="0" smtClean="0">
                <a:solidFill>
                  <a:schemeClr val="accent2">
                    <a:lumMod val="75000"/>
                  </a:schemeClr>
                </a:solidFill>
              </a:rPr>
              <a:t>ARCON</a:t>
            </a:r>
          </a:p>
          <a:p>
            <a:r>
              <a:rPr lang="tr-TR" sz="2400" dirty="0" smtClean="0">
                <a:solidFill>
                  <a:schemeClr val="bg1"/>
                </a:solidFill>
              </a:rPr>
              <a:t>Üst parçaya bağlı ise</a:t>
            </a:r>
          </a:p>
          <a:p>
            <a:r>
              <a:rPr lang="tr-TR" sz="2400" dirty="0" smtClean="0">
                <a:solidFill>
                  <a:schemeClr val="accent2">
                    <a:lumMod val="75000"/>
                  </a:schemeClr>
                </a:solidFill>
              </a:rPr>
              <a:t>NONARCON</a:t>
            </a:r>
            <a:endParaRPr lang="tr-TR" sz="2400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4" name="Picture 3" descr="effd_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55976" y="2636912"/>
            <a:ext cx="3543295" cy="25015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7 Sağ Ok"/>
          <p:cNvSpPr/>
          <p:nvPr/>
        </p:nvSpPr>
        <p:spPr>
          <a:xfrm rot="9890899">
            <a:off x="6570426" y="3226031"/>
            <a:ext cx="642942" cy="71438"/>
          </a:xfrm>
          <a:prstGeom prst="rightArrow">
            <a:avLst/>
          </a:prstGeom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dörtgen"/>
          <p:cNvSpPr/>
          <p:nvPr/>
        </p:nvSpPr>
        <p:spPr>
          <a:xfrm>
            <a:off x="2643174" y="571480"/>
            <a:ext cx="377019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3200" dirty="0" err="1" smtClean="0">
                <a:solidFill>
                  <a:srgbClr val="FFFF00"/>
                </a:solidFill>
              </a:rPr>
              <a:t>Kondiler</a:t>
            </a:r>
            <a:r>
              <a:rPr lang="tr-TR" sz="3200" dirty="0" smtClean="0">
                <a:solidFill>
                  <a:srgbClr val="FFFF00"/>
                </a:solidFill>
              </a:rPr>
              <a:t> Rehberlik</a:t>
            </a:r>
            <a:endParaRPr lang="tr-TR" sz="3200" dirty="0">
              <a:solidFill>
                <a:srgbClr val="FFFF00"/>
              </a:solidFill>
            </a:endParaRPr>
          </a:p>
        </p:txBody>
      </p:sp>
      <p:sp>
        <p:nvSpPr>
          <p:cNvPr id="3" name="2 Dikdörtgen"/>
          <p:cNvSpPr/>
          <p:nvPr/>
        </p:nvSpPr>
        <p:spPr>
          <a:xfrm>
            <a:off x="1892780" y="1506809"/>
            <a:ext cx="5429288" cy="21431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buFont typeface="+mj-lt"/>
              <a:buAutoNum type="arabicPeriod"/>
            </a:pPr>
            <a:r>
              <a:rPr lang="tr-TR" dirty="0" err="1" smtClean="0">
                <a:solidFill>
                  <a:schemeClr val="tx1"/>
                </a:solidFill>
              </a:rPr>
              <a:t>Artiküler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eminens</a:t>
            </a:r>
            <a:r>
              <a:rPr lang="tr-TR" dirty="0" smtClean="0">
                <a:solidFill>
                  <a:schemeClr val="tx1"/>
                </a:solidFill>
              </a:rPr>
              <a:t> eğimini temsil eder</a:t>
            </a:r>
          </a:p>
          <a:p>
            <a:pPr marL="342900" indent="-342900">
              <a:buFont typeface="+mj-lt"/>
              <a:buAutoNum type="arabicPeriod"/>
            </a:pPr>
            <a:r>
              <a:rPr lang="tr-TR" dirty="0" smtClean="0">
                <a:solidFill>
                  <a:schemeClr val="tx1"/>
                </a:solidFill>
              </a:rPr>
              <a:t>Hastadan alınan kayıtlara göre ayarlanır</a:t>
            </a:r>
          </a:p>
          <a:p>
            <a:pPr marL="342900" indent="-342900">
              <a:buFont typeface="+mj-lt"/>
              <a:buAutoNum type="arabicPeriod"/>
            </a:pPr>
            <a:r>
              <a:rPr lang="tr-TR" dirty="0" err="1" smtClean="0">
                <a:solidFill>
                  <a:schemeClr val="tx1"/>
                </a:solidFill>
              </a:rPr>
              <a:t>Anteroposterior</a:t>
            </a:r>
            <a:r>
              <a:rPr lang="tr-TR" dirty="0" smtClean="0">
                <a:solidFill>
                  <a:schemeClr val="tx1"/>
                </a:solidFill>
              </a:rPr>
              <a:t> yöndeki eğim ..</a:t>
            </a:r>
            <a:r>
              <a:rPr lang="tr-TR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Protrusiv</a:t>
            </a:r>
            <a:r>
              <a:rPr lang="tr-TR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tr-TR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kondil</a:t>
            </a:r>
            <a:r>
              <a:rPr lang="tr-TR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yolu eğimi</a:t>
            </a:r>
          </a:p>
          <a:p>
            <a:pPr marL="342900" indent="-342900">
              <a:buFont typeface="+mj-lt"/>
              <a:buAutoNum type="arabicPeriod"/>
            </a:pPr>
            <a:r>
              <a:rPr lang="tr-TR" dirty="0" err="1" smtClean="0">
                <a:solidFill>
                  <a:schemeClr val="tx1"/>
                </a:solidFill>
              </a:rPr>
              <a:t>Lateral</a:t>
            </a:r>
            <a:r>
              <a:rPr lang="tr-TR" dirty="0" smtClean="0">
                <a:solidFill>
                  <a:schemeClr val="tx1"/>
                </a:solidFill>
              </a:rPr>
              <a:t> yöndeki eğim …</a:t>
            </a:r>
            <a:r>
              <a:rPr lang="tr-TR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Lateral</a:t>
            </a:r>
            <a:r>
              <a:rPr lang="tr-TR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tr-TR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kondil</a:t>
            </a:r>
            <a:r>
              <a:rPr lang="tr-TR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yolu eğimi</a:t>
            </a:r>
            <a:endParaRPr lang="tr-TR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5" name="Picture 4" descr="denar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244" y="4143380"/>
            <a:ext cx="2386029" cy="1785950"/>
          </a:xfrm>
          <a:prstGeom prst="rect">
            <a:avLst/>
          </a:prstGeom>
          <a:noFill/>
        </p:spPr>
      </p:pic>
      <p:pic>
        <p:nvPicPr>
          <p:cNvPr id="6" name="Picture 3" descr="effd_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92080" y="4000504"/>
            <a:ext cx="2732103" cy="19288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dörtgen"/>
          <p:cNvSpPr/>
          <p:nvPr/>
        </p:nvSpPr>
        <p:spPr>
          <a:xfrm>
            <a:off x="2857488" y="928670"/>
            <a:ext cx="357501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3200" dirty="0" err="1" smtClean="0">
                <a:solidFill>
                  <a:srgbClr val="FFFF00"/>
                </a:solidFill>
              </a:rPr>
              <a:t>İnsizal</a:t>
            </a:r>
            <a:r>
              <a:rPr lang="tr-TR" sz="3200" dirty="0" smtClean="0">
                <a:solidFill>
                  <a:srgbClr val="FFFF00"/>
                </a:solidFill>
              </a:rPr>
              <a:t> Rehber </a:t>
            </a:r>
            <a:r>
              <a:rPr lang="tr-TR" sz="3200" dirty="0" err="1" smtClean="0">
                <a:solidFill>
                  <a:srgbClr val="FFFF00"/>
                </a:solidFill>
              </a:rPr>
              <a:t>Pin</a:t>
            </a:r>
            <a:endParaRPr lang="tr-TR" sz="3200" dirty="0">
              <a:solidFill>
                <a:srgbClr val="FFFF00"/>
              </a:solidFill>
            </a:endParaRPr>
          </a:p>
        </p:txBody>
      </p:sp>
      <p:sp>
        <p:nvSpPr>
          <p:cNvPr id="3" name="2 Dikdörtgen"/>
          <p:cNvSpPr/>
          <p:nvPr/>
        </p:nvSpPr>
        <p:spPr>
          <a:xfrm>
            <a:off x="755576" y="1916832"/>
            <a:ext cx="2786082" cy="3286148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buFont typeface="+mj-lt"/>
              <a:buAutoNum type="arabicPeriod"/>
            </a:pPr>
            <a:r>
              <a:rPr lang="tr-TR" sz="2400" dirty="0" err="1" smtClean="0">
                <a:solidFill>
                  <a:schemeClr val="tx1"/>
                </a:solidFill>
              </a:rPr>
              <a:t>Okluzyonun</a:t>
            </a:r>
            <a:r>
              <a:rPr lang="tr-TR" sz="2400" dirty="0" smtClean="0">
                <a:solidFill>
                  <a:schemeClr val="tx1"/>
                </a:solidFill>
              </a:rPr>
              <a:t> </a:t>
            </a:r>
            <a:r>
              <a:rPr lang="tr-TR" sz="2400" dirty="0" err="1" smtClean="0">
                <a:solidFill>
                  <a:schemeClr val="tx1"/>
                </a:solidFill>
              </a:rPr>
              <a:t>vertikal</a:t>
            </a:r>
            <a:r>
              <a:rPr lang="tr-TR" sz="2400" dirty="0" smtClean="0">
                <a:solidFill>
                  <a:schemeClr val="tx1"/>
                </a:solidFill>
              </a:rPr>
              <a:t> boyutunu oluşturur</a:t>
            </a:r>
          </a:p>
          <a:p>
            <a:pPr marL="342900" indent="-342900">
              <a:buFont typeface="+mj-lt"/>
              <a:buAutoNum type="arabicPeriod"/>
            </a:pPr>
            <a:r>
              <a:rPr lang="tr-TR" sz="2400" dirty="0" smtClean="0">
                <a:solidFill>
                  <a:schemeClr val="tx1"/>
                </a:solidFill>
              </a:rPr>
              <a:t>Düz veya  yuvarlak olabilir</a:t>
            </a:r>
            <a:endParaRPr lang="tr-TR" sz="2400" dirty="0">
              <a:solidFill>
                <a:schemeClr val="tx1"/>
              </a:solidFill>
            </a:endParaRPr>
          </a:p>
        </p:txBody>
      </p:sp>
      <p:pic>
        <p:nvPicPr>
          <p:cNvPr id="3074" name="Picture 2" descr="C:\Users\kullanicii\Desktop\art 1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88024" y="2348880"/>
            <a:ext cx="2171391" cy="271423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827584" y="332656"/>
            <a:ext cx="7901014" cy="675452"/>
          </a:xfrm>
        </p:spPr>
        <p:txBody>
          <a:bodyPr>
            <a:normAutofit/>
          </a:bodyPr>
          <a:lstStyle/>
          <a:p>
            <a:pPr algn="ctr"/>
            <a:r>
              <a:rPr lang="tr-TR" sz="3600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Yarı Ayarlanabilir </a:t>
            </a:r>
            <a:r>
              <a:rPr lang="tr-TR" sz="3600" dirty="0" err="1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Artikülatörler</a:t>
            </a:r>
            <a:endParaRPr lang="tr-TR" sz="3600" dirty="0">
              <a:solidFill>
                <a:schemeClr val="accent6">
                  <a:lumMod val="40000"/>
                  <a:lumOff val="60000"/>
                </a:schemeClr>
              </a:solidFill>
            </a:endParaRPr>
          </a:p>
        </p:txBody>
      </p:sp>
      <p:graphicFrame>
        <p:nvGraphicFramePr>
          <p:cNvPr id="3" name="2 Diyagram"/>
          <p:cNvGraphicFramePr/>
          <p:nvPr>
            <p:extLst>
              <p:ext uri="{D42A27DB-BD31-4B8C-83A1-F6EECF244321}">
                <p14:modId xmlns:p14="http://schemas.microsoft.com/office/powerpoint/2010/main" val="2675495187"/>
              </p:ext>
            </p:extLst>
          </p:nvPr>
        </p:nvGraphicFramePr>
        <p:xfrm>
          <a:off x="1500166" y="1714488"/>
          <a:ext cx="6762776" cy="39290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53218"/>
            <a:ext cx="8329642" cy="889766"/>
          </a:xfrm>
        </p:spPr>
        <p:txBody>
          <a:bodyPr>
            <a:normAutofit/>
          </a:bodyPr>
          <a:lstStyle/>
          <a:p>
            <a:pPr algn="ctr"/>
            <a:r>
              <a:rPr lang="tr-TR" sz="3600" dirty="0" smtClean="0">
                <a:solidFill>
                  <a:schemeClr val="accent6">
                    <a:lumMod val="20000"/>
                    <a:lumOff val="80000"/>
                  </a:schemeClr>
                </a:solidFill>
              </a:rPr>
              <a:t>Tam Ayarlanabilir </a:t>
            </a:r>
            <a:r>
              <a:rPr lang="tr-TR" sz="3600" dirty="0" err="1" smtClean="0">
                <a:solidFill>
                  <a:schemeClr val="accent6">
                    <a:lumMod val="20000"/>
                    <a:lumOff val="80000"/>
                  </a:schemeClr>
                </a:solidFill>
              </a:rPr>
              <a:t>Artikülatörler</a:t>
            </a:r>
            <a:endParaRPr lang="tr-TR" sz="3600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  <p:grpSp>
        <p:nvGrpSpPr>
          <p:cNvPr id="6" name="5 Grup"/>
          <p:cNvGrpSpPr/>
          <p:nvPr/>
        </p:nvGrpSpPr>
        <p:grpSpPr>
          <a:xfrm>
            <a:off x="1190612" y="4429132"/>
            <a:ext cx="6762776" cy="1369144"/>
            <a:chOff x="0" y="2713269"/>
            <a:chExt cx="6762776" cy="1369144"/>
          </a:xfrm>
          <a:scene3d>
            <a:camera prst="orthographicFront"/>
            <a:lightRig rig="threePt" dir="t"/>
          </a:scene3d>
        </p:grpSpPr>
        <p:sp>
          <p:nvSpPr>
            <p:cNvPr id="13" name="12 Yukarı Ok Belirtme Çizgisi"/>
            <p:cNvSpPr/>
            <p:nvPr/>
          </p:nvSpPr>
          <p:spPr>
            <a:xfrm rot="10800000">
              <a:off x="0" y="2713269"/>
              <a:ext cx="6762776" cy="1369144"/>
            </a:xfrm>
            <a:prstGeom prst="upArrowCallout">
              <a:avLst/>
            </a:prstGeom>
            <a:solidFill>
              <a:schemeClr val="bg2">
                <a:lumMod val="75000"/>
              </a:schemeClr>
            </a:solidFill>
            <a:sp3d>
              <a:bevelT prst="angle"/>
            </a:sp3d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4" name="Yukarı Ok Belirtme Çizgisi 4"/>
            <p:cNvSpPr/>
            <p:nvPr/>
          </p:nvSpPr>
          <p:spPr>
            <a:xfrm rot="21600000">
              <a:off x="0" y="2713269"/>
              <a:ext cx="6762776" cy="889629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70688" tIns="170688" rIns="170688" bIns="170688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r-TR" sz="2400" kern="1200" dirty="0" err="1" smtClean="0"/>
                <a:t>Protrusiv</a:t>
              </a:r>
              <a:r>
                <a:rPr lang="tr-TR" sz="2400" kern="1200" dirty="0" smtClean="0"/>
                <a:t> kayıtlar (</a:t>
              </a:r>
              <a:r>
                <a:rPr lang="tr-TR" sz="2400" kern="1200" dirty="0" err="1" smtClean="0"/>
                <a:t>Horizontal</a:t>
              </a:r>
              <a:r>
                <a:rPr lang="tr-TR" sz="2400" kern="1200" dirty="0" smtClean="0"/>
                <a:t> </a:t>
              </a:r>
              <a:r>
                <a:rPr lang="tr-TR" sz="2400" kern="1200" dirty="0" err="1" smtClean="0"/>
                <a:t>kondil</a:t>
              </a:r>
              <a:r>
                <a:rPr lang="tr-TR" sz="2400" kern="1200" dirty="0" smtClean="0"/>
                <a:t> yolu) </a:t>
              </a:r>
            </a:p>
          </p:txBody>
        </p:sp>
      </p:grpSp>
      <p:grpSp>
        <p:nvGrpSpPr>
          <p:cNvPr id="7" name="6 Grup"/>
          <p:cNvGrpSpPr/>
          <p:nvPr/>
        </p:nvGrpSpPr>
        <p:grpSpPr>
          <a:xfrm>
            <a:off x="1214414" y="3000372"/>
            <a:ext cx="6762776" cy="1369144"/>
            <a:chOff x="0" y="1357477"/>
            <a:chExt cx="6762776" cy="1369144"/>
          </a:xfrm>
          <a:scene3d>
            <a:camera prst="orthographicFront"/>
            <a:lightRig rig="threePt" dir="t"/>
          </a:scene3d>
        </p:grpSpPr>
        <p:sp>
          <p:nvSpPr>
            <p:cNvPr id="11" name="10 Yukarı Ok Belirtme Çizgisi"/>
            <p:cNvSpPr/>
            <p:nvPr/>
          </p:nvSpPr>
          <p:spPr>
            <a:xfrm rot="10800000">
              <a:off x="0" y="1357477"/>
              <a:ext cx="6762776" cy="1369144"/>
            </a:xfrm>
            <a:prstGeom prst="upArrowCallout">
              <a:avLst/>
            </a:prstGeom>
            <a:sp3d>
              <a:bevelT prst="angle"/>
            </a:sp3d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2" name="Yukarı Ok Belirtme Çizgisi 6"/>
            <p:cNvSpPr/>
            <p:nvPr/>
          </p:nvSpPr>
          <p:spPr>
            <a:xfrm rot="21600000">
              <a:off x="0" y="1357477"/>
              <a:ext cx="6762776" cy="889629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70688" tIns="170688" rIns="170688" bIns="170688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r-TR" sz="2400" kern="1200" dirty="0" smtClean="0">
                  <a:solidFill>
                    <a:schemeClr val="bg1"/>
                  </a:solidFill>
                </a:rPr>
                <a:t>Alt modelin tespiti için </a:t>
              </a:r>
              <a:r>
                <a:rPr lang="tr-TR" sz="2400" kern="1200" dirty="0" err="1" smtClean="0">
                  <a:solidFill>
                    <a:schemeClr val="bg1"/>
                  </a:solidFill>
                </a:rPr>
                <a:t>sentrik</a:t>
              </a:r>
              <a:r>
                <a:rPr lang="tr-TR" sz="2400" kern="1200" dirty="0" smtClean="0">
                  <a:solidFill>
                    <a:schemeClr val="bg1"/>
                  </a:solidFill>
                </a:rPr>
                <a:t> ilişki kaydı  </a:t>
              </a:r>
            </a:p>
          </p:txBody>
        </p:sp>
      </p:grpSp>
      <p:grpSp>
        <p:nvGrpSpPr>
          <p:cNvPr id="8" name="7 Grup"/>
          <p:cNvGrpSpPr/>
          <p:nvPr/>
        </p:nvGrpSpPr>
        <p:grpSpPr>
          <a:xfrm>
            <a:off x="1190612" y="1717549"/>
            <a:ext cx="6762776" cy="1369144"/>
            <a:chOff x="0" y="1686"/>
            <a:chExt cx="6762776" cy="1369144"/>
          </a:xfrm>
          <a:scene3d>
            <a:camera prst="orthographicFront"/>
            <a:lightRig rig="threePt" dir="t"/>
          </a:scene3d>
        </p:grpSpPr>
        <p:sp>
          <p:nvSpPr>
            <p:cNvPr id="9" name="8 Yukarı Ok Belirtme Çizgisi"/>
            <p:cNvSpPr/>
            <p:nvPr/>
          </p:nvSpPr>
          <p:spPr>
            <a:xfrm rot="10800000">
              <a:off x="0" y="1686"/>
              <a:ext cx="6762776" cy="1369144"/>
            </a:xfrm>
            <a:prstGeom prst="upArrowCallout">
              <a:avLst/>
            </a:prstGeom>
            <a:solidFill>
              <a:schemeClr val="bg2">
                <a:lumMod val="75000"/>
              </a:schemeClr>
            </a:solidFill>
            <a:sp3d>
              <a:bevelT prst="angle"/>
            </a:sp3d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0" name="Yukarı Ok Belirtme Çizgisi 8"/>
            <p:cNvSpPr/>
            <p:nvPr/>
          </p:nvSpPr>
          <p:spPr>
            <a:xfrm rot="21600000">
              <a:off x="0" y="1686"/>
              <a:ext cx="6762776" cy="889629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70688" tIns="170688" rIns="170688" bIns="170688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r-TR" sz="2400" kern="1200" dirty="0" smtClean="0"/>
                <a:t>Üst modelin transferi için yüz arkı kaydı</a:t>
              </a:r>
              <a:endParaRPr lang="tr-TR" sz="2400" kern="1200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6" name="Rectangle 4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4000" b="1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Yüz Arkının Tanımı</a:t>
            </a:r>
            <a:endParaRPr lang="tr-TR" sz="4000" b="1" dirty="0">
              <a:solidFill>
                <a:schemeClr val="accent6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28677" name="Text Box 5"/>
          <p:cNvSpPr txBox="1">
            <a:spLocks noChangeArrowheads="1"/>
          </p:cNvSpPr>
          <p:nvPr/>
        </p:nvSpPr>
        <p:spPr bwMode="auto">
          <a:xfrm>
            <a:off x="1463007" y="1989138"/>
            <a:ext cx="6065186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tr-TR" sz="2800" b="1" dirty="0">
                <a:latin typeface="Times New Roman" pitchFamily="18" charset="0"/>
              </a:rPr>
              <a:t>Üst çenenin </a:t>
            </a:r>
            <a:r>
              <a:rPr lang="tr-TR" sz="2800" b="1" dirty="0" err="1">
                <a:latin typeface="Times New Roman" pitchFamily="18" charset="0"/>
              </a:rPr>
              <a:t>kondillerden</a:t>
            </a:r>
            <a:r>
              <a:rPr lang="tr-TR" sz="2800" b="1" dirty="0">
                <a:latin typeface="Times New Roman" pitchFamily="18" charset="0"/>
              </a:rPr>
              <a:t> geçen</a:t>
            </a:r>
          </a:p>
          <a:p>
            <a:pPr algn="ctr"/>
            <a:r>
              <a:rPr lang="tr-TR" sz="2800" b="1" dirty="0" err="1">
                <a:latin typeface="Times New Roman" pitchFamily="18" charset="0"/>
              </a:rPr>
              <a:t>transvers</a:t>
            </a:r>
            <a:r>
              <a:rPr lang="tr-TR" sz="2800" b="1" dirty="0">
                <a:latin typeface="Times New Roman" pitchFamily="18" charset="0"/>
              </a:rPr>
              <a:t> eksene göre </a:t>
            </a:r>
            <a:r>
              <a:rPr lang="tr-TR" sz="2800" b="1" dirty="0" err="1">
                <a:latin typeface="Times New Roman" pitchFamily="18" charset="0"/>
              </a:rPr>
              <a:t>anteroposterior</a:t>
            </a:r>
            <a:r>
              <a:rPr lang="tr-TR" sz="2800" b="1" dirty="0">
                <a:latin typeface="Times New Roman" pitchFamily="18" charset="0"/>
              </a:rPr>
              <a:t> </a:t>
            </a:r>
          </a:p>
          <a:p>
            <a:pPr algn="ctr"/>
            <a:r>
              <a:rPr lang="tr-TR" sz="2800" b="1" dirty="0">
                <a:latin typeface="Times New Roman" pitchFamily="18" charset="0"/>
              </a:rPr>
              <a:t>ve </a:t>
            </a:r>
            <a:r>
              <a:rPr lang="tr-TR" sz="2800" b="1" dirty="0" err="1">
                <a:latin typeface="Times New Roman" pitchFamily="18" charset="0"/>
              </a:rPr>
              <a:t>vertikal</a:t>
            </a:r>
            <a:r>
              <a:rPr lang="tr-TR" sz="2800" b="1" dirty="0">
                <a:latin typeface="Times New Roman" pitchFamily="18" charset="0"/>
              </a:rPr>
              <a:t> yöndeki ilişkisini kaydeder,</a:t>
            </a:r>
          </a:p>
          <a:p>
            <a:pPr algn="ctr"/>
            <a:r>
              <a:rPr lang="tr-TR" sz="2800" b="1" dirty="0">
                <a:latin typeface="Times New Roman" pitchFamily="18" charset="0"/>
              </a:rPr>
              <a:t>üst modeli </a:t>
            </a:r>
            <a:r>
              <a:rPr lang="tr-TR" sz="2800" b="1" dirty="0" err="1">
                <a:latin typeface="Times New Roman" pitchFamily="18" charset="0"/>
              </a:rPr>
              <a:t>artikülatörün</a:t>
            </a:r>
            <a:r>
              <a:rPr lang="tr-TR" sz="2800" b="1" dirty="0">
                <a:latin typeface="Times New Roman" pitchFamily="18" charset="0"/>
              </a:rPr>
              <a:t> açma</a:t>
            </a:r>
          </a:p>
          <a:p>
            <a:pPr algn="ctr"/>
            <a:r>
              <a:rPr lang="tr-TR" sz="2800" b="1" dirty="0">
                <a:latin typeface="Times New Roman" pitchFamily="18" charset="0"/>
              </a:rPr>
              <a:t>ekseni ile benzer ilişkide</a:t>
            </a:r>
          </a:p>
          <a:p>
            <a:pPr algn="ctr"/>
            <a:r>
              <a:rPr lang="tr-TR" sz="2800" b="1" dirty="0">
                <a:latin typeface="Times New Roman" pitchFamily="18" charset="0"/>
              </a:rPr>
              <a:t>konumlandırır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4000" b="1" dirty="0">
                <a:solidFill>
                  <a:schemeClr val="accent6">
                    <a:lumMod val="40000"/>
                    <a:lumOff val="60000"/>
                  </a:schemeClr>
                </a:solidFill>
                <a:effectLst/>
              </a:rPr>
              <a:t>Yüz arkının avantajları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85786" y="1928802"/>
            <a:ext cx="7972452" cy="3640151"/>
          </a:xfrm>
        </p:spPr>
        <p:txBody>
          <a:bodyPr/>
          <a:lstStyle/>
          <a:p>
            <a:pPr>
              <a:buClr>
                <a:schemeClr val="bg1"/>
              </a:buClr>
              <a:buSzTx/>
              <a:buFont typeface="Arial" pitchFamily="34" charset="0"/>
              <a:buChar char="•"/>
            </a:pPr>
            <a:r>
              <a:rPr lang="tr-TR" sz="2800" dirty="0"/>
              <a:t>Hastanın çene hareketleri </a:t>
            </a:r>
            <a:r>
              <a:rPr lang="tr-TR" sz="2800" dirty="0" err="1"/>
              <a:t>artikülatörde</a:t>
            </a:r>
            <a:r>
              <a:rPr lang="tr-TR" sz="2800" dirty="0"/>
              <a:t> çok daha hassas taklit edilir</a:t>
            </a:r>
          </a:p>
          <a:p>
            <a:pPr>
              <a:buClr>
                <a:schemeClr val="bg1"/>
              </a:buClr>
              <a:buSzTx/>
              <a:buFont typeface="Arial" pitchFamily="34" charset="0"/>
              <a:buChar char="•"/>
            </a:pPr>
            <a:r>
              <a:rPr lang="tr-TR" sz="2800" dirty="0"/>
              <a:t>Dişlerin ağızdaki fonksiyonları </a:t>
            </a:r>
            <a:r>
              <a:rPr lang="tr-TR" sz="2800" dirty="0" err="1"/>
              <a:t>artikülatörde</a:t>
            </a:r>
            <a:r>
              <a:rPr lang="tr-TR" sz="2800" dirty="0"/>
              <a:t> değerlendirilebilir</a:t>
            </a:r>
          </a:p>
          <a:p>
            <a:pPr>
              <a:buClr>
                <a:schemeClr val="bg1"/>
              </a:buClr>
              <a:buSzTx/>
              <a:buFont typeface="Arial" pitchFamily="34" charset="0"/>
              <a:buChar char="•"/>
            </a:pPr>
            <a:r>
              <a:rPr lang="tr-TR" sz="2800" dirty="0"/>
              <a:t>Dikey boyutta değişiklikler yapılabilir</a:t>
            </a:r>
          </a:p>
          <a:p>
            <a:pPr>
              <a:buClr>
                <a:schemeClr val="bg1"/>
              </a:buClr>
              <a:buSzTx/>
              <a:buFont typeface="Arial" pitchFamily="34" charset="0"/>
              <a:buChar char="•"/>
            </a:pPr>
            <a:r>
              <a:rPr lang="tr-TR" sz="2800" dirty="0" err="1"/>
              <a:t>İnterokluzal</a:t>
            </a:r>
            <a:r>
              <a:rPr lang="tr-TR" sz="2800" dirty="0"/>
              <a:t> kayıt materyalinin ortaya koyduğu sorunlar çözümlenir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4000" b="1" dirty="0">
                <a:solidFill>
                  <a:schemeClr val="accent6">
                    <a:lumMod val="40000"/>
                    <a:lumOff val="60000"/>
                  </a:schemeClr>
                </a:solidFill>
                <a:effectLst/>
              </a:rPr>
              <a:t>Yüz arkının dezavantajları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420888"/>
            <a:ext cx="8229600" cy="2854333"/>
          </a:xfrm>
        </p:spPr>
        <p:txBody>
          <a:bodyPr>
            <a:normAutofit/>
          </a:bodyPr>
          <a:lstStyle/>
          <a:p>
            <a:pPr>
              <a:buClr>
                <a:schemeClr val="bg1"/>
              </a:buClr>
              <a:buSzTx/>
              <a:buFont typeface="Arial" pitchFamily="34" charset="0"/>
              <a:buChar char="•"/>
            </a:pPr>
            <a:r>
              <a:rPr lang="tr-TR" sz="2800" dirty="0"/>
              <a:t>Uygulayıcıdan ve sistemden kaynaklanan hatalar olabilir</a:t>
            </a:r>
          </a:p>
          <a:p>
            <a:pPr>
              <a:buClr>
                <a:schemeClr val="bg1"/>
              </a:buClr>
              <a:buSzTx/>
              <a:buFont typeface="Arial" pitchFamily="34" charset="0"/>
              <a:buChar char="•"/>
            </a:pPr>
            <a:endParaRPr lang="tr-TR" sz="2800" dirty="0"/>
          </a:p>
          <a:p>
            <a:pPr>
              <a:buClr>
                <a:schemeClr val="bg1"/>
              </a:buClr>
              <a:buSzTx/>
              <a:buFont typeface="Arial" pitchFamily="34" charset="0"/>
              <a:buChar char="•"/>
            </a:pPr>
            <a:r>
              <a:rPr lang="tr-TR" sz="2800" dirty="0"/>
              <a:t>Yardımcıya gerek duyulur</a:t>
            </a:r>
          </a:p>
          <a:p>
            <a:pPr>
              <a:buClr>
                <a:schemeClr val="bg1"/>
              </a:buClr>
              <a:buSzTx/>
              <a:buFont typeface="Arial" pitchFamily="34" charset="0"/>
              <a:buChar char="•"/>
            </a:pPr>
            <a:r>
              <a:rPr lang="tr-TR" sz="2800" dirty="0"/>
              <a:t>Hassasiyeti tartışmalıdır</a:t>
            </a:r>
          </a:p>
          <a:p>
            <a:pPr>
              <a:buClr>
                <a:schemeClr val="bg1"/>
              </a:buClr>
              <a:buSzTx/>
              <a:buNone/>
            </a:pPr>
            <a:endParaRPr lang="tr-TR" sz="28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öküm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Döküm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Döküm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1210</TotalTime>
  <Words>234</Words>
  <Application>Microsoft Office PowerPoint</Application>
  <PresentationFormat>Ekran Gösterisi (4:3)</PresentationFormat>
  <Paragraphs>66</Paragraphs>
  <Slides>12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7" baseType="lpstr">
      <vt:lpstr>Arial</vt:lpstr>
      <vt:lpstr>Rockwell</vt:lpstr>
      <vt:lpstr>Times New Roman</vt:lpstr>
      <vt:lpstr>Wingdings 2</vt:lpstr>
      <vt:lpstr>Döküm</vt:lpstr>
      <vt:lpstr> </vt:lpstr>
      <vt:lpstr>PowerPoint Sunusu</vt:lpstr>
      <vt:lpstr>PowerPoint Sunusu</vt:lpstr>
      <vt:lpstr>PowerPoint Sunusu</vt:lpstr>
      <vt:lpstr>Yarı Ayarlanabilir Artikülatörler</vt:lpstr>
      <vt:lpstr>Tam Ayarlanabilir Artikülatörler</vt:lpstr>
      <vt:lpstr>Yüz Arkının Tanımı</vt:lpstr>
      <vt:lpstr>Yüz arkının avantajları</vt:lpstr>
      <vt:lpstr>Yüz arkının dezavantajları</vt:lpstr>
      <vt:lpstr>Sınıflandırma</vt:lpstr>
      <vt:lpstr>PowerPoint Sunusu</vt:lpstr>
      <vt:lpstr>TEŞEKKÜRLER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Artikülatörlerin sınıflandırılması</dc:title>
  <dc:creator>pc</dc:creator>
  <cp:lastModifiedBy>CAVİDANAKÖREN</cp:lastModifiedBy>
  <cp:revision>159</cp:revision>
  <dcterms:created xsi:type="dcterms:W3CDTF">2014-03-11T06:37:09Z</dcterms:created>
  <dcterms:modified xsi:type="dcterms:W3CDTF">2020-01-27T09:03:34Z</dcterms:modified>
</cp:coreProperties>
</file>