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0"/>
  </p:notesMasterIdLst>
  <p:sldIdLst>
    <p:sldId id="260" r:id="rId2"/>
    <p:sldId id="280" r:id="rId3"/>
    <p:sldId id="288" r:id="rId4"/>
    <p:sldId id="289" r:id="rId5"/>
    <p:sldId id="290" r:id="rId6"/>
    <p:sldId id="306" r:id="rId7"/>
    <p:sldId id="291" r:id="rId8"/>
    <p:sldId id="304" r:id="rId9"/>
  </p:sldIdLst>
  <p:sldSz cx="12192000" cy="6858000"/>
  <p:notesSz cx="6858000" cy="9144000"/>
  <p:defaultTextStyle>
    <a:defPPr>
      <a:defRPr lang="en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834"/>
    <p:restoredTop sz="97179"/>
  </p:normalViewPr>
  <p:slideViewPr>
    <p:cSldViewPr snapToGrid="0" snapToObjects="1">
      <p:cViewPr varScale="1">
        <p:scale>
          <a:sx n="128" d="100"/>
          <a:sy n="128" d="100"/>
        </p:scale>
        <p:origin x="1040" y="176"/>
      </p:cViewPr>
      <p:guideLst/>
    </p:cSldViewPr>
  </p:slideViewPr>
  <p:outlineViewPr>
    <p:cViewPr>
      <p:scale>
        <a:sx n="33" d="100"/>
        <a:sy n="33" d="100"/>
      </p:scale>
      <p:origin x="0" y="-9052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105440-C0A5-C543-BEB6-62E665DA05E6}" type="datetimeFigureOut">
              <a:rPr lang="en-TR" smtClean="0"/>
              <a:t>23.03.2021</a:t>
            </a:fld>
            <a:endParaRPr lang="en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880A7A-993E-3C45-8775-F5DB04DF81DA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628828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3A7B2-ABE4-7E4B-A7DA-6CE390B289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A52D08-E586-1E4F-B88F-A126B94058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2A11D6-CB2E-8845-8ACF-5787F5586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FB88B-1DB9-1A44-B3D8-1E00B43DE296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34A13A-9BE8-4F4A-BA04-2DD218657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A61E7-BFDF-DA4A-86AE-4834B70F2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213533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F995F-30D0-924F-8C21-955EB8941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A30CE0-3862-8F4D-AF3F-2E354F5E61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B0C9F5-DC62-1645-9241-E537FA128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EA4ED-0BE3-904E-8D62-FB5EB386E47E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E0B05D-9024-1D44-A2F4-BF60933DD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BAEE36-91E5-1F47-B915-ED5D6C831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982687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F1AFC3-0AE2-A246-8CCE-CDD20CBBAC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4E7B71-456E-654B-AD2F-0C2978F8C0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E07C1D-B1DC-0444-ABD1-B3305BF2B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E3CF0-387D-B542-BFDC-87717762E542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B0BDC7-6527-5E4A-A9F4-436BCDD0C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5F1941-8F8B-0B43-98B3-C3F265887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561392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725BD-E95B-D642-B750-C5680BC08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D396FC-87F5-E843-819C-4F72A53E00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F8F8C3-F7B4-5B44-9E47-E932BB4E3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AED21-D7D0-F84E-A36F-DA40A5F194E2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766E89-5DF1-C648-98CB-E6D26AD2E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01FED6-5C10-FD4A-A635-5737FA9A5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397162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3DA6B-DF6F-1E45-8E8E-F9FBC0C98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CBC7AD-01B2-9C4C-BCC7-BE6512A7E0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3E8F49-4602-EE4B-BC0E-CDCB709E8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C3123-F546-6D42-8CBD-15B1D832E165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21011F-EDF3-5D45-B878-B096C49A7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7B76AD-8BCC-0249-8605-546F2D190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4163195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87614-D9AA-8346-B6A3-0C2F276B7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D7C003-092C-AC4A-AF4C-4D214B2A29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273389-1B8B-F146-89AB-2FADC42953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DA685C-0F4B-A04E-AABD-7BD77F87C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CA293-BCD8-7644-891F-A29E9F8F8FA2}" type="datetime1">
              <a:rPr lang="tr-TR" smtClean="0"/>
              <a:t>23.03.2021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A93646-0C9D-1244-BBB8-1AF22ED7A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B8BCD6-2FB3-194D-A0C4-66E456724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282162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0DAEC-D8C9-524D-AA3E-BB5AEC9FC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5A8F70-16F8-594C-89F4-F0F08A08C4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617F36-50C1-F343-AC73-1F285BEAB9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65BAA9-F5B3-5C4E-84AD-88A457B89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78110F-CE3A-8D44-8B24-7992661437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624C4B-950C-FC45-ABE1-D29C41DF2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9B8E1-A066-FB4C-B1AB-F59189BEB3B2}" type="datetime1">
              <a:rPr lang="tr-TR" smtClean="0"/>
              <a:t>23.03.2021</a:t>
            </a:fld>
            <a:endParaRPr lang="en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33F95FD-C370-3643-8A6F-9F3C9678C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8B992FB-39B3-4547-8FF6-4BEA4FA64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576778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35062-3FC8-9C47-B166-B4946F3E5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A0610F-E514-9A42-8082-EBE8FC1A2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C359F-ED31-1B4C-B604-DB34DCE73318}" type="datetime1">
              <a:rPr lang="tr-TR" smtClean="0"/>
              <a:t>23.03.2021</a:t>
            </a:fld>
            <a:endParaRPr lang="en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F4A4F6-7BA0-B54C-9307-75277D1CB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A21079-E392-E14D-B02A-2CF5C7639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844040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EA2472-0F5B-684D-B767-4FE4BEEF3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5363E-B3B7-2943-8D18-AE566FFC37D8}" type="datetime1">
              <a:rPr lang="tr-TR" smtClean="0"/>
              <a:t>23.03.2021</a:t>
            </a:fld>
            <a:endParaRPr lang="en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6AEACC-5A7F-B643-92A6-9BFE459E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55C162-1007-A845-8408-60FB882FF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67615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36B3E-EE90-9847-8BF0-1D7DE335D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34041C-B666-6C4B-AD22-DC2192763D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E04C7E-9320-1C49-8E07-823EFE0A74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21394C-450A-CB44-9F3C-F108FB531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1C151-F706-954C-BD06-2A1C5C227FF3}" type="datetime1">
              <a:rPr lang="tr-TR" smtClean="0"/>
              <a:t>23.03.2021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C5E836-7C6C-4F46-8B06-CC589026F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9226B8-B929-A34C-8FE0-2EA4D7C1C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947145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DE01D-6C57-D246-9430-A96908CD1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0F8F01-6ED3-8C4C-8CC9-98532950FC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7C2529-6F73-F440-8ED5-5D86424AE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047AB5-BE1D-B44F-9939-81F6BCB7D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6FE6C-EAB3-8F4D-B576-7378F5859D83}" type="datetime1">
              <a:rPr lang="tr-TR" smtClean="0"/>
              <a:t>23.03.2021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224C37-72CD-C247-B4BD-02E37DCEA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CF0DF7-CD6A-994A-B514-CF82AD79C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147386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D78A60-6495-F54B-BA29-F45B97B06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AD611E-A10B-3B4B-AA9F-16945BDA15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C72A5A-3D28-3F48-BA54-1A70F9FDFF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7B27CD-E577-3546-8A22-D6C6358882C6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692AF6-0D69-2541-B163-5077FA157B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78B30F-7C00-EE4B-9750-C53A914140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58514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7895A40-19A4-42D6-9D30-DBC1E8002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270325" y="3369273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374475" y="1040470"/>
            <a:ext cx="6858003" cy="47770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7914" y="857786"/>
            <a:ext cx="11067024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2230C0-31F1-F749-9C8A-2741104BA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7689" y="3071183"/>
            <a:ext cx="9910296" cy="2590027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67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Yeni</a:t>
            </a:r>
            <a:r>
              <a:rPr lang="en-US" sz="6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7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Medya</a:t>
            </a:r>
            <a:r>
              <a:rPr lang="en-US" sz="6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700" dirty="0" err="1"/>
              <a:t>Uygulamaları</a:t>
            </a:r>
            <a:b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RTS- </a:t>
            </a:r>
            <a:r>
              <a:rPr lang="en-US" sz="4000" dirty="0"/>
              <a:t>İLT238 – 2. </a:t>
            </a:r>
            <a:r>
              <a:rPr lang="en-US" sz="4000" dirty="0" err="1"/>
              <a:t>Hafta</a:t>
            </a: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r>
              <a:rPr lang="en-US" sz="2800" dirty="0"/>
              <a:t>Dr. </a:t>
            </a:r>
            <a:r>
              <a:rPr lang="en-US" sz="2800" dirty="0" err="1"/>
              <a:t>Öğr</a:t>
            </a:r>
            <a:r>
              <a:rPr lang="en-US" sz="2800" dirty="0"/>
              <a:t>. </a:t>
            </a:r>
            <a:r>
              <a:rPr lang="en-US" sz="2800" dirty="0" err="1"/>
              <a:t>Üyesi</a:t>
            </a:r>
            <a:r>
              <a:rPr lang="en-US" sz="2800" dirty="0"/>
              <a:t> </a:t>
            </a:r>
            <a:r>
              <a:rPr lang="en-US" sz="2800" dirty="0" err="1"/>
              <a:t>Ergin</a:t>
            </a:r>
            <a:r>
              <a:rPr lang="en-US" sz="2800" dirty="0"/>
              <a:t> </a:t>
            </a:r>
            <a:r>
              <a:rPr lang="en-US" sz="2800" dirty="0" err="1"/>
              <a:t>Şafak</a:t>
            </a:r>
            <a:r>
              <a:rPr lang="en-US" sz="2800" dirty="0"/>
              <a:t> </a:t>
            </a:r>
            <a:r>
              <a:rPr lang="en-US" sz="2800" dirty="0" err="1"/>
              <a:t>Dikmen</a:t>
            </a:r>
            <a:br>
              <a:rPr lang="en-TR" sz="4000" dirty="0"/>
            </a:br>
            <a:endParaRPr lang="en-US" sz="4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24009" y="3366125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9BF478-37A8-7942-A998-AE86E7DC8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TR" dirty="0"/>
          </a:p>
        </p:txBody>
      </p:sp>
    </p:spTree>
    <p:extLst>
      <p:ext uri="{BB962C8B-B14F-4D97-AF65-F5344CB8AC3E}">
        <p14:creationId xmlns:p14="http://schemas.microsoft.com/office/powerpoint/2010/main" val="981149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en-TR" sz="3600" b="1" dirty="0">
                <a:latin typeface="+mn-lt"/>
              </a:rPr>
              <a:t>Tasarım</a:t>
            </a: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B7B13-BF43-A14A-9102-DA45D3AC8D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TR" sz="4000" dirty="0"/>
              <a:t>“Ne zaman tanımlanmış bir amaç için birşey yapıyorsak , o zaman tasarlıyoruz”</a:t>
            </a:r>
          </a:p>
          <a:p>
            <a:pPr marL="0" indent="0" algn="r">
              <a:buNone/>
            </a:pPr>
            <a:r>
              <a:rPr lang="en-TR" sz="4000" dirty="0"/>
              <a:t>	</a:t>
            </a:r>
            <a:r>
              <a:rPr lang="en-TR" sz="2000" dirty="0"/>
              <a:t>Gillam Scott (Yale Universitesi Tasarım Bölümü)</a:t>
            </a:r>
          </a:p>
          <a:p>
            <a:pPr marL="0" indent="0" algn="r">
              <a:buNone/>
            </a:pPr>
            <a:endParaRPr lang="en-TR" sz="2000" dirty="0"/>
          </a:p>
          <a:p>
            <a:pPr marL="0" indent="0">
              <a:buNone/>
            </a:pPr>
            <a:r>
              <a:rPr lang="en-TR" sz="4000" dirty="0"/>
              <a:t>Tasarım = Zeka + Sanal Yetenek</a:t>
            </a:r>
          </a:p>
          <a:p>
            <a:pPr marL="0" indent="0" algn="r">
              <a:buNone/>
            </a:pPr>
            <a:r>
              <a:rPr lang="en-TR" sz="2000" dirty="0"/>
              <a:t>Ivan Chermayeff (reklamcı)</a:t>
            </a:r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2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495487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en-TR" sz="3600" b="1" dirty="0">
                <a:latin typeface="+mn-lt"/>
              </a:rPr>
              <a:t>Tasarım</a:t>
            </a: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B7B13-BF43-A14A-9102-DA45D3AC8D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TR" sz="4000" dirty="0"/>
              <a:t>Ancak bir planlamanın, belirli bir süreç izleyerek ortaya çıkarılan ürünün olduğu yerde bir tasarımdan söz edilebilir.</a:t>
            </a:r>
          </a:p>
          <a:p>
            <a:pPr marL="0" indent="0">
              <a:buNone/>
            </a:pPr>
            <a:endParaRPr lang="en-TR" sz="4000" dirty="0"/>
          </a:p>
          <a:p>
            <a:pPr marL="0" indent="0">
              <a:buNone/>
            </a:pPr>
            <a:r>
              <a:rPr lang="en-TR" sz="4000" dirty="0"/>
              <a:t>Tasarım belirli sorunların ve/veya ihtiyaçların giderilmesi için yapılır.</a:t>
            </a:r>
          </a:p>
          <a:p>
            <a:pPr marL="0" indent="0">
              <a:buNone/>
            </a:pPr>
            <a:endParaRPr lang="en-TR" sz="4000" dirty="0"/>
          </a:p>
          <a:p>
            <a:pPr marL="0" indent="0" algn="ctr">
              <a:buNone/>
            </a:pPr>
            <a:r>
              <a:rPr lang="en-TR" sz="4000" b="1" dirty="0"/>
              <a:t>Tasarım: çok net, kesin, belirli ama aynı zamanda da oldukça katmanlı ve karmaşık bir yapıya sahiptir.</a:t>
            </a:r>
            <a:endParaRPr lang="en-TR" sz="2000" b="1" dirty="0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3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748312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en-TR" sz="3600" b="1" dirty="0"/>
              <a:t>Tasarım</a:t>
            </a: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B7B13-BF43-A14A-9102-DA45D3AC8D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1457471"/>
            <a:ext cx="10905066" cy="471949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TR" sz="2500" dirty="0"/>
              <a:t>Tasarım: Doğrudan zeka ve yaratıcılıkla ilişkilidir</a:t>
            </a:r>
          </a:p>
          <a:p>
            <a:pPr marL="0" indent="0">
              <a:buNone/>
            </a:pPr>
            <a:endParaRPr lang="en-TR" sz="2500" dirty="0"/>
          </a:p>
          <a:p>
            <a:pPr marL="0" indent="0">
              <a:buNone/>
            </a:pPr>
            <a:r>
              <a:rPr lang="en-TR" sz="2500" dirty="0"/>
              <a:t>Ancak bir planlamanın olduğu yerde bir tasarımdan söz edilebilir.</a:t>
            </a:r>
          </a:p>
          <a:p>
            <a:pPr marL="0" indent="0">
              <a:buNone/>
            </a:pPr>
            <a:r>
              <a:rPr lang="en-TR" sz="2500" dirty="0"/>
              <a:t>Tasarım sadece endüstriyel ürün tasarımı ya da ekranlarda gördüğümüz görsel tasarımlardan ibaret değildir.</a:t>
            </a:r>
          </a:p>
          <a:p>
            <a:pPr marL="0" indent="0">
              <a:buNone/>
            </a:pPr>
            <a:endParaRPr lang="en-TR" sz="2500" dirty="0"/>
          </a:p>
          <a:p>
            <a:pPr marL="0" indent="0">
              <a:buNone/>
            </a:pPr>
            <a:r>
              <a:rPr lang="en-TR" sz="2500" dirty="0"/>
              <a:t>Örnek 1:</a:t>
            </a:r>
          </a:p>
          <a:p>
            <a:pPr>
              <a:buFontTx/>
              <a:buChar char="-"/>
            </a:pPr>
            <a:r>
              <a:rPr lang="en-TR" sz="2500" dirty="0"/>
              <a:t>Akşam yemeyi için sofra hazırlamak</a:t>
            </a:r>
          </a:p>
          <a:p>
            <a:pPr>
              <a:buFontTx/>
              <a:buChar char="-"/>
            </a:pPr>
            <a:r>
              <a:rPr lang="en-TR" sz="2500" dirty="0"/>
              <a:t>Yemek sırasında kullanılacak tüm gereçler tasarlanması gerekir.</a:t>
            </a:r>
          </a:p>
          <a:p>
            <a:pPr>
              <a:buFontTx/>
              <a:buChar char="-"/>
            </a:pPr>
            <a:r>
              <a:rPr lang="en-TR" sz="2500" dirty="0"/>
              <a:t>Mobilyalar ve mutfakta kullanılacak diğer gereçlerin mekan içerisinde konumlandırılması da belirli bir tasarım süreci gerektirir.</a:t>
            </a:r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4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786759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en-TR" sz="3600" b="1" dirty="0"/>
              <a:t>Tasarım: Örnek 2 Farklı Kamp ateşi yakma teknikleri</a:t>
            </a: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5</a:t>
            </a:fld>
            <a:endParaRPr lang="en-TR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A22205-1733-F847-8D62-6B0B78A305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820322" cy="4351338"/>
          </a:xfrm>
        </p:spPr>
        <p:txBody>
          <a:bodyPr/>
          <a:lstStyle/>
          <a:p>
            <a:pPr marL="0" indent="0">
              <a:buNone/>
            </a:pPr>
            <a:r>
              <a:rPr lang="tr-TR" b="1" dirty="0"/>
              <a:t>Tasarım = Problem çözmek</a:t>
            </a:r>
          </a:p>
          <a:p>
            <a:endParaRPr lang="tr-TR" dirty="0"/>
          </a:p>
          <a:p>
            <a:r>
              <a:rPr lang="tr-TR" dirty="0"/>
              <a:t>Ateş için nasıl başlatılacak?</a:t>
            </a:r>
          </a:p>
          <a:p>
            <a:r>
              <a:rPr lang="tr-TR" dirty="0"/>
              <a:t>Ne yakılacak?</a:t>
            </a:r>
          </a:p>
          <a:p>
            <a:r>
              <a:rPr lang="tr-TR" dirty="0"/>
              <a:t>Ateş için kullanılan odun seçimi</a:t>
            </a:r>
          </a:p>
          <a:p>
            <a:r>
              <a:rPr lang="tr-TR" dirty="0"/>
              <a:t>Odunların diziliş ve konumlandırma şekli</a:t>
            </a:r>
          </a:p>
          <a:p>
            <a:r>
              <a:rPr lang="tr-TR" dirty="0"/>
              <a:t>Ateşin yakılacağı yerin seçimi</a:t>
            </a:r>
          </a:p>
          <a:p>
            <a:endParaRPr lang="tr-TR" dirty="0"/>
          </a:p>
        </p:txBody>
      </p:sp>
      <p:pic>
        <p:nvPicPr>
          <p:cNvPr id="5122" name="Picture 2" descr="Cooking trout over an open fire. It was delicious! - Anticosti,  L'Île-d'Anticosti, QC, Canada - Photo gratuite (#7281) sur Capture Canada -  Magnifiques images gratuites et libres de droits">
            <a:extLst>
              <a:ext uri="{FF2B5EF4-FFF2-40B4-BE49-F238E27FC236}">
                <a16:creationId xmlns:a16="http://schemas.microsoft.com/office/drawing/2014/main" id="{C1C5ADAF-F750-F54D-9AC1-2FBED638EB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7561" y="1935557"/>
            <a:ext cx="4572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06270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en-TR" sz="4000" b="1" dirty="0"/>
              <a:t>Tasarım</a:t>
            </a: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B7B13-BF43-A14A-9102-DA45D3AC8D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TR" sz="3500" dirty="0"/>
              <a:t>Teknoloji geliştirkçe sadece basılı malzemeler değil;</a:t>
            </a:r>
          </a:p>
          <a:p>
            <a:pPr marL="0" indent="0">
              <a:buNone/>
            </a:pPr>
            <a:r>
              <a:rPr lang="en-US" sz="3500" dirty="0"/>
              <a:t>V</a:t>
            </a:r>
            <a:r>
              <a:rPr lang="en-TR" sz="3500" dirty="0"/>
              <a:t>ideo, film, web ve sosyal medya ortamında kullanılan görsel malzemelerde grafik tasarım kapsamına girer.</a:t>
            </a:r>
          </a:p>
          <a:p>
            <a:pPr marL="0" indent="0">
              <a:buNone/>
            </a:pPr>
            <a:endParaRPr lang="en-TR" sz="3500" dirty="0"/>
          </a:p>
          <a:p>
            <a:pPr marL="0" indent="0">
              <a:buNone/>
            </a:pPr>
            <a:r>
              <a:rPr lang="en-TR" sz="3500" dirty="0"/>
              <a:t>Tasarım =&gt; Çok yönlü düşünme becerisi gerektirir</a:t>
            </a:r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6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6743963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 fontScale="90000"/>
          </a:bodyPr>
          <a:lstStyle/>
          <a:p>
            <a:r>
              <a:rPr lang="en-TR" sz="3600" dirty="0"/>
              <a:t>Endüstriyel Tasarım</a:t>
            </a:r>
            <a:br>
              <a:rPr lang="en-TR" sz="3600" b="1" dirty="0"/>
            </a:br>
            <a:r>
              <a:rPr lang="en-TR" sz="2800" b="1" dirty="0"/>
              <a:t>Kapı kollarının işlevi aynı olsa da zaman içerisnde büyük bir değişim göstermiştir.</a:t>
            </a:r>
            <a:br>
              <a:rPr lang="en-TR" sz="2800" b="1" dirty="0"/>
            </a:br>
            <a:r>
              <a:rPr lang="en-TR" sz="2800" b="1" dirty="0"/>
              <a:t>Kullanılan yere göre malzeme seçimi… tasarım…</a:t>
            </a: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Dr. </a:t>
            </a:r>
            <a:r>
              <a:rPr lang="en-US" dirty="0" err="1"/>
              <a:t>Öğr</a:t>
            </a:r>
            <a:r>
              <a:rPr lang="en-US" dirty="0"/>
              <a:t>. </a:t>
            </a:r>
            <a:r>
              <a:rPr lang="en-US" dirty="0" err="1"/>
              <a:t>Üyesi</a:t>
            </a:r>
            <a:r>
              <a:rPr lang="en-US" dirty="0"/>
              <a:t> </a:t>
            </a:r>
            <a:r>
              <a:rPr lang="en-US" dirty="0" err="1"/>
              <a:t>Ergin</a:t>
            </a:r>
            <a:r>
              <a:rPr lang="en-US" dirty="0"/>
              <a:t> </a:t>
            </a:r>
            <a:r>
              <a:rPr lang="en-US" dirty="0" err="1"/>
              <a:t>Şafak</a:t>
            </a:r>
            <a:r>
              <a:rPr lang="en-US" dirty="0"/>
              <a:t> </a:t>
            </a:r>
            <a:r>
              <a:rPr lang="en-US" dirty="0" err="1"/>
              <a:t>Dikmen</a:t>
            </a:r>
            <a:endParaRPr lang="en-T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7</a:t>
            </a:fld>
            <a:endParaRPr lang="en-TR"/>
          </a:p>
        </p:txBody>
      </p:sp>
      <p:pic>
        <p:nvPicPr>
          <p:cNvPr id="3" name="Picture 2" descr="Ücretsiz resim: ahşap, kapı, Gate, Door, ahşap, giriş, kapı kolu, anahtar  deliği">
            <a:extLst>
              <a:ext uri="{FF2B5EF4-FFF2-40B4-BE49-F238E27FC236}">
                <a16:creationId xmlns:a16="http://schemas.microsoft.com/office/drawing/2014/main" id="{BB059411-3C67-2949-8FD2-AE9E342154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2501" y="1848864"/>
            <a:ext cx="3930011" cy="2947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47111CA-1663-904E-BFF6-5670761C6739}"/>
              </a:ext>
            </a:extLst>
          </p:cNvPr>
          <p:cNvSpPr txBox="1"/>
          <p:nvPr/>
        </p:nvSpPr>
        <p:spPr>
          <a:xfrm>
            <a:off x="7949900" y="4905052"/>
            <a:ext cx="301075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Kullanım hakları CC - </a:t>
            </a:r>
            <a:r>
              <a:rPr lang="tr-TR" dirty="0" err="1"/>
              <a:t>https</a:t>
            </a:r>
            <a:r>
              <a:rPr lang="tr-TR" dirty="0"/>
              <a:t>://</a:t>
            </a:r>
            <a:r>
              <a:rPr lang="tr-TR" dirty="0" err="1"/>
              <a:t>pixnio.com</a:t>
            </a:r>
            <a:r>
              <a:rPr lang="tr-TR" dirty="0"/>
              <a:t>/tr/nesneleri/</a:t>
            </a:r>
            <a:r>
              <a:rPr lang="tr-TR" dirty="0" err="1"/>
              <a:t>kapi</a:t>
            </a:r>
            <a:r>
              <a:rPr lang="tr-TR" dirty="0"/>
              <a:t>-pencereler/</a:t>
            </a:r>
            <a:r>
              <a:rPr lang="tr-TR" dirty="0" err="1"/>
              <a:t>ahsap</a:t>
            </a:r>
            <a:r>
              <a:rPr lang="tr-TR" dirty="0"/>
              <a:t>-</a:t>
            </a:r>
            <a:r>
              <a:rPr lang="tr-TR" dirty="0" err="1"/>
              <a:t>kapi</a:t>
            </a:r>
            <a:r>
              <a:rPr lang="tr-TR" dirty="0"/>
              <a:t>-</a:t>
            </a:r>
            <a:r>
              <a:rPr lang="tr-TR" dirty="0" err="1"/>
              <a:t>gate</a:t>
            </a:r>
            <a:r>
              <a:rPr lang="tr-TR" dirty="0"/>
              <a:t>-</a:t>
            </a:r>
            <a:r>
              <a:rPr lang="tr-TR" dirty="0" err="1"/>
              <a:t>door</a:t>
            </a:r>
            <a:r>
              <a:rPr lang="tr-TR" dirty="0"/>
              <a:t>-</a:t>
            </a:r>
            <a:r>
              <a:rPr lang="tr-TR" dirty="0" err="1"/>
              <a:t>ahsap</a:t>
            </a:r>
            <a:r>
              <a:rPr lang="tr-TR" dirty="0"/>
              <a:t>-</a:t>
            </a:r>
            <a:r>
              <a:rPr lang="tr-TR" dirty="0" err="1"/>
              <a:t>giris</a:t>
            </a:r>
            <a:r>
              <a:rPr lang="tr-TR" dirty="0"/>
              <a:t>-</a:t>
            </a:r>
            <a:r>
              <a:rPr lang="tr-TR" dirty="0" err="1"/>
              <a:t>kapi</a:t>
            </a:r>
            <a:r>
              <a:rPr lang="tr-TR" dirty="0"/>
              <a:t>-kolu-anahtar-</a:t>
            </a:r>
            <a:r>
              <a:rPr lang="tr-TR" dirty="0" err="1"/>
              <a:t>deligi</a:t>
            </a:r>
            <a:endParaRPr lang="tr-TR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A683A9E-713D-0E46-8CA1-272285D364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303094"/>
            <a:ext cx="3636981" cy="1336806"/>
          </a:xfrm>
        </p:spPr>
        <p:txBody>
          <a:bodyPr>
            <a:normAutofit fontScale="92500" lnSpcReduction="20000"/>
          </a:bodyPr>
          <a:lstStyle/>
          <a:p>
            <a:r>
              <a:rPr lang="tr-TR" dirty="0"/>
              <a:t>Kullanım hakları CC - </a:t>
            </a:r>
            <a:r>
              <a:rPr lang="tr-TR" dirty="0" err="1"/>
              <a:t>https</a:t>
            </a:r>
            <a:r>
              <a:rPr lang="tr-TR" dirty="0"/>
              <a:t>://</a:t>
            </a:r>
            <a:r>
              <a:rPr lang="tr-TR" dirty="0" err="1"/>
              <a:t>www.piqsels.com</a:t>
            </a:r>
            <a:r>
              <a:rPr lang="tr-TR" dirty="0"/>
              <a:t>/tr/</a:t>
            </a:r>
            <a:r>
              <a:rPr lang="tr-TR" dirty="0" err="1"/>
              <a:t>public</a:t>
            </a:r>
            <a:r>
              <a:rPr lang="tr-TR" dirty="0"/>
              <a:t>-domain-</a:t>
            </a:r>
            <a:r>
              <a:rPr lang="tr-TR" dirty="0" err="1"/>
              <a:t>photo</a:t>
            </a:r>
            <a:r>
              <a:rPr lang="tr-TR" dirty="0"/>
              <a:t>-</a:t>
            </a:r>
            <a:r>
              <a:rPr lang="tr-TR" dirty="0" err="1"/>
              <a:t>suqhc</a:t>
            </a:r>
            <a:endParaRPr lang="tr-TR" dirty="0"/>
          </a:p>
        </p:txBody>
      </p:sp>
      <p:pic>
        <p:nvPicPr>
          <p:cNvPr id="8" name="Picture 4" descr="gri kapı kolu, kapı kolu, metal, kapat, eski, kapı, kriko, sap, CC0, kamu  malı, telif ücretsiz | Piqsels">
            <a:extLst>
              <a:ext uri="{FF2B5EF4-FFF2-40B4-BE49-F238E27FC236}">
                <a16:creationId xmlns:a16="http://schemas.microsoft.com/office/drawing/2014/main" id="{AB65DB7C-F107-B044-B6C8-C7968FB887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275" y="1889148"/>
            <a:ext cx="5444266" cy="3063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54623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430167"/>
            <a:ext cx="10905066" cy="2064532"/>
          </a:xfrm>
        </p:spPr>
        <p:txBody>
          <a:bodyPr>
            <a:normAutofit fontScale="90000"/>
          </a:bodyPr>
          <a:lstStyle/>
          <a:p>
            <a:r>
              <a:rPr lang="en-US" sz="3600" b="1" dirty="0" err="1">
                <a:latin typeface="+mn-lt"/>
              </a:rPr>
              <a:t>Ö</a:t>
            </a:r>
            <a:r>
              <a:rPr lang="en-TR" sz="3600" b="1" dirty="0">
                <a:latin typeface="+mn-lt"/>
              </a:rPr>
              <a:t>rnek: Araba Tasarımı</a:t>
            </a:r>
            <a:br>
              <a:rPr lang="en-TR" sz="3600" b="1" dirty="0"/>
            </a:br>
            <a:r>
              <a:rPr lang="en-TR" sz="3600" b="1" dirty="0"/>
              <a:t>Zaman içerisinde, teknolojik gelişmelerele birlikte araba tasarımları büyük bir değişim göstermiştir.</a:t>
            </a:r>
            <a:br>
              <a:rPr lang="en-TR" sz="3600" b="1" dirty="0"/>
            </a:br>
            <a:br>
              <a:rPr lang="en-TR" sz="3600" b="1" dirty="0"/>
            </a:br>
            <a:r>
              <a:rPr lang="en-TR" sz="3600" b="1" dirty="0"/>
              <a:t>- </a:t>
            </a:r>
            <a:r>
              <a:rPr lang="en-US" sz="3600" b="1" dirty="0" err="1"/>
              <a:t>Aerodinamik</a:t>
            </a:r>
            <a:br>
              <a:rPr lang="en-US" sz="3600" b="1" dirty="0"/>
            </a:br>
            <a:r>
              <a:rPr lang="en-US" sz="3600" b="1" dirty="0"/>
              <a:t>- </a:t>
            </a:r>
            <a:r>
              <a:rPr lang="en-US" sz="3600" b="1" dirty="0" err="1"/>
              <a:t>Ergonomik</a:t>
            </a:r>
            <a:endParaRPr lang="en-TR" sz="3600" b="1" dirty="0"/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Dr. </a:t>
            </a:r>
            <a:r>
              <a:rPr lang="en-US" dirty="0" err="1"/>
              <a:t>Öğr</a:t>
            </a:r>
            <a:r>
              <a:rPr lang="en-US" dirty="0"/>
              <a:t>. </a:t>
            </a:r>
            <a:r>
              <a:rPr lang="en-US" dirty="0" err="1"/>
              <a:t>Üyesi</a:t>
            </a:r>
            <a:r>
              <a:rPr lang="en-US" dirty="0"/>
              <a:t> </a:t>
            </a:r>
            <a:r>
              <a:rPr lang="en-US" dirty="0" err="1"/>
              <a:t>Ergin</a:t>
            </a:r>
            <a:r>
              <a:rPr lang="en-US" dirty="0"/>
              <a:t> </a:t>
            </a:r>
            <a:r>
              <a:rPr lang="en-US" dirty="0" err="1"/>
              <a:t>Şafak</a:t>
            </a:r>
            <a:r>
              <a:rPr lang="en-US" dirty="0"/>
              <a:t> </a:t>
            </a:r>
            <a:r>
              <a:rPr lang="en-US" dirty="0" err="1"/>
              <a:t>Dikmen</a:t>
            </a:r>
            <a:endParaRPr lang="en-T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8</a:t>
            </a:fld>
            <a:endParaRPr lang="en-TR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7111CA-1663-904E-BFF6-5670761C6739}"/>
              </a:ext>
            </a:extLst>
          </p:cNvPr>
          <p:cNvSpPr txBox="1"/>
          <p:nvPr/>
        </p:nvSpPr>
        <p:spPr>
          <a:xfrm>
            <a:off x="7374056" y="5695766"/>
            <a:ext cx="3544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500" dirty="0"/>
              <a:t>Kullanım hakları CC - </a:t>
            </a:r>
            <a:r>
              <a:rPr lang="tr-TR" sz="1500" dirty="0" err="1"/>
              <a:t>https</a:t>
            </a:r>
            <a:r>
              <a:rPr lang="tr-TR" sz="1500" dirty="0"/>
              <a:t>://</a:t>
            </a:r>
            <a:r>
              <a:rPr lang="tr-TR" sz="1500" dirty="0" err="1"/>
              <a:t>commons.wikimedia.org</a:t>
            </a:r>
            <a:r>
              <a:rPr lang="tr-TR" sz="1500" dirty="0"/>
              <a:t>/</a:t>
            </a:r>
            <a:r>
              <a:rPr lang="tr-TR" sz="1500" dirty="0" err="1"/>
              <a:t>wiki</a:t>
            </a:r>
            <a:r>
              <a:rPr lang="tr-TR" sz="1500" dirty="0"/>
              <a:t>/File:Porsche_911_No_1000000,_70_Years_Porsche_Sports_Car,_Berlin_(1X7A3888).</a:t>
            </a:r>
            <a:r>
              <a:rPr lang="tr-TR" sz="1500" dirty="0" err="1"/>
              <a:t>jpg</a:t>
            </a:r>
            <a:endParaRPr lang="tr-TR" sz="15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A683A9E-713D-0E46-8CA1-272285D364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4060" y="5741120"/>
            <a:ext cx="3544912" cy="686713"/>
          </a:xfrm>
        </p:spPr>
        <p:txBody>
          <a:bodyPr>
            <a:normAutofit lnSpcReduction="10000"/>
          </a:bodyPr>
          <a:lstStyle/>
          <a:p>
            <a:r>
              <a:rPr lang="tr-TR" sz="1500" dirty="0"/>
              <a:t>Kullanım hakları CC - </a:t>
            </a:r>
            <a:r>
              <a:rPr lang="tr-TR" sz="1500" dirty="0" err="1"/>
              <a:t>https</a:t>
            </a:r>
            <a:r>
              <a:rPr lang="tr-TR" sz="1500" dirty="0"/>
              <a:t>://</a:t>
            </a:r>
            <a:r>
              <a:rPr lang="tr-TR" sz="1500" dirty="0" err="1"/>
              <a:t>commons.wikimedia.org</a:t>
            </a:r>
            <a:r>
              <a:rPr lang="tr-TR" sz="1500" dirty="0"/>
              <a:t>/</a:t>
            </a:r>
            <a:r>
              <a:rPr lang="tr-TR" sz="1500" dirty="0" err="1"/>
              <a:t>wiki</a:t>
            </a:r>
            <a:r>
              <a:rPr lang="tr-TR" sz="1500" dirty="0"/>
              <a:t>/File:A_Brouhot_car_in_Paris,_1910.jpg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8F2A49B7-17EE-C942-8D49-7EBCD7B44F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060" y="3056391"/>
            <a:ext cx="411480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DD34E9EF-2FA7-9340-A0D4-1767AC7484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524" y="3056391"/>
            <a:ext cx="3860038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96064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648</TotalTime>
  <Words>453</Words>
  <Application>Microsoft Macintosh PowerPoint</Application>
  <PresentationFormat>Widescreen</PresentationFormat>
  <Paragraphs>56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Yeni Medya Uygulamaları RTS- İLT238 – 2. Hafta   Dr. Öğr. Üyesi Ergin Şafak Dikmen </vt:lpstr>
      <vt:lpstr>Tasarım</vt:lpstr>
      <vt:lpstr>Tasarım</vt:lpstr>
      <vt:lpstr>Tasarım</vt:lpstr>
      <vt:lpstr>Tasarım: Örnek 2 Farklı Kamp ateşi yakma teknikleri</vt:lpstr>
      <vt:lpstr>Tasarım</vt:lpstr>
      <vt:lpstr>Endüstriyel Tasarım Kapı kollarının işlevi aynı olsa da zaman içerisnde büyük bir değişim göstermiştir. Kullanılan yere göre malzeme seçimi… tasarım…</vt:lpstr>
      <vt:lpstr>Örnek: Araba Tasarımı Zaman içerisinde, teknolojik gelişmelerele birlikte araba tasarımları büyük bir değişim göstermiştir.  - Aerodinamik - Ergonomik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Çevrim İçi Ortamda İletişim</dc:title>
  <dc:creator>Ergin Şafak Dikmen</dc:creator>
  <cp:lastModifiedBy>Safak.Dikmen</cp:lastModifiedBy>
  <cp:revision>39</cp:revision>
  <dcterms:created xsi:type="dcterms:W3CDTF">2020-10-07T12:25:49Z</dcterms:created>
  <dcterms:modified xsi:type="dcterms:W3CDTF">2021-03-23T09:09:29Z</dcterms:modified>
</cp:coreProperties>
</file>