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92" r:id="rId3"/>
    <p:sldId id="293" r:id="rId4"/>
    <p:sldId id="295" r:id="rId5"/>
    <p:sldId id="297" r:id="rId6"/>
    <p:sldId id="298" r:id="rId7"/>
    <p:sldId id="33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9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EF183-30B2-4D56-9087-1157ABD1D579}" type="datetimeFigureOut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B1C9E-7F70-4EA8-AD18-7BDA257D533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437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8897A-9B01-48B9-8E83-206C745380A7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7232-89E8-4767-AFCA-D5CBBA1C3F17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72D2A-E6E7-4123-8BD6-64BBEAB0D5C8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C9FF-D2B6-47F0-9E18-3681B0D9466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885FE-9D4D-422C-B89B-6F6465E1BC2E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52200-EC03-44DA-AC4A-089533E493BC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FA3C-7339-4E32-A34C-CABD09119570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08146-70EA-455F-902C-F910EE5F4539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BA334-102A-463D-A81F-7D05EC13D3E3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58DF4-5C5C-4850-8A65-FF02A54FD23D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C2FAB-34E9-4A99-8A94-9A3141A067FB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68F74-F7A1-4B61-AB48-13F93E75CB42}" type="datetime1">
              <a:rPr lang="tr-TR" smtClean="0"/>
              <a:pPr/>
              <a:t>11.10.2021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:\Users\ARZU\Desktop\Adsı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764704"/>
            <a:ext cx="4323047" cy="5309006"/>
          </a:xfrm>
          <a:prstGeom prst="rect">
            <a:avLst/>
          </a:prstGeom>
          <a:noFill/>
        </p:spPr>
      </p:pic>
      <p:sp>
        <p:nvSpPr>
          <p:cNvPr id="6" name="2 Alt Başlık"/>
          <p:cNvSpPr>
            <a:spLocks noGrp="1"/>
          </p:cNvSpPr>
          <p:nvPr>
            <p:ph type="subTitle" idx="1"/>
          </p:nvPr>
        </p:nvSpPr>
        <p:spPr>
          <a:xfrm>
            <a:off x="395536" y="4077072"/>
            <a:ext cx="3920480" cy="1752600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Dr. Arzu GÜRSOY ERGEN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Fen Fakültesi Biyoloji Bölümü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8" name="1 Başlık"/>
          <p:cNvSpPr>
            <a:spLocks noGrp="1"/>
          </p:cNvSpPr>
          <p:nvPr>
            <p:ph type="ctrTitle"/>
          </p:nvPr>
        </p:nvSpPr>
        <p:spPr>
          <a:xfrm>
            <a:off x="251520" y="2204864"/>
            <a:ext cx="4174232" cy="1470025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Yaşamın Temel Kuralları</a:t>
            </a:r>
            <a:endParaRPr lang="tr-TR" sz="3200" b="1" dirty="0"/>
          </a:p>
        </p:txBody>
      </p:sp>
      <p:sp>
        <p:nvSpPr>
          <p:cNvPr id="9" name="8 Dikdörtgen"/>
          <p:cNvSpPr/>
          <p:nvPr/>
        </p:nvSpPr>
        <p:spPr>
          <a:xfrm>
            <a:off x="4644008" y="5085184"/>
            <a:ext cx="4211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tr-TR" dirty="0" smtClean="0">
                <a:solidFill>
                  <a:schemeClr val="bg1"/>
                </a:solidFill>
              </a:rPr>
              <a:t>21. yüzyılın en büyük yeniliklerinin biyoloji ve teknolojinin kesişme noktasında olacağını düşünüyorum</a:t>
            </a:r>
            <a:r>
              <a:rPr lang="en-US" dirty="0" smtClean="0">
                <a:solidFill>
                  <a:schemeClr val="bg1"/>
                </a:solidFill>
              </a:rPr>
              <a:t>.”--Steve Jobs 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3. </a:t>
            </a:r>
            <a:r>
              <a:rPr lang="tr-TR" sz="2800" b="1" dirty="0" smtClean="0"/>
              <a:t>Doğa şekilleri işleve dönüştürür. </a:t>
            </a:r>
            <a:r>
              <a:rPr lang="tr-TR" sz="2800" b="1" dirty="0" smtClean="0">
                <a:solidFill>
                  <a:schemeClr val="bg1"/>
                </a:solidFill>
              </a:rPr>
              <a:t/>
            </a:r>
            <a:br>
              <a:rPr lang="tr-TR" sz="2800" b="1" dirty="0" smtClean="0">
                <a:solidFill>
                  <a:schemeClr val="bg1"/>
                </a:solidFill>
              </a:rPr>
            </a:br>
            <a:r>
              <a:rPr lang="tr-TR" sz="2800" b="1" dirty="0" smtClean="0"/>
              <a:t>Doğa, işlevselliği belirlemek için şekli kullanır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348880"/>
            <a:ext cx="8229600" cy="28369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000" dirty="0" smtClean="0"/>
              <a:t>Doğa, işlevsel gereksinimleri karşılamak için ek malzeme ve enerji yerine şekil veya biçim kullanır.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Bu, organizmanın en az kaynak kullanarak yapması gerekeni gerçekleştirmesini sağlar.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Formlar, bir böceğin sırt şeklinde veya bir tropikal yağmur ormanının çok katmanlı yapısında bulunabilir.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Doğada istisnalar dışında bir şeklin arkasında neredeyse her zaman işlevsel bir neden vardır.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Biyolojik Örnek-1</a:t>
            </a:r>
            <a:br>
              <a:rPr lang="tr-TR" sz="2800" b="1" dirty="0" smtClean="0"/>
            </a:br>
            <a:r>
              <a:rPr lang="tr-TR" sz="2800" b="1" dirty="0" smtClean="0"/>
              <a:t> Kedi Dili</a:t>
            </a:r>
            <a:endParaRPr lang="tr-TR" sz="28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0" y="1844824"/>
            <a:ext cx="4244280" cy="4525963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Bir kedi dilinde </a:t>
            </a:r>
            <a:r>
              <a:rPr lang="tr-TR" dirty="0" err="1" smtClean="0"/>
              <a:t>papilla</a:t>
            </a:r>
            <a:r>
              <a:rPr lang="tr-TR" dirty="0" smtClean="0"/>
              <a:t> adı verilen küçük dikenler vardır. Yakaladıkları avın kemiklerinden ve dokularından eti sıyırmasını kolaylaştırır.</a:t>
            </a:r>
          </a:p>
          <a:p>
            <a:r>
              <a:rPr lang="tr-TR" dirty="0" smtClean="0"/>
              <a:t>Dil, ayrıca hayatta kalma becerisi olan temizlik için de kullanılır.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 smtClean="0"/>
              <a:t>Bir kedi avını yedikten sonra, daha büyük yırtıcıları kokuya çekmemeye çalışır. Bunun içinde avın kalan kanıtlarını ortadan kaldırmak için kendini yalar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Kedi ister avını yakalasın, ister kendisini temizlesin, işin çoğunu dikenli şekliyle dil yapar.</a:t>
            </a:r>
            <a:endParaRPr lang="tr-TR" dirty="0"/>
          </a:p>
        </p:txBody>
      </p:sp>
      <p:pic>
        <p:nvPicPr>
          <p:cNvPr id="3074" name="Picture 2" descr="C:\Users\ARZU\Desktop\Adsız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9125" y="1886744"/>
            <a:ext cx="3714750" cy="3952875"/>
          </a:xfrm>
          <a:prstGeom prst="rect">
            <a:avLst/>
          </a:prstGeo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Tasarım Uygulaması </a:t>
            </a:r>
            <a:br>
              <a:rPr lang="tr-TR" sz="2800" b="1" dirty="0" smtClean="0"/>
            </a:br>
            <a:r>
              <a:rPr lang="tr-TR" sz="2800" b="1" dirty="0" smtClean="0"/>
              <a:t>Çok fonksiyonlu masa (Tre masa)</a:t>
            </a:r>
            <a:endParaRPr lang="tr-TR" sz="28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400" dirty="0" smtClean="0"/>
              <a:t>Kesintisiz bir ahşap tabakadan </a:t>
            </a:r>
            <a:r>
              <a:rPr lang="en-US" sz="2400" dirty="0" err="1" smtClean="0"/>
              <a:t>üretilen</a:t>
            </a:r>
            <a:r>
              <a:rPr lang="en-US" sz="2400" dirty="0" smtClean="0"/>
              <a:t> </a:t>
            </a:r>
            <a:r>
              <a:rPr lang="en-US" sz="2400" dirty="0" err="1" smtClean="0"/>
              <a:t>Tre</a:t>
            </a:r>
            <a:r>
              <a:rPr lang="en-US" sz="2400" dirty="0" smtClean="0"/>
              <a:t> </a:t>
            </a:r>
            <a:r>
              <a:rPr lang="en-US" sz="2400" dirty="0" err="1" smtClean="0"/>
              <a:t>masa</a:t>
            </a:r>
            <a:r>
              <a:rPr lang="en-US" sz="2400" dirty="0" smtClean="0"/>
              <a:t>, </a:t>
            </a:r>
            <a:r>
              <a:rPr lang="en-US" sz="2400" dirty="0" err="1" smtClean="0"/>
              <a:t>çok</a:t>
            </a:r>
            <a:r>
              <a:rPr lang="en-US" sz="2400" dirty="0" smtClean="0"/>
              <a:t> </a:t>
            </a:r>
            <a:r>
              <a:rPr lang="en-US" sz="2400" dirty="0" err="1" smtClean="0"/>
              <a:t>fonksiyonlu</a:t>
            </a:r>
            <a:r>
              <a:rPr lang="en-US" sz="2400" dirty="0" smtClean="0"/>
              <a:t> </a:t>
            </a:r>
            <a:r>
              <a:rPr lang="en-US" sz="2400" dirty="0" err="1" smtClean="0"/>
              <a:t>mobilya</a:t>
            </a:r>
            <a:r>
              <a:rPr lang="en-US" sz="2400" dirty="0" smtClean="0"/>
              <a:t> </a:t>
            </a:r>
            <a:r>
              <a:rPr lang="en-US" sz="2400" dirty="0" err="1" smtClean="0"/>
              <a:t>kavramını</a:t>
            </a:r>
            <a:r>
              <a:rPr lang="en-US" sz="2400" dirty="0" smtClean="0"/>
              <a:t> </a:t>
            </a:r>
            <a:r>
              <a:rPr lang="en-US" sz="2400" dirty="0" err="1" smtClean="0"/>
              <a:t>yepyeni</a:t>
            </a:r>
            <a:r>
              <a:rPr lang="en-US" sz="2400" dirty="0" smtClean="0"/>
              <a:t> </a:t>
            </a:r>
            <a:r>
              <a:rPr lang="en-US" sz="2400" dirty="0" err="1" smtClean="0"/>
              <a:t>bir</a:t>
            </a:r>
            <a:r>
              <a:rPr lang="en-US" sz="2400" dirty="0" smtClean="0"/>
              <a:t> </a:t>
            </a:r>
            <a:r>
              <a:rPr lang="en-US" sz="2400" dirty="0" err="1" smtClean="0"/>
              <a:t>seviyeye</a:t>
            </a:r>
            <a:r>
              <a:rPr lang="en-US" sz="2400" dirty="0" smtClean="0"/>
              <a:t> </a:t>
            </a:r>
            <a:r>
              <a:rPr lang="en-US" sz="2400" dirty="0" err="1" smtClean="0"/>
              <a:t>taşıyor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pPr>
              <a:buFont typeface="Wingdings" pitchFamily="2" charset="2"/>
              <a:buChar char="v"/>
            </a:pPr>
            <a:r>
              <a:rPr lang="en-US" sz="2400" dirty="0" smtClean="0"/>
              <a:t> </a:t>
            </a:r>
            <a:r>
              <a:rPr lang="tr-TR" sz="2400" dirty="0" smtClean="0"/>
              <a:t>Tasarımın konturlu şekli, masanın, sehpa, bilgisayar masası, yemek tepsisi ve hatta dizüstü bilgisayar sehpası ve dergi rafı olarak kullanılmasına olanak tanır.</a:t>
            </a:r>
            <a:endParaRPr lang="tr-TR" sz="2400" dirty="0"/>
          </a:p>
        </p:txBody>
      </p:sp>
      <p:pic>
        <p:nvPicPr>
          <p:cNvPr id="1026" name="Picture 2" descr="C:\Users\ARZU\Desktop\Adsız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018808"/>
            <a:ext cx="4320480" cy="2887782"/>
          </a:xfrm>
          <a:prstGeom prst="rect">
            <a:avLst/>
          </a:prstGeo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4. Doğa her şeyi geri dönüştürür</a:t>
            </a:r>
            <a:endParaRPr lang="tr-TR" sz="28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000" dirty="0" smtClean="0"/>
              <a:t>Doğada, bir organizmanın atıkları veya çürüyen bedeni, diğer organizmalar için besin ve malzeme kaynağıdır.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Yerel, bölgesel ve global olarak işlev gören hidrolojik döngü olduğu gibi, organik madde (karbon döngüsü, azot döngüsü, vb.) içeren birçok başka döngü de vardır.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"Geri dönüşüm" den bahsederken, "ileri dönüşüm" doğadaki dönüşüm için daha uygun bir tanımdır.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Karmaşık organik madde ve molekülleri daha küçük moleküllere ayıran ve daha sonra yeniden birleştirebilen birçok organizma veya organizma ekosistemleri vardır.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26768" cy="1143000"/>
          </a:xfrm>
        </p:spPr>
        <p:txBody>
          <a:bodyPr>
            <a:normAutofit/>
          </a:bodyPr>
          <a:lstStyle/>
          <a:p>
            <a:r>
              <a:rPr lang="tr-TR" sz="2800" b="1" dirty="0" smtClean="0"/>
              <a:t>Biyolojik Örnek-1 </a:t>
            </a:r>
            <a:br>
              <a:rPr lang="tr-TR" sz="2800" b="1" dirty="0" smtClean="0"/>
            </a:br>
            <a:r>
              <a:rPr lang="tr-TR" sz="2800" b="1" dirty="0" smtClean="0"/>
              <a:t>Ağaçlar</a:t>
            </a:r>
            <a:endParaRPr lang="tr-TR" sz="28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355976" y="1196752"/>
            <a:ext cx="4604320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en-US" sz="1600" dirty="0" err="1" smtClean="0"/>
              <a:t>Doğada</a:t>
            </a:r>
            <a:r>
              <a:rPr lang="en-US" sz="1600" dirty="0" smtClean="0"/>
              <a:t>, </a:t>
            </a:r>
            <a:r>
              <a:rPr lang="en-US" sz="1600" dirty="0" err="1" smtClean="0"/>
              <a:t>geri</a:t>
            </a:r>
            <a:r>
              <a:rPr lang="en-US" sz="1600" dirty="0" smtClean="0"/>
              <a:t> </a:t>
            </a:r>
            <a:r>
              <a:rPr lang="en-US" sz="1600" dirty="0" err="1" smtClean="0"/>
              <a:t>dönüşüm</a:t>
            </a:r>
            <a:r>
              <a:rPr lang="en-US" sz="1600" dirty="0" smtClean="0"/>
              <a:t> </a:t>
            </a:r>
            <a:r>
              <a:rPr lang="en-US" sz="1600" dirty="0" err="1" smtClean="0"/>
              <a:t>döngüsü</a:t>
            </a:r>
            <a:r>
              <a:rPr lang="en-US" sz="1600" dirty="0" smtClean="0"/>
              <a:t> </a:t>
            </a:r>
            <a:r>
              <a:rPr lang="en-US" sz="1600" dirty="0" err="1" smtClean="0"/>
              <a:t>doğrudan</a:t>
            </a:r>
            <a:r>
              <a:rPr lang="en-US" sz="1600" dirty="0" smtClean="0"/>
              <a:t> </a:t>
            </a:r>
            <a:r>
              <a:rPr lang="en-US" sz="1600" dirty="0" err="1" smtClean="0"/>
              <a:t>değildir</a:t>
            </a:r>
            <a:r>
              <a:rPr lang="en-US" sz="1600" dirty="0" smtClean="0"/>
              <a:t>. </a:t>
            </a:r>
            <a:r>
              <a:rPr lang="tr-TR" sz="1600" dirty="0" smtClean="0"/>
              <a:t>Odun</a:t>
            </a:r>
            <a:r>
              <a:rPr lang="en-US" sz="1600" dirty="0" smtClean="0"/>
              <a:t> </a:t>
            </a:r>
            <a:r>
              <a:rPr lang="en-US" sz="1600" dirty="0" err="1" smtClean="0"/>
              <a:t>bir</a:t>
            </a:r>
            <a:r>
              <a:rPr lang="en-US" sz="1600" dirty="0" smtClean="0"/>
              <a:t> </a:t>
            </a:r>
            <a:r>
              <a:rPr lang="en-US" sz="1600" dirty="0" err="1" smtClean="0"/>
              <a:t>daha</a:t>
            </a:r>
            <a:r>
              <a:rPr lang="en-US" sz="1600" dirty="0" smtClean="0"/>
              <a:t> </a:t>
            </a:r>
            <a:r>
              <a:rPr lang="en-US" sz="1600" dirty="0" err="1" smtClean="0"/>
              <a:t>doğrudan</a:t>
            </a:r>
            <a:r>
              <a:rPr lang="en-US" sz="1600" dirty="0" smtClean="0"/>
              <a:t> </a:t>
            </a:r>
            <a:r>
              <a:rPr lang="tr-TR" sz="1600" dirty="0" smtClean="0"/>
              <a:t>oduna</a:t>
            </a:r>
            <a:r>
              <a:rPr lang="en-US" sz="1600" dirty="0" smtClean="0"/>
              <a:t> </a:t>
            </a:r>
            <a:r>
              <a:rPr lang="en-US" sz="1600" dirty="0" err="1" smtClean="0"/>
              <a:t>dönüşmez</a:t>
            </a:r>
            <a:r>
              <a:rPr lang="en-US" sz="1600" dirty="0" smtClean="0"/>
              <a:t>.</a:t>
            </a:r>
            <a:endParaRPr lang="tr-TR" sz="1600" dirty="0" smtClean="0"/>
          </a:p>
          <a:p>
            <a:pPr>
              <a:buFont typeface="Wingdings" pitchFamily="2" charset="2"/>
              <a:buChar char="v"/>
            </a:pPr>
            <a:r>
              <a:rPr lang="tr-TR" sz="1600" dirty="0" smtClean="0"/>
              <a:t>Bunun yerine, odun bir dizi organizma tarafından çeşitli kimyasal bileşenlerine ayrılır ve daha sonra bu bileşenler farklı organizmalar tarafından kullanılır.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 smtClean="0"/>
              <a:t>Bir kütüğün bozunmasının her aşaması, farklı organizmalar için farklı kullanım alanını sağlar.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 smtClean="0"/>
              <a:t>Ölü bir ağaç yıkılmadan önce bile, diğer organizmalar gövde ve dallardaki karbonhidratları ve proteinleri parçalamaya, onlardan enerji çekmeye ve diğer organizmaların kullanabileceği yan ürünler veya atıklar oluşturmaya başlar.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 smtClean="0"/>
              <a:t>Bazı mantarlar, lignin adı verilen kompleks yapıyı parçalar.</a:t>
            </a:r>
          </a:p>
          <a:p>
            <a:pPr>
              <a:buFont typeface="Wingdings" pitchFamily="2" charset="2"/>
              <a:buChar char="v"/>
            </a:pPr>
            <a:r>
              <a:rPr lang="tr-TR" sz="1600" dirty="0" smtClean="0"/>
              <a:t>Mantarlar, lignin içindeki bileşenleri yeni kimyasallar için yapı taşı olarak kullanmak üzere diğer organizmalar tarafından kullanılabilir hale getirir.</a:t>
            </a:r>
          </a:p>
        </p:txBody>
      </p:sp>
      <p:pic>
        <p:nvPicPr>
          <p:cNvPr id="4098" name="Picture 2" descr="C:\Users\ARZU\Desktop\4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132856"/>
            <a:ext cx="3695700" cy="2809875"/>
          </a:xfrm>
          <a:prstGeom prst="rect">
            <a:avLst/>
          </a:prstGeom>
          <a:noFill/>
        </p:spPr>
      </p:pic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Tasarım Uygulaması </a:t>
            </a:r>
            <a:br>
              <a:rPr lang="tr-TR" sz="2800" b="1" dirty="0" smtClean="0"/>
            </a:br>
            <a:r>
              <a:rPr lang="tr-TR" sz="2800" b="1" dirty="0" smtClean="0"/>
              <a:t>Sıfır Atık Programı</a:t>
            </a:r>
            <a:endParaRPr lang="tr-TR" sz="2800" dirty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16016" y="1484784"/>
            <a:ext cx="4182616" cy="478539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tr-TR" sz="2000" dirty="0" smtClean="0"/>
              <a:t>İsrafın önlenmesi, kaynakların daha verimli kullanılması, oluşan atığın miktarının azaltılması, etkin toplama sisteminin kurulması, atıkların geri dönüştürülmesini kapsayan atık önleme yaklaşımı olarak tanımlanan bir hedeftir.</a:t>
            </a:r>
          </a:p>
          <a:p>
            <a:pPr>
              <a:buFont typeface="Wingdings" pitchFamily="2" charset="2"/>
              <a:buChar char="v"/>
            </a:pPr>
            <a:r>
              <a:rPr lang="tr-TR" sz="2000" dirty="0" smtClean="0"/>
              <a:t>Atıkların geri dönüşüm ve geri kazanım süreci içinde değerlendirilmeden </a:t>
            </a:r>
            <a:r>
              <a:rPr lang="tr-TR" sz="2000" dirty="0" err="1" smtClean="0"/>
              <a:t>bertarafı</a:t>
            </a:r>
            <a:r>
              <a:rPr lang="tr-TR" sz="2000" dirty="0" smtClean="0"/>
              <a:t> hem maddesel hem de enerji olarak ciddi kaynak kayıpları yaşanmasına neden olmaktadır.</a:t>
            </a: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7</a:t>
            </a:fld>
            <a:endParaRPr lang="tr-TR"/>
          </a:p>
        </p:txBody>
      </p:sp>
      <p:pic>
        <p:nvPicPr>
          <p:cNvPr id="1026" name="Picture 2" descr="C:\Users\ARZU\Desktop\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56305"/>
            <a:ext cx="4038600" cy="38137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</TotalTime>
  <Words>509</Words>
  <Application>Microsoft Office PowerPoint</Application>
  <PresentationFormat>Ekran Gösterisi (4:3)</PresentationFormat>
  <Paragraphs>38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Ofis Teması</vt:lpstr>
      <vt:lpstr>Yaşamın Temel Kuralları</vt:lpstr>
      <vt:lpstr>3. Doğa şekilleri işleve dönüştürür.  Doğa, işlevselliği belirlemek için şekli kullanır</vt:lpstr>
      <vt:lpstr>Biyolojik Örnek-1  Kedi Dili</vt:lpstr>
      <vt:lpstr>Tasarım Uygulaması  Çok fonksiyonlu masa (Tre masa)</vt:lpstr>
      <vt:lpstr>4. Doğa her şeyi geri dönüştürür</vt:lpstr>
      <vt:lpstr>Biyolojik Örnek-1  Ağaçlar</vt:lpstr>
      <vt:lpstr>Tasarım Uygulaması  Sıfır Atık Programı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Life Principles</dc:title>
  <dc:creator>ARZU</dc:creator>
  <cp:lastModifiedBy>ARZU</cp:lastModifiedBy>
  <cp:revision>185</cp:revision>
  <dcterms:created xsi:type="dcterms:W3CDTF">2020-11-12T18:06:44Z</dcterms:created>
  <dcterms:modified xsi:type="dcterms:W3CDTF">2021-10-11T13:22:45Z</dcterms:modified>
</cp:coreProperties>
</file>