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330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25.12.2019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25.12.2019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25.12.2019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25.12.2019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25.12.2019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25.12.2019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25.12.2019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25.12.2019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25.12.2019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25.12.2019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25.12.2019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25.12.2019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2 İçerik Yer Tutucusu"/>
          <p:cNvSpPr>
            <a:spLocks noGrp="1"/>
          </p:cNvSpPr>
          <p:nvPr>
            <p:ph idx="1"/>
          </p:nvPr>
        </p:nvSpPr>
        <p:spPr>
          <a:xfrm>
            <a:off x="755650" y="1989138"/>
            <a:ext cx="7632700" cy="1889125"/>
          </a:xfrm>
        </p:spPr>
        <p:txBody>
          <a:bodyPr>
            <a:normAutofit lnSpcReduction="10000"/>
          </a:bodyPr>
          <a:lstStyle/>
          <a:p>
            <a:pPr algn="ctr">
              <a:lnSpc>
                <a:spcPct val="150000"/>
              </a:lnSpc>
              <a:buFont typeface="Wingdings" pitchFamily="2" charset="2"/>
              <a:buNone/>
            </a:pPr>
            <a:r>
              <a:rPr lang="tr-TR" altLang="tr-TR" sz="4000" dirty="0" smtClean="0"/>
              <a:t>“</a:t>
            </a:r>
            <a:r>
              <a:rPr lang="tr-TR" altLang="tr-TR" sz="4000" b="1" i="1" dirty="0" smtClean="0"/>
              <a:t>HALKA AÇIK ANONİM ORTAKLIK” STATÜSÜNÜN SONUÇLARI</a:t>
            </a:r>
          </a:p>
        </p:txBody>
      </p:sp>
      <p:sp>
        <p:nvSpPr>
          <p:cNvPr id="123907" name="3 Slayt Numarası Yer Tutucusu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04471C9-3512-4FEA-AA98-858E4D38A988}" type="slidenum">
              <a:rPr lang="tr-TR" altLang="tr-TR" sz="1200">
                <a:latin typeface="Verdana" pitchFamily="34" charset="0"/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tr-TR" altLang="tr-TR" sz="1200">
              <a:latin typeface="Verdana" pitchFamily="34" charset="0"/>
            </a:endParaRPr>
          </a:p>
        </p:txBody>
      </p:sp>
      <p:sp>
        <p:nvSpPr>
          <p:cNvPr id="123908" name="Altbilgi Yer Tutucusu 1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tr-TR" altLang="tr-TR" sz="1200">
                <a:solidFill>
                  <a:srgbClr val="898989"/>
                </a:solidFill>
                <a:latin typeface="Verdana" pitchFamily="34" charset="0"/>
                <a:cs typeface="Arial" charset="0"/>
              </a:rPr>
              <a:t>Arş. Gör. Gökhan AYDOĞAN</a:t>
            </a:r>
          </a:p>
        </p:txBody>
      </p:sp>
    </p:spTree>
    <p:extLst>
      <p:ext uri="{BB962C8B-B14F-4D97-AF65-F5344CB8AC3E}">
        <p14:creationId xmlns:p14="http://schemas.microsoft.com/office/powerpoint/2010/main" val="30106061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62950" cy="1354137"/>
          </a:xfrm>
        </p:spPr>
        <p:txBody>
          <a:bodyPr/>
          <a:lstStyle/>
          <a:p>
            <a:r>
              <a:rPr lang="tr-TR" altLang="tr-TR" sz="4000" b="1" smtClean="0"/>
              <a:t>Halka Açık Anonim Ortaklık Statüsünün Sonuçları</a:t>
            </a:r>
          </a:p>
        </p:txBody>
      </p:sp>
      <p:sp>
        <p:nvSpPr>
          <p:cNvPr id="124931" name="2 İçerik Yer Tutucusu"/>
          <p:cNvSpPr>
            <a:spLocks noGrp="1"/>
          </p:cNvSpPr>
          <p:nvPr>
            <p:ph idx="1"/>
          </p:nvPr>
        </p:nvSpPr>
        <p:spPr>
          <a:xfrm>
            <a:off x="457200" y="1628775"/>
            <a:ext cx="8362950" cy="489585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tr-TR" altLang="tr-TR" sz="2800" smtClean="0"/>
              <a:t>Uygulanacak hükümlerin belirlenmesi</a:t>
            </a:r>
          </a:p>
          <a:p>
            <a:pPr>
              <a:lnSpc>
                <a:spcPct val="150000"/>
              </a:lnSpc>
            </a:pPr>
            <a:r>
              <a:rPr lang="tr-TR" altLang="tr-TR" sz="2800" smtClean="0"/>
              <a:t>SPK’nın düzenlemeleri ile gözetim ve denetimine taabiyet </a:t>
            </a:r>
          </a:p>
          <a:p>
            <a:pPr>
              <a:lnSpc>
                <a:spcPct val="150000"/>
              </a:lnSpc>
            </a:pPr>
            <a:r>
              <a:rPr lang="tr-TR" altLang="tr-TR" sz="2800" smtClean="0"/>
              <a:t>Statünün hüküm ve sonuçları</a:t>
            </a:r>
          </a:p>
          <a:p>
            <a:pPr lvl="1">
              <a:lnSpc>
                <a:spcPct val="150000"/>
              </a:lnSpc>
            </a:pPr>
            <a:r>
              <a:rPr lang="tr-TR" altLang="tr-TR" sz="2400" smtClean="0"/>
              <a:t>Yükümlülükler</a:t>
            </a:r>
          </a:p>
          <a:p>
            <a:pPr lvl="1">
              <a:lnSpc>
                <a:spcPct val="150000"/>
              </a:lnSpc>
            </a:pPr>
            <a:r>
              <a:rPr lang="tr-TR" altLang="tr-TR" sz="2400" smtClean="0"/>
              <a:t>İmkânlar</a:t>
            </a:r>
          </a:p>
          <a:p>
            <a:pPr lvl="1">
              <a:lnSpc>
                <a:spcPct val="150000"/>
              </a:lnSpc>
            </a:pPr>
            <a:r>
              <a:rPr lang="tr-TR" altLang="tr-TR" sz="2400" smtClean="0"/>
              <a:t>Hem yükümlülük hem imkân olarak görülebilecek hususlar </a:t>
            </a:r>
          </a:p>
        </p:txBody>
      </p:sp>
      <p:sp>
        <p:nvSpPr>
          <p:cNvPr id="124932" name="3 Slayt Numarası Yer Tutucusu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D963BF7-0556-4367-80BD-3C7F58E20F57}" type="slidenum">
              <a:rPr lang="tr-TR" altLang="tr-TR" sz="1200">
                <a:latin typeface="Verdana" pitchFamily="34" charset="0"/>
              </a:rPr>
              <a:pPr>
                <a:spcBef>
                  <a:spcPct val="0"/>
                </a:spcBef>
                <a:buFontTx/>
                <a:buNone/>
              </a:pPr>
              <a:t>2</a:t>
            </a:fld>
            <a:endParaRPr lang="tr-TR" altLang="tr-TR" sz="1200">
              <a:latin typeface="Verdana" pitchFamily="34" charset="0"/>
            </a:endParaRPr>
          </a:p>
        </p:txBody>
      </p:sp>
      <p:sp>
        <p:nvSpPr>
          <p:cNvPr id="124933" name="Altbilgi Yer Tutucusu 1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tr-TR" altLang="tr-TR" sz="1200">
                <a:solidFill>
                  <a:srgbClr val="898989"/>
                </a:solidFill>
                <a:latin typeface="Verdana" pitchFamily="34" charset="0"/>
                <a:cs typeface="Arial" charset="0"/>
              </a:rPr>
              <a:t>Arş. Gör. Gökhan AYDOĞAN</a:t>
            </a:r>
          </a:p>
        </p:txBody>
      </p:sp>
    </p:spTree>
    <p:extLst>
      <p:ext uri="{BB962C8B-B14F-4D97-AF65-F5344CB8AC3E}">
        <p14:creationId xmlns:p14="http://schemas.microsoft.com/office/powerpoint/2010/main" val="2238949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1 Başlık"/>
          <p:cNvSpPr>
            <a:spLocks noGrp="1"/>
          </p:cNvSpPr>
          <p:nvPr>
            <p:ph type="title"/>
          </p:nvPr>
        </p:nvSpPr>
        <p:spPr>
          <a:xfrm>
            <a:off x="539750" y="346075"/>
            <a:ext cx="8147050" cy="1282700"/>
          </a:xfrm>
        </p:spPr>
        <p:txBody>
          <a:bodyPr>
            <a:normAutofit fontScale="90000"/>
          </a:bodyPr>
          <a:lstStyle/>
          <a:p>
            <a:r>
              <a:rPr lang="tr-TR" altLang="tr-TR" sz="4000" b="1" smtClean="0"/>
              <a:t>Uygulanacak Hükümlerin Belirlenmesi</a:t>
            </a:r>
          </a:p>
        </p:txBody>
      </p:sp>
      <p:sp>
        <p:nvSpPr>
          <p:cNvPr id="125955" name="2 İçerik Yer Tutucusu"/>
          <p:cNvSpPr>
            <a:spLocks noGrp="1"/>
          </p:cNvSpPr>
          <p:nvPr>
            <p:ph idx="1"/>
          </p:nvPr>
        </p:nvSpPr>
        <p:spPr>
          <a:xfrm>
            <a:off x="539750" y="1916113"/>
            <a:ext cx="8147050" cy="4321175"/>
          </a:xfrm>
        </p:spPr>
        <p:txBody>
          <a:bodyPr/>
          <a:lstStyle/>
          <a:p>
            <a:pPr algn="just">
              <a:lnSpc>
                <a:spcPct val="150000"/>
              </a:lnSpc>
              <a:buFont typeface="Wingdings" pitchFamily="2" charset="2"/>
              <a:buNone/>
            </a:pPr>
            <a:r>
              <a:rPr lang="tr-TR" altLang="tr-TR" sz="2800" b="1" smtClean="0"/>
              <a:t>	SerPK m. 2/2	: </a:t>
            </a:r>
            <a:r>
              <a:rPr lang="tr-TR" altLang="tr-TR" sz="2800" smtClean="0"/>
              <a:t>	</a:t>
            </a:r>
          </a:p>
          <a:p>
            <a:pPr algn="just">
              <a:lnSpc>
                <a:spcPct val="150000"/>
              </a:lnSpc>
              <a:buFont typeface="Wingdings" pitchFamily="2" charset="2"/>
              <a:buNone/>
            </a:pPr>
            <a:r>
              <a:rPr lang="tr-TR" altLang="tr-TR" sz="2800" smtClean="0"/>
              <a:t>	“</a:t>
            </a:r>
            <a:r>
              <a:rPr lang="tr-TR" altLang="tr-TR" sz="2800" i="1" smtClean="0"/>
              <a:t>Bu Kanunda ve bu Kanuna dayanılarak yürürlüğe konulan ikincil mevzuatta hüküm bulunmayan ve diğer kanunlarda bu Kanunun uygulanmayacağının belirtildiği hâllerde genel hükümler uygulanır</a:t>
            </a:r>
            <a:r>
              <a:rPr lang="tr-TR" altLang="tr-TR" sz="2800" smtClean="0"/>
              <a:t>”</a:t>
            </a:r>
          </a:p>
        </p:txBody>
      </p:sp>
      <p:sp>
        <p:nvSpPr>
          <p:cNvPr id="125956" name="3 Slayt Numarası Yer Tutucusu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297D401-DCA3-4D57-96A4-44B2B326F0C8}" type="slidenum">
              <a:rPr lang="tr-TR" altLang="tr-TR" sz="1200">
                <a:latin typeface="Verdana" pitchFamily="34" charset="0"/>
              </a:rPr>
              <a:pPr>
                <a:spcBef>
                  <a:spcPct val="0"/>
                </a:spcBef>
                <a:buFontTx/>
                <a:buNone/>
              </a:pPr>
              <a:t>3</a:t>
            </a:fld>
            <a:endParaRPr lang="tr-TR" altLang="tr-TR" sz="1200">
              <a:latin typeface="Verdana" pitchFamily="34" charset="0"/>
            </a:endParaRPr>
          </a:p>
        </p:txBody>
      </p:sp>
      <p:sp>
        <p:nvSpPr>
          <p:cNvPr id="125957" name="Altbilgi Yer Tutucusu 1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tr-TR" altLang="tr-TR" sz="1200">
                <a:solidFill>
                  <a:srgbClr val="898989"/>
                </a:solidFill>
                <a:latin typeface="Verdana" pitchFamily="34" charset="0"/>
                <a:cs typeface="Arial" charset="0"/>
              </a:rPr>
              <a:t>Arş. Gör. Gökhan AYDOĞAN</a:t>
            </a:r>
          </a:p>
        </p:txBody>
      </p:sp>
    </p:spTree>
    <p:extLst>
      <p:ext uri="{BB962C8B-B14F-4D97-AF65-F5344CB8AC3E}">
        <p14:creationId xmlns:p14="http://schemas.microsoft.com/office/powerpoint/2010/main" val="4047903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1 Başlık"/>
          <p:cNvSpPr>
            <a:spLocks noGrp="1"/>
          </p:cNvSpPr>
          <p:nvPr>
            <p:ph type="title"/>
          </p:nvPr>
        </p:nvSpPr>
        <p:spPr>
          <a:xfrm>
            <a:off x="2051050" y="188913"/>
            <a:ext cx="5256213" cy="895350"/>
          </a:xfrm>
        </p:spPr>
        <p:txBody>
          <a:bodyPr/>
          <a:lstStyle/>
          <a:p>
            <a:r>
              <a:rPr lang="tr-TR" altLang="tr-TR" sz="4000" b="1" smtClean="0"/>
              <a:t>Yükümlülükler</a:t>
            </a:r>
          </a:p>
        </p:txBody>
      </p:sp>
      <p:sp>
        <p:nvSpPr>
          <p:cNvPr id="126979" name="2 İçerik Yer Tutucusu"/>
          <p:cNvSpPr>
            <a:spLocks noGrp="1"/>
          </p:cNvSpPr>
          <p:nvPr>
            <p:ph idx="1"/>
          </p:nvPr>
        </p:nvSpPr>
        <p:spPr>
          <a:xfrm>
            <a:off x="611188" y="1084263"/>
            <a:ext cx="8281987" cy="5272087"/>
          </a:xfrm>
        </p:spPr>
        <p:txBody>
          <a:bodyPr/>
          <a:lstStyle/>
          <a:p>
            <a:pPr>
              <a:lnSpc>
                <a:spcPct val="150000"/>
              </a:lnSpc>
              <a:buFont typeface="Arial" charset="0"/>
              <a:buNone/>
            </a:pPr>
            <a:r>
              <a:rPr lang="tr-TR" altLang="tr-TR" sz="2000" smtClean="0"/>
              <a:t>	</a:t>
            </a:r>
            <a:r>
              <a:rPr lang="tr-TR" altLang="tr-TR" sz="2000" b="1" smtClean="0"/>
              <a:t>a-</a:t>
            </a:r>
            <a:r>
              <a:rPr lang="tr-TR" altLang="tr-TR" sz="2000" smtClean="0"/>
              <a:t> ***Kamuyu Aydınlatma Yükümlülüğü</a:t>
            </a:r>
          </a:p>
          <a:p>
            <a:pPr>
              <a:lnSpc>
                <a:spcPct val="150000"/>
              </a:lnSpc>
              <a:buFont typeface="Arial" charset="0"/>
              <a:buNone/>
            </a:pPr>
            <a:r>
              <a:rPr lang="tr-TR" altLang="tr-TR" sz="2000" smtClean="0"/>
              <a:t>	</a:t>
            </a:r>
            <a:r>
              <a:rPr lang="tr-TR" altLang="tr-TR" sz="2000" b="1" smtClean="0"/>
              <a:t>b-***</a:t>
            </a:r>
            <a:r>
              <a:rPr lang="tr-TR" altLang="tr-TR" sz="2000" smtClean="0"/>
              <a:t>Bağımsız Denetim ve Finansal Raporlama Yükümlülüğü</a:t>
            </a:r>
          </a:p>
          <a:p>
            <a:pPr>
              <a:lnSpc>
                <a:spcPct val="150000"/>
              </a:lnSpc>
              <a:buFont typeface="Wingdings" pitchFamily="2" charset="2"/>
              <a:buNone/>
            </a:pPr>
            <a:r>
              <a:rPr lang="tr-TR" altLang="tr-TR" sz="2000" smtClean="0"/>
              <a:t>	</a:t>
            </a:r>
            <a:r>
              <a:rPr lang="tr-TR" altLang="tr-TR" sz="2000" b="1" smtClean="0"/>
              <a:t>c-</a:t>
            </a:r>
            <a:r>
              <a:rPr lang="tr-TR" altLang="tr-TR" sz="2000" smtClean="0"/>
              <a:t> ***Kurumsal Yönetim İlkelerine Uyma Yükümlülüğü</a:t>
            </a:r>
          </a:p>
          <a:p>
            <a:pPr>
              <a:lnSpc>
                <a:spcPct val="150000"/>
              </a:lnSpc>
              <a:buFont typeface="Wingdings" pitchFamily="2" charset="2"/>
              <a:buNone/>
            </a:pPr>
            <a:r>
              <a:rPr lang="tr-TR" altLang="tr-TR" sz="2000" smtClean="0"/>
              <a:t>	</a:t>
            </a:r>
            <a:r>
              <a:rPr lang="tr-TR" altLang="tr-TR" sz="2000" b="1" smtClean="0"/>
              <a:t>d-</a:t>
            </a:r>
            <a:r>
              <a:rPr lang="tr-TR" altLang="tr-TR" sz="2000" smtClean="0"/>
              <a:t> Paylarının Borsada İşlem Görmesi Yükümlülüğü</a:t>
            </a:r>
          </a:p>
          <a:p>
            <a:pPr>
              <a:lnSpc>
                <a:spcPct val="150000"/>
              </a:lnSpc>
              <a:buFont typeface="Wingdings" pitchFamily="2" charset="2"/>
              <a:buNone/>
            </a:pPr>
            <a:r>
              <a:rPr lang="tr-TR" altLang="tr-TR" sz="2000" smtClean="0"/>
              <a:t>	</a:t>
            </a:r>
            <a:r>
              <a:rPr lang="tr-TR" altLang="tr-TR" sz="2000" b="1" smtClean="0"/>
              <a:t>e-</a:t>
            </a:r>
            <a:r>
              <a:rPr lang="tr-TR" altLang="tr-TR" sz="2000" smtClean="0"/>
              <a:t> Önemli Nitelikteki İşlemlere İlişkin Özel Düzenlemeler</a:t>
            </a:r>
          </a:p>
          <a:p>
            <a:pPr>
              <a:lnSpc>
                <a:spcPct val="150000"/>
              </a:lnSpc>
              <a:buFont typeface="Wingdings" pitchFamily="2" charset="2"/>
              <a:buNone/>
            </a:pPr>
            <a:r>
              <a:rPr lang="tr-TR" altLang="tr-TR" sz="2000" smtClean="0"/>
              <a:t>	</a:t>
            </a:r>
            <a:r>
              <a:rPr lang="tr-TR" altLang="tr-TR" sz="2000" b="1" smtClean="0"/>
              <a:t>f-</a:t>
            </a:r>
            <a:r>
              <a:rPr lang="tr-TR" altLang="tr-TR" sz="2000" smtClean="0"/>
              <a:t> Birleşme ve Bölünmeye İlişkin Özel Düzenlemeler	</a:t>
            </a:r>
          </a:p>
          <a:p>
            <a:pPr>
              <a:lnSpc>
                <a:spcPct val="150000"/>
              </a:lnSpc>
              <a:buFont typeface="Wingdings" pitchFamily="2" charset="2"/>
              <a:buNone/>
            </a:pPr>
            <a:r>
              <a:rPr lang="tr-TR" altLang="tr-TR" sz="2000" smtClean="0"/>
              <a:t>	</a:t>
            </a:r>
            <a:r>
              <a:rPr lang="tr-TR" altLang="tr-TR" sz="2000" b="1" smtClean="0"/>
              <a:t>g-</a:t>
            </a:r>
            <a:r>
              <a:rPr lang="tr-TR" altLang="tr-TR" sz="2000" smtClean="0"/>
              <a:t> Kâr Payına İlişkin Özel Düzenlemeler	</a:t>
            </a:r>
          </a:p>
          <a:p>
            <a:pPr>
              <a:lnSpc>
                <a:spcPct val="150000"/>
              </a:lnSpc>
              <a:buFont typeface="Wingdings" pitchFamily="2" charset="2"/>
              <a:buNone/>
            </a:pPr>
            <a:r>
              <a:rPr lang="tr-TR" altLang="tr-TR" sz="2000" smtClean="0"/>
              <a:t>	</a:t>
            </a:r>
            <a:r>
              <a:rPr lang="tr-TR" altLang="tr-TR" sz="2000" b="1" smtClean="0"/>
              <a:t>h-</a:t>
            </a:r>
            <a:r>
              <a:rPr lang="tr-TR" altLang="tr-TR" sz="2000" smtClean="0"/>
              <a:t> Örtülü Kazanç Aktarımı Yasağı	</a:t>
            </a:r>
          </a:p>
          <a:p>
            <a:pPr>
              <a:lnSpc>
                <a:spcPct val="150000"/>
              </a:lnSpc>
              <a:buFont typeface="Wingdings" pitchFamily="2" charset="2"/>
              <a:buNone/>
            </a:pPr>
            <a:r>
              <a:rPr lang="tr-TR" altLang="tr-TR" sz="2000" smtClean="0"/>
              <a:t>	</a:t>
            </a:r>
            <a:r>
              <a:rPr lang="tr-TR" altLang="tr-TR" sz="2000" b="1" smtClean="0"/>
              <a:t>ı-</a:t>
            </a:r>
            <a:r>
              <a:rPr lang="tr-TR" altLang="tr-TR" sz="2000" smtClean="0"/>
              <a:t> Pay Alım Teklifinde Bulunma Zorunluluğu</a:t>
            </a:r>
          </a:p>
          <a:p>
            <a:pPr>
              <a:lnSpc>
                <a:spcPct val="150000"/>
              </a:lnSpc>
              <a:buFont typeface="Wingdings" pitchFamily="2" charset="2"/>
              <a:buNone/>
            </a:pPr>
            <a:r>
              <a:rPr lang="tr-TR" altLang="tr-TR" sz="2000" smtClean="0"/>
              <a:t>	</a:t>
            </a:r>
            <a:r>
              <a:rPr lang="tr-TR" altLang="tr-TR" sz="2000" b="1" smtClean="0"/>
              <a:t>i-</a:t>
            </a:r>
            <a:r>
              <a:rPr lang="tr-TR" altLang="tr-TR" sz="2000" smtClean="0"/>
              <a:t> İmtiyazlı Paylara İlişkin Özel Düzenlemeler</a:t>
            </a:r>
          </a:p>
        </p:txBody>
      </p:sp>
      <p:sp>
        <p:nvSpPr>
          <p:cNvPr id="126980" name="3 Slayt Numarası Yer Tutucusu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23DE4C5-7805-45DD-9871-664B660E1E6C}" type="slidenum">
              <a:rPr lang="tr-TR" altLang="tr-TR" sz="1200">
                <a:latin typeface="Verdana" pitchFamily="34" charset="0"/>
              </a:rPr>
              <a:pPr>
                <a:spcBef>
                  <a:spcPct val="0"/>
                </a:spcBef>
                <a:buFontTx/>
                <a:buNone/>
              </a:pPr>
              <a:t>4</a:t>
            </a:fld>
            <a:endParaRPr lang="tr-TR" altLang="tr-TR" sz="1200">
              <a:latin typeface="Verdana" pitchFamily="34" charset="0"/>
            </a:endParaRPr>
          </a:p>
        </p:txBody>
      </p:sp>
      <p:sp>
        <p:nvSpPr>
          <p:cNvPr id="126981" name="Altbilgi Yer Tutucusu 1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tr-TR" altLang="tr-TR" sz="1200">
                <a:solidFill>
                  <a:srgbClr val="898989"/>
                </a:solidFill>
                <a:latin typeface="Verdana" pitchFamily="34" charset="0"/>
                <a:cs typeface="Arial" charset="0"/>
              </a:rPr>
              <a:t>Arş. Gör. Gökhan AYDOĞAN</a:t>
            </a:r>
          </a:p>
        </p:txBody>
      </p:sp>
    </p:spTree>
    <p:extLst>
      <p:ext uri="{BB962C8B-B14F-4D97-AF65-F5344CB8AC3E}">
        <p14:creationId xmlns:p14="http://schemas.microsoft.com/office/powerpoint/2010/main" val="1139993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1 Başlık"/>
          <p:cNvSpPr>
            <a:spLocks noGrp="1"/>
          </p:cNvSpPr>
          <p:nvPr>
            <p:ph type="title"/>
          </p:nvPr>
        </p:nvSpPr>
        <p:spPr>
          <a:xfrm>
            <a:off x="539750" y="84138"/>
            <a:ext cx="8147050" cy="823912"/>
          </a:xfrm>
        </p:spPr>
        <p:txBody>
          <a:bodyPr/>
          <a:lstStyle/>
          <a:p>
            <a:r>
              <a:rPr lang="tr-TR" altLang="tr-TR" sz="4000" b="1" smtClean="0"/>
              <a:t>İmkânlar / İmkân ve Yükümlülükler</a:t>
            </a:r>
          </a:p>
        </p:txBody>
      </p:sp>
      <p:sp>
        <p:nvSpPr>
          <p:cNvPr id="128003" name="2 İçerik Yer Tutucusu"/>
          <p:cNvSpPr>
            <a:spLocks noGrp="1"/>
          </p:cNvSpPr>
          <p:nvPr>
            <p:ph idx="1"/>
          </p:nvPr>
        </p:nvSpPr>
        <p:spPr>
          <a:xfrm>
            <a:off x="539750" y="1268413"/>
            <a:ext cx="8147050" cy="4968875"/>
          </a:xfrm>
        </p:spPr>
        <p:txBody>
          <a:bodyPr/>
          <a:lstStyle/>
          <a:p>
            <a:pPr>
              <a:lnSpc>
                <a:spcPct val="150000"/>
              </a:lnSpc>
              <a:buFont typeface="Wingdings" pitchFamily="2" charset="2"/>
              <a:buNone/>
            </a:pPr>
            <a:r>
              <a:rPr lang="tr-TR" altLang="tr-TR" sz="2000" smtClean="0"/>
              <a:t>	a- “Ayrılma Hakkı”nın Varlığı</a:t>
            </a:r>
          </a:p>
          <a:p>
            <a:pPr>
              <a:lnSpc>
                <a:spcPct val="150000"/>
              </a:lnSpc>
              <a:buFont typeface="Wingdings" pitchFamily="2" charset="2"/>
              <a:buNone/>
            </a:pPr>
            <a:endParaRPr lang="tr-TR" altLang="tr-TR" sz="200" smtClean="0"/>
          </a:p>
          <a:p>
            <a:pPr>
              <a:lnSpc>
                <a:spcPct val="150000"/>
              </a:lnSpc>
              <a:buFont typeface="Wingdings" pitchFamily="2" charset="2"/>
              <a:buNone/>
            </a:pPr>
            <a:r>
              <a:rPr lang="tr-TR" altLang="tr-TR" sz="2000" smtClean="0"/>
              <a:t>	b- “Ortaklıktan Çıkarma Hakkı” ve “Satma Hakkı”nın Varlığı</a:t>
            </a:r>
            <a:endParaRPr lang="tr-TR" altLang="tr-TR" sz="200" smtClean="0"/>
          </a:p>
          <a:p>
            <a:pPr>
              <a:lnSpc>
                <a:spcPct val="150000"/>
              </a:lnSpc>
              <a:buFont typeface="Wingdings" pitchFamily="2" charset="2"/>
              <a:buNone/>
            </a:pPr>
            <a:r>
              <a:rPr lang="tr-TR" altLang="tr-TR" sz="2000" smtClean="0"/>
              <a:t>	c- Ortaklığın Kendi Paylarını İktisabına ve Rehin Almasına İlişkin Özel Düzenlemeler</a:t>
            </a:r>
            <a:endParaRPr lang="tr-TR" altLang="tr-TR" sz="200" smtClean="0"/>
          </a:p>
          <a:p>
            <a:pPr>
              <a:lnSpc>
                <a:spcPct val="150000"/>
              </a:lnSpc>
              <a:buFont typeface="Wingdings" pitchFamily="2" charset="2"/>
              <a:buNone/>
            </a:pPr>
            <a:r>
              <a:rPr lang="tr-TR" altLang="tr-TR" sz="2000" smtClean="0"/>
              <a:t>	d- Genel Kurul Toplantılarına İlişkin Özel Düzenlemeler</a:t>
            </a:r>
            <a:endParaRPr lang="tr-TR" altLang="tr-TR" sz="200" smtClean="0"/>
          </a:p>
          <a:p>
            <a:pPr>
              <a:lnSpc>
                <a:spcPct val="150000"/>
              </a:lnSpc>
              <a:buFont typeface="Wingdings" pitchFamily="2" charset="2"/>
              <a:buNone/>
            </a:pPr>
            <a:r>
              <a:rPr lang="tr-TR" altLang="tr-TR" sz="2000" smtClean="0"/>
              <a:t>	e- “Azlık” Kavramının Belirlenmesine İlişkin Özel Düzenlemeler</a:t>
            </a:r>
            <a:endParaRPr lang="tr-TR" altLang="tr-TR" sz="200" smtClean="0"/>
          </a:p>
          <a:p>
            <a:pPr>
              <a:lnSpc>
                <a:spcPct val="150000"/>
              </a:lnSpc>
              <a:buFont typeface="Wingdings" pitchFamily="2" charset="2"/>
              <a:buNone/>
            </a:pPr>
            <a:r>
              <a:rPr lang="tr-TR" altLang="tr-TR" sz="2000" smtClean="0"/>
              <a:t>	f- Bağışlamaya İlişkin Özel Düzenlemeler</a:t>
            </a:r>
            <a:endParaRPr lang="tr-TR" altLang="tr-TR" sz="200" smtClean="0"/>
          </a:p>
          <a:p>
            <a:pPr>
              <a:lnSpc>
                <a:spcPct val="150000"/>
              </a:lnSpc>
              <a:buFont typeface="Wingdings" pitchFamily="2" charset="2"/>
              <a:buNone/>
            </a:pPr>
            <a:r>
              <a:rPr lang="tr-TR" altLang="tr-TR" sz="2000" smtClean="0"/>
              <a:t>	g- Borçlanma Araçları İhraç Limitlerine ve İhraç Yetkisinin Yönetim Kuruluna Devrine İlişkin Özel Düzenlemeler</a:t>
            </a:r>
          </a:p>
        </p:txBody>
      </p:sp>
      <p:sp>
        <p:nvSpPr>
          <p:cNvPr id="128004" name="3 Slayt Numarası Yer Tutucusu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911B838-C6C4-4252-B71E-85761E180198}" type="slidenum">
              <a:rPr lang="tr-TR" altLang="tr-TR" sz="1200">
                <a:latin typeface="Verdana" pitchFamily="34" charset="0"/>
              </a:rPr>
              <a:pPr>
                <a:spcBef>
                  <a:spcPct val="0"/>
                </a:spcBef>
                <a:buFontTx/>
                <a:buNone/>
              </a:pPr>
              <a:t>5</a:t>
            </a:fld>
            <a:endParaRPr lang="tr-TR" altLang="tr-TR" sz="1200">
              <a:latin typeface="Verdana" pitchFamily="34" charset="0"/>
            </a:endParaRPr>
          </a:p>
        </p:txBody>
      </p:sp>
      <p:sp>
        <p:nvSpPr>
          <p:cNvPr id="128005" name="Altbilgi Yer Tutucusu 1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tr-TR" altLang="tr-TR" sz="1200">
                <a:solidFill>
                  <a:srgbClr val="898989"/>
                </a:solidFill>
                <a:latin typeface="Verdana" pitchFamily="34" charset="0"/>
                <a:cs typeface="Arial" charset="0"/>
              </a:rPr>
              <a:t>Arş. Gör. Gökhan AYDOĞAN</a:t>
            </a:r>
          </a:p>
        </p:txBody>
      </p:sp>
    </p:spTree>
    <p:extLst>
      <p:ext uri="{BB962C8B-B14F-4D97-AF65-F5344CB8AC3E}">
        <p14:creationId xmlns:p14="http://schemas.microsoft.com/office/powerpoint/2010/main" val="116947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81</Words>
  <Application>Microsoft Office PowerPoint</Application>
  <PresentationFormat>Ekran Gösterisi (4:3)</PresentationFormat>
  <Paragraphs>41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5</vt:i4>
      </vt:variant>
    </vt:vector>
  </HeadingPairs>
  <TitlesOfParts>
    <vt:vector size="6" baseType="lpstr">
      <vt:lpstr>Ofis Teması</vt:lpstr>
      <vt:lpstr>PowerPoint Sunusu</vt:lpstr>
      <vt:lpstr>Halka Açık Anonim Ortaklık Statüsünün Sonuçları</vt:lpstr>
      <vt:lpstr>Uygulanacak Hükümlerin Belirlenmesi</vt:lpstr>
      <vt:lpstr>Yükümlülükler</vt:lpstr>
      <vt:lpstr>İmkânlar / İmkân ve Yükümlülükler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KORKUT OZKORKUT</dc:creator>
  <cp:lastModifiedBy>KORKUT OZKORKUT</cp:lastModifiedBy>
  <cp:revision>1</cp:revision>
  <dcterms:created xsi:type="dcterms:W3CDTF">2019-12-25T15:27:59Z</dcterms:created>
  <dcterms:modified xsi:type="dcterms:W3CDTF">2019-12-25T16:15:02Z</dcterms:modified>
</cp:coreProperties>
</file>