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2 İçerik Yer Tutucusu"/>
          <p:cNvSpPr>
            <a:spLocks noGrp="1"/>
          </p:cNvSpPr>
          <p:nvPr>
            <p:ph idx="1"/>
          </p:nvPr>
        </p:nvSpPr>
        <p:spPr>
          <a:xfrm>
            <a:off x="755650" y="1989138"/>
            <a:ext cx="7632700" cy="1889125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4000" dirty="0" smtClean="0"/>
              <a:t>“</a:t>
            </a:r>
            <a:r>
              <a:rPr lang="tr-TR" altLang="tr-TR" sz="4000" b="1" i="1" dirty="0" smtClean="0"/>
              <a:t>HALKA AÇIK ANONİM ORTAKLIK” STATÜSÜNÜN SONUÇLARI</a:t>
            </a:r>
          </a:p>
        </p:txBody>
      </p:sp>
      <p:sp>
        <p:nvSpPr>
          <p:cNvPr id="123907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4471C9-3512-4FEA-AA98-858E4D38A988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123908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301060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2950" cy="1354137"/>
          </a:xfrm>
        </p:spPr>
        <p:txBody>
          <a:bodyPr/>
          <a:lstStyle/>
          <a:p>
            <a:r>
              <a:rPr lang="tr-TR" altLang="tr-TR" sz="4000" b="1" smtClean="0"/>
              <a:t>Halka Açık Anonim Ortaklık Statüsünün Sonuçları</a:t>
            </a:r>
          </a:p>
        </p:txBody>
      </p:sp>
      <p:sp>
        <p:nvSpPr>
          <p:cNvPr id="124931" name="2 İçerik Yer Tutucusu"/>
          <p:cNvSpPr>
            <a:spLocks noGrp="1"/>
          </p:cNvSpPr>
          <p:nvPr>
            <p:ph idx="1"/>
          </p:nvPr>
        </p:nvSpPr>
        <p:spPr>
          <a:xfrm>
            <a:off x="457200" y="1628775"/>
            <a:ext cx="8362950" cy="48958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sz="2800" smtClean="0"/>
              <a:t>Uygulanacak hükümlerin belirlenmesi</a:t>
            </a:r>
          </a:p>
          <a:p>
            <a:pPr>
              <a:lnSpc>
                <a:spcPct val="150000"/>
              </a:lnSpc>
            </a:pPr>
            <a:r>
              <a:rPr lang="tr-TR" altLang="tr-TR" sz="2800" smtClean="0"/>
              <a:t>SPK’nın düzenlemeleri ile gözetim ve denetimine taabiyet </a:t>
            </a:r>
          </a:p>
          <a:p>
            <a:pPr>
              <a:lnSpc>
                <a:spcPct val="150000"/>
              </a:lnSpc>
            </a:pPr>
            <a:r>
              <a:rPr lang="tr-TR" altLang="tr-TR" sz="2800" smtClean="0"/>
              <a:t>Statünün hüküm ve sonuçları</a:t>
            </a:r>
          </a:p>
          <a:p>
            <a:pPr lvl="1">
              <a:lnSpc>
                <a:spcPct val="150000"/>
              </a:lnSpc>
            </a:pPr>
            <a:r>
              <a:rPr lang="tr-TR" altLang="tr-TR" sz="2400" smtClean="0"/>
              <a:t>Yükümlülükler</a:t>
            </a:r>
          </a:p>
          <a:p>
            <a:pPr lvl="1">
              <a:lnSpc>
                <a:spcPct val="150000"/>
              </a:lnSpc>
            </a:pPr>
            <a:r>
              <a:rPr lang="tr-TR" altLang="tr-TR" sz="2400" smtClean="0"/>
              <a:t>İmkânlar</a:t>
            </a:r>
          </a:p>
          <a:p>
            <a:pPr lvl="1">
              <a:lnSpc>
                <a:spcPct val="150000"/>
              </a:lnSpc>
            </a:pPr>
            <a:r>
              <a:rPr lang="tr-TR" altLang="tr-TR" sz="2400" smtClean="0"/>
              <a:t>Hem yükümlülük hem imkân olarak görülebilecek hususlar </a:t>
            </a:r>
          </a:p>
        </p:txBody>
      </p:sp>
      <p:sp>
        <p:nvSpPr>
          <p:cNvPr id="12493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963BF7-0556-4367-80BD-3C7F58E20F57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124933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223894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1 Başlık"/>
          <p:cNvSpPr>
            <a:spLocks noGrp="1"/>
          </p:cNvSpPr>
          <p:nvPr>
            <p:ph type="title"/>
          </p:nvPr>
        </p:nvSpPr>
        <p:spPr>
          <a:xfrm>
            <a:off x="539750" y="346075"/>
            <a:ext cx="8147050" cy="1282700"/>
          </a:xfrm>
        </p:spPr>
        <p:txBody>
          <a:bodyPr>
            <a:normAutofit fontScale="90000"/>
          </a:bodyPr>
          <a:lstStyle/>
          <a:p>
            <a:r>
              <a:rPr lang="tr-TR" altLang="tr-TR" sz="4000" b="1" smtClean="0"/>
              <a:t>Uygulanacak Hükümlerin Belirlenmesi</a:t>
            </a:r>
          </a:p>
        </p:txBody>
      </p:sp>
      <p:sp>
        <p:nvSpPr>
          <p:cNvPr id="125955" name="2 İçerik Yer Tutucusu"/>
          <p:cNvSpPr>
            <a:spLocks noGrp="1"/>
          </p:cNvSpPr>
          <p:nvPr>
            <p:ph idx="1"/>
          </p:nvPr>
        </p:nvSpPr>
        <p:spPr>
          <a:xfrm>
            <a:off x="539750" y="1916113"/>
            <a:ext cx="8147050" cy="4321175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800" b="1" smtClean="0"/>
              <a:t>	SerPK m. 2/2	: </a:t>
            </a:r>
            <a:r>
              <a:rPr lang="tr-TR" altLang="tr-TR" sz="2800" smtClean="0"/>
              <a:t>	</a:t>
            </a:r>
          </a:p>
          <a:p>
            <a:pPr algn="just"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800" smtClean="0"/>
              <a:t>	“</a:t>
            </a:r>
            <a:r>
              <a:rPr lang="tr-TR" altLang="tr-TR" sz="2800" i="1" smtClean="0"/>
              <a:t>Bu Kanunda ve bu Kanuna dayanılarak yürürlüğe konulan ikincil mevzuatta hüküm bulunmayan ve diğer kanunlarda bu Kanunun uygulanmayacağının belirtildiği hâllerde genel hükümler uygulanır</a:t>
            </a:r>
            <a:r>
              <a:rPr lang="tr-TR" altLang="tr-TR" sz="2800" smtClean="0"/>
              <a:t>”</a:t>
            </a:r>
          </a:p>
        </p:txBody>
      </p:sp>
      <p:sp>
        <p:nvSpPr>
          <p:cNvPr id="12595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97D401-DCA3-4D57-96A4-44B2B326F0C8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125957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404790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1 Başlık"/>
          <p:cNvSpPr>
            <a:spLocks noGrp="1"/>
          </p:cNvSpPr>
          <p:nvPr>
            <p:ph type="title"/>
          </p:nvPr>
        </p:nvSpPr>
        <p:spPr>
          <a:xfrm>
            <a:off x="2051050" y="188913"/>
            <a:ext cx="5256213" cy="895350"/>
          </a:xfrm>
        </p:spPr>
        <p:txBody>
          <a:bodyPr/>
          <a:lstStyle/>
          <a:p>
            <a:r>
              <a:rPr lang="tr-TR" altLang="tr-TR" sz="4000" b="1" smtClean="0"/>
              <a:t>Yükümlülükler</a:t>
            </a:r>
          </a:p>
        </p:txBody>
      </p:sp>
      <p:sp>
        <p:nvSpPr>
          <p:cNvPr id="126979" name="2 İçerik Yer Tutucusu"/>
          <p:cNvSpPr>
            <a:spLocks noGrp="1"/>
          </p:cNvSpPr>
          <p:nvPr>
            <p:ph idx="1"/>
          </p:nvPr>
        </p:nvSpPr>
        <p:spPr>
          <a:xfrm>
            <a:off x="611188" y="1084263"/>
            <a:ext cx="8281987" cy="5272087"/>
          </a:xfrm>
        </p:spPr>
        <p:txBody>
          <a:bodyPr/>
          <a:lstStyle/>
          <a:p>
            <a:pPr>
              <a:lnSpc>
                <a:spcPct val="150000"/>
              </a:lnSpc>
              <a:buFont typeface="Arial" charset="0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a-</a:t>
            </a:r>
            <a:r>
              <a:rPr lang="tr-TR" altLang="tr-TR" sz="2000" smtClean="0"/>
              <a:t> ***Kamuyu Aydınlatma Yükümlülüğü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b-***</a:t>
            </a:r>
            <a:r>
              <a:rPr lang="tr-TR" altLang="tr-TR" sz="2000" smtClean="0"/>
              <a:t>Bağımsız Denetim ve Finansal Raporlama Yükümlülüğü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c-</a:t>
            </a:r>
            <a:r>
              <a:rPr lang="tr-TR" altLang="tr-TR" sz="2000" smtClean="0"/>
              <a:t> ***Kurumsal Yönetim İlkelerine Uyma Yükümlülüğü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d-</a:t>
            </a:r>
            <a:r>
              <a:rPr lang="tr-TR" altLang="tr-TR" sz="2000" smtClean="0"/>
              <a:t> Paylarının Borsada İşlem Görmesi Yükümlülüğü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e-</a:t>
            </a:r>
            <a:r>
              <a:rPr lang="tr-TR" altLang="tr-TR" sz="2000" smtClean="0"/>
              <a:t> Önemli Nitelikteki İşlemlere İlişkin Özel Düzenlemeler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f-</a:t>
            </a:r>
            <a:r>
              <a:rPr lang="tr-TR" altLang="tr-TR" sz="2000" smtClean="0"/>
              <a:t> Birleşme ve Bölünmeye İlişkin Özel Düzenlemeler	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g-</a:t>
            </a:r>
            <a:r>
              <a:rPr lang="tr-TR" altLang="tr-TR" sz="2000" smtClean="0"/>
              <a:t> Kâr Payına İlişkin Özel Düzenlemeler	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h-</a:t>
            </a:r>
            <a:r>
              <a:rPr lang="tr-TR" altLang="tr-TR" sz="2000" smtClean="0"/>
              <a:t> Örtülü Kazanç Aktarımı Yasağı	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ı-</a:t>
            </a:r>
            <a:r>
              <a:rPr lang="tr-TR" altLang="tr-TR" sz="2000" smtClean="0"/>
              <a:t> Pay Alım Teklifinde Bulunma Zorunluluğu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</a:t>
            </a:r>
            <a:r>
              <a:rPr lang="tr-TR" altLang="tr-TR" sz="2000" b="1" smtClean="0"/>
              <a:t>i-</a:t>
            </a:r>
            <a:r>
              <a:rPr lang="tr-TR" altLang="tr-TR" sz="2000" smtClean="0"/>
              <a:t> İmtiyazlı Paylara İlişkin Özel Düzenlemeler</a:t>
            </a:r>
          </a:p>
        </p:txBody>
      </p:sp>
      <p:sp>
        <p:nvSpPr>
          <p:cNvPr id="12698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23DE4C5-7805-45DD-9871-664B660E1E6C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126981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113999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1 Başlık"/>
          <p:cNvSpPr>
            <a:spLocks noGrp="1"/>
          </p:cNvSpPr>
          <p:nvPr>
            <p:ph type="title"/>
          </p:nvPr>
        </p:nvSpPr>
        <p:spPr>
          <a:xfrm>
            <a:off x="539750" y="84138"/>
            <a:ext cx="8147050" cy="823912"/>
          </a:xfrm>
        </p:spPr>
        <p:txBody>
          <a:bodyPr/>
          <a:lstStyle/>
          <a:p>
            <a:r>
              <a:rPr lang="tr-TR" altLang="tr-TR" sz="4000" b="1" smtClean="0"/>
              <a:t>İmkânlar / İmkân ve Yükümlülükler</a:t>
            </a:r>
          </a:p>
        </p:txBody>
      </p:sp>
      <p:sp>
        <p:nvSpPr>
          <p:cNvPr id="128003" name="2 İçerik Yer Tutucusu"/>
          <p:cNvSpPr>
            <a:spLocks noGrp="1"/>
          </p:cNvSpPr>
          <p:nvPr>
            <p:ph idx="1"/>
          </p:nvPr>
        </p:nvSpPr>
        <p:spPr>
          <a:xfrm>
            <a:off x="539750" y="1268413"/>
            <a:ext cx="8147050" cy="496887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a- “Ayrılma Hakkı”nın Varlığı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altLang="tr-TR" sz="20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b- “Ortaklıktan Çıkarma Hakkı” ve “Satma Hakkı”nın Varlığı</a:t>
            </a:r>
            <a:endParaRPr lang="tr-TR" altLang="tr-TR" sz="20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c- Ortaklığın Kendi Paylarını İktisabına ve Rehin Almasına İlişkin Özel Düzenlemeler</a:t>
            </a:r>
            <a:endParaRPr lang="tr-TR" altLang="tr-TR" sz="20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d- Genel Kurul Toplantılarına İlişkin Özel Düzenlemeler</a:t>
            </a:r>
            <a:endParaRPr lang="tr-TR" altLang="tr-TR" sz="20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e- “Azlık” Kavramının Belirlenmesine İlişkin Özel Düzenlemeler</a:t>
            </a:r>
            <a:endParaRPr lang="tr-TR" altLang="tr-TR" sz="20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f- Bağışlamaya İlişkin Özel Düzenlemeler</a:t>
            </a:r>
            <a:endParaRPr lang="tr-TR" altLang="tr-TR" sz="20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tr-TR" sz="2000" smtClean="0"/>
              <a:t>	g- Borçlanma Araçları İhraç Limitlerine ve İhraç Yetkisinin Yönetim Kuruluna Devrine İlişkin Özel Düzenlemeler</a:t>
            </a:r>
          </a:p>
        </p:txBody>
      </p:sp>
      <p:sp>
        <p:nvSpPr>
          <p:cNvPr id="12800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11B838-C6C4-4252-B71E-85761E180198}" type="slidenum">
              <a:rPr lang="tr-TR" altLang="tr-TR" sz="1200"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tr-TR" sz="1200">
              <a:latin typeface="Verdana" pitchFamily="34" charset="0"/>
            </a:endParaRPr>
          </a:p>
        </p:txBody>
      </p:sp>
      <p:sp>
        <p:nvSpPr>
          <p:cNvPr id="128005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11694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Ekran Gösterisi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PowerPoint Sunusu</vt:lpstr>
      <vt:lpstr>Halka Açık Anonim Ortaklık Statüsünün Sonuçları</vt:lpstr>
      <vt:lpstr>Uygulanacak Hükümlerin Belirlenmesi</vt:lpstr>
      <vt:lpstr>Yükümlülükler</vt:lpstr>
      <vt:lpstr>İmkânlar / İmkân ve Yükümlülükler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KORKUT OZKORKUT</dc:creator>
  <cp:lastModifiedBy>KORKUT OZKORKUT</cp:lastModifiedBy>
  <cp:revision>1</cp:revision>
  <dcterms:created xsi:type="dcterms:W3CDTF">2019-12-25T15:27:59Z</dcterms:created>
  <dcterms:modified xsi:type="dcterms:W3CDTF">2019-12-25T16:15:02Z</dcterms:modified>
</cp:coreProperties>
</file>