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3"/>
  </p:notesMasterIdLst>
  <p:sldIdLst>
    <p:sldId id="256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80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8"/>
    <p:restoredTop sz="93009"/>
  </p:normalViewPr>
  <p:slideViewPr>
    <p:cSldViewPr snapToGrid="0">
      <p:cViewPr varScale="1">
        <p:scale>
          <a:sx n="105" d="100"/>
          <a:sy n="105" d="100"/>
        </p:scale>
        <p:origin x="12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5C32C-C32A-AA43-906E-F573206A9E13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70C42-C760-FE42-9DE3-EDA54A2324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1852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417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943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4940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5642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146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264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54324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3547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247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7579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161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874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6027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257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629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908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881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2AC4082-2199-4B6F-80B0-AE685C09201C}" type="datetimeFigureOut">
              <a:rPr lang="tr-TR" smtClean="0"/>
              <a:t>23.01.2020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FA766D6-23FB-4FEB-A2F5-F92C02791B6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343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btecer@ankara.edu.t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806096" y="1388126"/>
            <a:ext cx="8689976" cy="2543058"/>
          </a:xfrm>
          <a:ln/>
          <a:effectLst>
            <a:glow rad="101600">
              <a:schemeClr val="accent3">
                <a:satMod val="175000"/>
                <a:alpha val="40000"/>
              </a:schemeClr>
            </a:glow>
            <a:outerShdw blurRad="63500" dist="25400" dir="5400000" algn="ctr" rotWithShape="0">
              <a:srgbClr val="000000">
                <a:alpha val="69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tr-TR" sz="8800" dirty="0"/>
              <a:t>TAHIL TEKNOLOJİSİ</a:t>
            </a:r>
          </a:p>
        </p:txBody>
      </p:sp>
      <p:sp>
        <p:nvSpPr>
          <p:cNvPr id="4" name="object 6"/>
          <p:cNvSpPr txBox="1">
            <a:spLocks noGrp="1"/>
          </p:cNvSpPr>
          <p:nvPr>
            <p:ph type="subTitle" idx="1"/>
          </p:nvPr>
        </p:nvSpPr>
        <p:spPr>
          <a:xfrm>
            <a:off x="1806096" y="4095521"/>
            <a:ext cx="8689976" cy="2153666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3200" spc="-175" dirty="0">
                <a:solidFill>
                  <a:schemeClr val="bg1"/>
                </a:solidFill>
                <a:latin typeface="Verdana"/>
                <a:cs typeface="Verdana"/>
              </a:rPr>
              <a:t>NİLGÜN </a:t>
            </a:r>
            <a:r>
              <a:rPr sz="3200" spc="-215" dirty="0">
                <a:solidFill>
                  <a:schemeClr val="bg1"/>
                </a:solidFill>
                <a:latin typeface="Verdana"/>
                <a:cs typeface="Verdana"/>
              </a:rPr>
              <a:t>BAŞAK</a:t>
            </a:r>
            <a:r>
              <a:rPr sz="3200" spc="-44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3200" spc="-260" dirty="0">
                <a:solidFill>
                  <a:schemeClr val="bg1"/>
                </a:solidFill>
                <a:latin typeface="Verdana"/>
                <a:cs typeface="Verdana"/>
              </a:rPr>
              <a:t>TECER</a:t>
            </a:r>
            <a:endParaRPr sz="3200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927735" marR="920750" indent="635" algn="ctr">
              <a:lnSpc>
                <a:spcPct val="128200"/>
              </a:lnSpc>
              <a:spcBef>
                <a:spcPts val="30"/>
              </a:spcBef>
            </a:pPr>
            <a:r>
              <a:rPr sz="2400" spc="-105" dirty="0">
                <a:solidFill>
                  <a:schemeClr val="bg1"/>
                </a:solidFill>
                <a:latin typeface="Verdana"/>
                <a:cs typeface="Verdana"/>
              </a:rPr>
              <a:t>ÖĞRETİM </a:t>
            </a:r>
            <a:r>
              <a:rPr sz="2400" spc="-165" dirty="0">
                <a:solidFill>
                  <a:schemeClr val="bg1"/>
                </a:solidFill>
                <a:latin typeface="Verdana"/>
                <a:cs typeface="Verdana"/>
              </a:rPr>
              <a:t>GÖREVLİSİ  </a:t>
            </a:r>
            <a:endParaRPr lang="tr-TR" sz="2400" spc="-165" dirty="0">
              <a:solidFill>
                <a:schemeClr val="bg1"/>
              </a:solidFill>
              <a:latin typeface="Verdana"/>
              <a:cs typeface="Verdana"/>
            </a:endParaRPr>
          </a:p>
          <a:p>
            <a:pPr marL="927735" marR="920750" indent="635" algn="ctr">
              <a:lnSpc>
                <a:spcPct val="128200"/>
              </a:lnSpc>
              <a:spcBef>
                <a:spcPts val="30"/>
              </a:spcBef>
            </a:pPr>
            <a:r>
              <a:rPr sz="1600" spc="-15" dirty="0">
                <a:solidFill>
                  <a:schemeClr val="bg1"/>
                </a:solidFill>
                <a:latin typeface="Verdana"/>
                <a:cs typeface="Verdana"/>
              </a:rPr>
              <a:t>ANKARA</a:t>
            </a:r>
            <a:r>
              <a:rPr sz="1600" spc="-210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600" spc="-280" dirty="0">
                <a:solidFill>
                  <a:schemeClr val="bg1"/>
                </a:solidFill>
                <a:latin typeface="Verdana"/>
                <a:cs typeface="Verdana"/>
              </a:rPr>
              <a:t>ÜNİVERSİTESİ</a:t>
            </a:r>
            <a:endParaRPr sz="16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1600" spc="-135" dirty="0">
                <a:solidFill>
                  <a:schemeClr val="bg1"/>
                </a:solidFill>
                <a:latin typeface="Verdana"/>
                <a:cs typeface="Verdana"/>
              </a:rPr>
              <a:t>KALECİK </a:t>
            </a:r>
            <a:r>
              <a:rPr sz="1600" spc="-190" dirty="0">
                <a:solidFill>
                  <a:schemeClr val="bg1"/>
                </a:solidFill>
                <a:latin typeface="Verdana"/>
                <a:cs typeface="Verdana"/>
              </a:rPr>
              <a:t>MESLEK</a:t>
            </a:r>
            <a:r>
              <a:rPr sz="1600" spc="-204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sz="1600" spc="-175" dirty="0">
                <a:solidFill>
                  <a:schemeClr val="bg1"/>
                </a:solidFill>
                <a:latin typeface="Verdana"/>
                <a:cs typeface="Verdana"/>
              </a:rPr>
              <a:t>YÜKSEKOKULU</a:t>
            </a:r>
            <a:endParaRPr sz="1600" dirty="0">
              <a:solidFill>
                <a:schemeClr val="bg1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sz="1600" spc="-114" dirty="0">
                <a:solidFill>
                  <a:schemeClr val="bg1"/>
                </a:solidFill>
                <a:latin typeface="Verdana"/>
                <a:cs typeface="Verdana"/>
              </a:rPr>
              <a:t>E-</a:t>
            </a:r>
            <a:r>
              <a:rPr sz="1600" spc="-114" dirty="0" err="1">
                <a:solidFill>
                  <a:schemeClr val="bg1"/>
                </a:solidFill>
                <a:latin typeface="Verdana"/>
                <a:cs typeface="Verdana"/>
              </a:rPr>
              <a:t>posta</a:t>
            </a:r>
            <a:r>
              <a:rPr sz="1600" spc="-114">
                <a:solidFill>
                  <a:schemeClr val="bg1"/>
                </a:solidFill>
                <a:latin typeface="Verdana"/>
                <a:cs typeface="Verdana"/>
              </a:rPr>
              <a:t>:</a:t>
            </a:r>
            <a:r>
              <a:rPr sz="1600" spc="-175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tr-TR" sz="1600" cap="none" spc="-35">
                <a:solidFill>
                  <a:schemeClr val="bg1"/>
                </a:solidFill>
                <a:latin typeface="Verdana"/>
                <a:cs typeface="Verdana"/>
                <a:hlinkClick r:id="rId2"/>
              </a:rPr>
              <a:t>nbtecer@ankara.edu.tr</a:t>
            </a:r>
            <a:endParaRPr lang="tr-TR" sz="1600" cap="none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90694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45E814-C0B3-4E48-A4A5-64765B79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167157"/>
            <a:ext cx="10364451" cy="1596177"/>
          </a:xfrm>
        </p:spPr>
        <p:txBody>
          <a:bodyPr/>
          <a:lstStyle/>
          <a:p>
            <a:r>
              <a:rPr lang="tr-TR" dirty="0"/>
              <a:t>NİŞASTA üretimi</a:t>
            </a:r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44EDBA-99B7-EC4F-ACE3-478C0B4995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452436"/>
            <a:ext cx="10363826" cy="3424107"/>
          </a:xfrm>
        </p:spPr>
        <p:txBody>
          <a:bodyPr/>
          <a:lstStyle/>
          <a:p>
            <a:pPr marL="0" indent="0" algn="just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8887E20-C33A-444D-97A1-2BDCF74FD6B0}"/>
              </a:ext>
            </a:extLst>
          </p:cNvPr>
          <p:cNvSpPr/>
          <p:nvPr/>
        </p:nvSpPr>
        <p:spPr>
          <a:xfrm>
            <a:off x="1303920" y="2410163"/>
            <a:ext cx="98151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Protein- Nişasta Ayırma</a:t>
            </a: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Protein ve nişasta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içeren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bulamac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̧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seperasyon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sistemine beslenir. Bu sayede nişasta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sütünün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mekanik olarak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içinde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bulundurduğu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glüten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ve proteinden tam olarak ayrıştırılması işlemi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gerçekleştirilir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Merkez-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kac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̧ prensibine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göre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çalışan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bu sistem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özgül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ağırlığı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daha fazla olan nişastanın alttan, proteinin ise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üstten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çıkarak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birbirinden ayrılmasını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sağlar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Ayrılan proteinin vakum yardımıyla suyu alınır ve protein kurutucu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ünitesine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gönderilir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82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tin kutusu 7">
            <a:extLst>
              <a:ext uri="{FF2B5EF4-FFF2-40B4-BE49-F238E27FC236}">
                <a16:creationId xmlns:a16="http://schemas.microsoft.com/office/drawing/2014/main" id="{F6174774-FBD0-8C49-A859-241D82BC9403}"/>
              </a:ext>
            </a:extLst>
          </p:cNvPr>
          <p:cNvSpPr txBox="1"/>
          <p:nvPr/>
        </p:nvSpPr>
        <p:spPr>
          <a:xfrm>
            <a:off x="4397829" y="2830285"/>
            <a:ext cx="31133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/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245942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45E814-C0B3-4E48-A4A5-64765B79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NİŞASTA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44EDBA-99B7-EC4F-ACE3-478C0B4995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452436"/>
            <a:ext cx="10363826" cy="3424107"/>
          </a:xfrm>
        </p:spPr>
        <p:txBody>
          <a:bodyPr/>
          <a:lstStyle/>
          <a:p>
            <a:pPr marL="0" indent="0" algn="just">
              <a:buNone/>
            </a:pPr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6EF1411D-7057-E14C-BB2A-BB3761F4459E}"/>
              </a:ext>
            </a:extLst>
          </p:cNvPr>
          <p:cNvSpPr/>
          <p:nvPr/>
        </p:nvSpPr>
        <p:spPr>
          <a:xfrm>
            <a:off x="913775" y="2228730"/>
            <a:ext cx="1036382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Tahılların tanelerinden ve patatesten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özel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yöntemlerle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elde edilen unumsu bir maddedir. Nişasta, tahıl tanelerinin unsu kısmında bulunan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amiloz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amilopektinlerin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glikozid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bağlarıyla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bağlanmasından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meydana gelen bir karbonhidrattır. Glikozun bitkilerdeki depolanmış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hâlidir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ve enerji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üretiminde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kullanılır. </a:t>
            </a:r>
          </a:p>
          <a:p>
            <a:pPr algn="just"/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Nişasta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granülleri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bitkilerin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kök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gövde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, yaprak, tohum, meyve ve polenlerinde bulunur. Patates,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pirinc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̧, mısır,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buğday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bol miktarda nişasta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içerirler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ve insanların başlıca besin kaynaklarıdırlar. Sıcak suda nişasta peltesi denilen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jelatinimsi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bir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kütle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haline gelir.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Parçalanmamış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nişasta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granülleri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soğuk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suda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çözünmez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. Fakat suyu emer ve şişer. Jelatinleşme nişastanın cinsine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göre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farklı sıcaklıkta olabilir. Nişasta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granülleri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2 – 150 </a:t>
            </a:r>
            <a:r>
              <a:rPr lang="el-GR">
                <a:latin typeface="Arial" panose="020B0604020202020204" pitchFamily="34" charset="0"/>
                <a:cs typeface="Arial" panose="020B0604020202020204" pitchFamily="34" charset="0"/>
              </a:rPr>
              <a:t>μ 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boyunda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değişir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Pirinc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̧ en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küçük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, patates ise en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büyük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granüllere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sahiptir. </a:t>
            </a:r>
            <a:endParaRPr lang="tr-TR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956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44EDBA-99B7-EC4F-ACE3-478C0B4995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452436"/>
            <a:ext cx="10363826" cy="3424107"/>
          </a:xfrm>
        </p:spPr>
        <p:txBody>
          <a:bodyPr/>
          <a:lstStyle/>
          <a:p>
            <a:pPr marL="0" indent="0" algn="just">
              <a:buNone/>
            </a:pPr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2C9FEFF2-7116-D14F-8495-D4407D37F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73" y="1245917"/>
            <a:ext cx="8012175" cy="424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76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45E814-C0B3-4E48-A4A5-64765B79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NİŞASTA üretimi</a:t>
            </a:r>
            <a:br>
              <a:rPr lang="tr-TR"/>
            </a:br>
            <a:br>
              <a:rPr lang="tr-TR"/>
            </a:b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44EDBA-99B7-EC4F-ACE3-478C0B4995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452436"/>
            <a:ext cx="10363826" cy="3424107"/>
          </a:xfrm>
        </p:spPr>
        <p:txBody>
          <a:bodyPr/>
          <a:lstStyle/>
          <a:p>
            <a:pPr marL="0" indent="0" algn="just">
              <a:buNone/>
            </a:pPr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8887E20-C33A-444D-97A1-2BDCF74FD6B0}"/>
              </a:ext>
            </a:extLst>
          </p:cNvPr>
          <p:cNvSpPr/>
          <p:nvPr/>
        </p:nvSpPr>
        <p:spPr>
          <a:xfrm>
            <a:off x="1291728" y="2043754"/>
            <a:ext cx="9815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>
                <a:latin typeface="Arial" panose="020B0604020202020204" pitchFamily="34" charset="0"/>
                <a:cs typeface="Arial" panose="020B0604020202020204" pitchFamily="34" charset="0"/>
              </a:rPr>
              <a:t>Hammaddeye </a:t>
            </a:r>
            <a:r>
              <a:rPr lang="tr-TR" b="1" i="1" err="1">
                <a:latin typeface="Arial" panose="020B0604020202020204" pitchFamily="34" charset="0"/>
                <a:cs typeface="Arial" panose="020B0604020202020204" pitchFamily="34" charset="0"/>
              </a:rPr>
              <a:t>göre</a:t>
            </a:r>
            <a:r>
              <a:rPr lang="tr-TR" b="1" i="1">
                <a:latin typeface="Arial" panose="020B0604020202020204" pitchFamily="34" charset="0"/>
                <a:cs typeface="Arial" panose="020B0604020202020204" pitchFamily="34" charset="0"/>
              </a:rPr>
              <a:t> nişastalar</a:t>
            </a:r>
          </a:p>
          <a:p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Mısır Nişastası</a:t>
            </a:r>
          </a:p>
          <a:p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Patates Nişastası</a:t>
            </a:r>
          </a:p>
          <a:p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Pirinc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̧ Nişastası</a:t>
            </a:r>
          </a:p>
          <a:p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Buğday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Nişastası</a:t>
            </a:r>
          </a:p>
        </p:txBody>
      </p:sp>
    </p:spTree>
    <p:extLst>
      <p:ext uri="{BB962C8B-B14F-4D97-AF65-F5344CB8AC3E}">
        <p14:creationId xmlns:p14="http://schemas.microsoft.com/office/powerpoint/2010/main" val="158985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45E814-C0B3-4E48-A4A5-64765B79F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NİŞASTA üretimi</a:t>
            </a:r>
            <a:br>
              <a:rPr lang="tr-TR"/>
            </a:br>
            <a:br>
              <a:rPr lang="tr-TR"/>
            </a:br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44EDBA-99B7-EC4F-ACE3-478C0B4995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452436"/>
            <a:ext cx="10363826" cy="3424107"/>
          </a:xfrm>
        </p:spPr>
        <p:txBody>
          <a:bodyPr/>
          <a:lstStyle/>
          <a:p>
            <a:pPr marL="0" indent="0" algn="just">
              <a:buNone/>
            </a:pPr>
            <a:endParaRPr lang="tr-TR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8887E20-C33A-444D-97A1-2BDCF74FD6B0}"/>
              </a:ext>
            </a:extLst>
          </p:cNvPr>
          <p:cNvSpPr/>
          <p:nvPr/>
        </p:nvSpPr>
        <p:spPr>
          <a:xfrm>
            <a:off x="1303920" y="1958410"/>
            <a:ext cx="98151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>
                <a:latin typeface="Arial" panose="020B0604020202020204" pitchFamily="34" charset="0"/>
                <a:cs typeface="Arial" panose="020B0604020202020204" pitchFamily="34" charset="0"/>
              </a:rPr>
              <a:t>Elde Edilişine </a:t>
            </a:r>
            <a:r>
              <a:rPr lang="tr-TR" b="1" i="1" err="1">
                <a:latin typeface="Arial" panose="020B0604020202020204" pitchFamily="34" charset="0"/>
                <a:cs typeface="Arial" panose="020B0604020202020204" pitchFamily="34" charset="0"/>
              </a:rPr>
              <a:t>Göre</a:t>
            </a:r>
            <a:r>
              <a:rPr lang="tr-TR" b="1" i="1">
                <a:latin typeface="Arial" panose="020B0604020202020204" pitchFamily="34" charset="0"/>
                <a:cs typeface="Arial" panose="020B0604020202020204" pitchFamily="34" charset="0"/>
              </a:rPr>
              <a:t> Nişastalar</a:t>
            </a:r>
          </a:p>
          <a:p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Doğal Nişastalar</a:t>
            </a:r>
          </a:p>
          <a:p>
            <a:r>
              <a:rPr lang="tr-TR" err="1">
                <a:latin typeface="Arial" panose="020B0604020202020204" pitchFamily="34" charset="0"/>
                <a:cs typeface="Arial" panose="020B0604020202020204" pitchFamily="34" charset="0"/>
              </a:rPr>
              <a:t>Modifiye</a:t>
            </a: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 Nişastalar</a:t>
            </a:r>
          </a:p>
        </p:txBody>
      </p:sp>
    </p:spTree>
    <p:extLst>
      <p:ext uri="{BB962C8B-B14F-4D97-AF65-F5344CB8AC3E}">
        <p14:creationId xmlns:p14="http://schemas.microsoft.com/office/powerpoint/2010/main" val="3351765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45E814-C0B3-4E48-A4A5-64765B79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167157"/>
            <a:ext cx="10364451" cy="1596177"/>
          </a:xfrm>
        </p:spPr>
        <p:txBody>
          <a:bodyPr/>
          <a:lstStyle/>
          <a:p>
            <a:r>
              <a:rPr lang="tr-TR" dirty="0"/>
              <a:t>NİŞASTA üretimi</a:t>
            </a:r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44EDBA-99B7-EC4F-ACE3-478C0B4995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452436"/>
            <a:ext cx="10363826" cy="3424107"/>
          </a:xfrm>
        </p:spPr>
        <p:txBody>
          <a:bodyPr/>
          <a:lstStyle/>
          <a:p>
            <a:pPr marL="0" indent="0" algn="just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8887E20-C33A-444D-97A1-2BDCF74FD6B0}"/>
              </a:ext>
            </a:extLst>
          </p:cNvPr>
          <p:cNvSpPr/>
          <p:nvPr/>
        </p:nvSpPr>
        <p:spPr>
          <a:xfrm>
            <a:off x="1303920" y="2410163"/>
            <a:ext cx="9815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Nişastayı Diğer Öğelerden Ayırma </a:t>
            </a: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Yumuşatılmış̧, kırılmış̧ yaģ̆ mısır taneleri bundan sonra öz ayırıcısı adı verilen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flotasyon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tanklarına veya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santrifüj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hidro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siklonlara yollanır.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Özler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, mısırın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diğer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kısımlarından daha hafif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olduğu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için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yüzeyde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kalmakta ve ayrılmaktadırlar. Mısır kırılıp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bulamac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̧ haline getirildikten sonra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özgül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ağırlığı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düşük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olan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özün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ayrılma işlemi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özel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hidrosiklonlardan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oluşan bir dizi ayrım sistemi ile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sağlanır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471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45E814-C0B3-4E48-A4A5-64765B79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167157"/>
            <a:ext cx="10364451" cy="1596177"/>
          </a:xfrm>
        </p:spPr>
        <p:txBody>
          <a:bodyPr/>
          <a:lstStyle/>
          <a:p>
            <a:r>
              <a:rPr lang="tr-TR" dirty="0"/>
              <a:t>NİŞASTA üretimi</a:t>
            </a:r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44EDBA-99B7-EC4F-ACE3-478C0B4995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452436"/>
            <a:ext cx="10363826" cy="3424107"/>
          </a:xfrm>
        </p:spPr>
        <p:txBody>
          <a:bodyPr/>
          <a:lstStyle/>
          <a:p>
            <a:pPr marL="0" indent="0" algn="just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8887E20-C33A-444D-97A1-2BDCF74FD6B0}"/>
              </a:ext>
            </a:extLst>
          </p:cNvPr>
          <p:cNvSpPr/>
          <p:nvPr/>
        </p:nvSpPr>
        <p:spPr>
          <a:xfrm>
            <a:off x="1303920" y="2410163"/>
            <a:ext cx="9815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Yumuşatma</a:t>
            </a:r>
          </a:p>
          <a:p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Yaş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öğütme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prosesinin en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önemli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aşamalarından biridir. Prosesin(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sürec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̧) ilk aşaması olarak kabul edilebilir. Bu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bölümde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mısır yumuşatılarak mısır tanesinin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içeriğine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daha kolay ayrışması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amaçlanır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09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45E814-C0B3-4E48-A4A5-64765B79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167157"/>
            <a:ext cx="10364451" cy="1596177"/>
          </a:xfrm>
        </p:spPr>
        <p:txBody>
          <a:bodyPr/>
          <a:lstStyle/>
          <a:p>
            <a:r>
              <a:rPr lang="tr-TR" dirty="0"/>
              <a:t>NİŞASTA üretimi</a:t>
            </a:r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44EDBA-99B7-EC4F-ACE3-478C0B4995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452436"/>
            <a:ext cx="10363826" cy="3424107"/>
          </a:xfrm>
        </p:spPr>
        <p:txBody>
          <a:bodyPr/>
          <a:lstStyle/>
          <a:p>
            <a:pPr marL="0" indent="0" algn="just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8887E20-C33A-444D-97A1-2BDCF74FD6B0}"/>
              </a:ext>
            </a:extLst>
          </p:cNvPr>
          <p:cNvSpPr/>
          <p:nvPr/>
        </p:nvSpPr>
        <p:spPr>
          <a:xfrm>
            <a:off x="1303920" y="2410163"/>
            <a:ext cx="98151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Ezme</a:t>
            </a:r>
          </a:p>
          <a:p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Maserasyon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işleminden sonra mısır ezme işlemiyle, yumuşatılmış olan mısırın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parçalanarak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özün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dışarı alınması ve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kepeğe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yapışık kalan nişastanın daha iyi ayrılabilmesi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sağlanır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Tüm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bu ezme proseslerinin ana amacı: mısırı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bünyesinde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bulunan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komponentlerinden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mümkün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olduğunca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ayırarak takip eden proseslerde verimli bir ayrışmanın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sağlanmasıdır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83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845E814-C0B3-4E48-A4A5-64765B79F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167157"/>
            <a:ext cx="10364451" cy="1596177"/>
          </a:xfrm>
        </p:spPr>
        <p:txBody>
          <a:bodyPr/>
          <a:lstStyle/>
          <a:p>
            <a:r>
              <a:rPr lang="tr-TR" dirty="0"/>
              <a:t>NİŞASTA üretimi</a:t>
            </a:r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44EDBA-99B7-EC4F-ACE3-478C0B4995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5" y="2452436"/>
            <a:ext cx="10363826" cy="3424107"/>
          </a:xfrm>
        </p:spPr>
        <p:txBody>
          <a:bodyPr/>
          <a:lstStyle/>
          <a:p>
            <a:pPr marL="0" indent="0" algn="just">
              <a:buNone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8887E20-C33A-444D-97A1-2BDCF74FD6B0}"/>
              </a:ext>
            </a:extLst>
          </p:cNvPr>
          <p:cNvSpPr/>
          <p:nvPr/>
        </p:nvSpPr>
        <p:spPr>
          <a:xfrm>
            <a:off x="1303920" y="2410163"/>
            <a:ext cx="9815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latin typeface="Arial" panose="020B0604020202020204" pitchFamily="34" charset="0"/>
                <a:cs typeface="Arial" panose="020B0604020202020204" pitchFamily="34" charset="0"/>
              </a:rPr>
              <a:t>Kepek Ayırma</a:t>
            </a:r>
          </a:p>
          <a:p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Özden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arındırılmış olan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bulamac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̧ kepek yıkama besleme tankında toplanır ve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özel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elek sistemine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gönderilir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Bu sistemde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üründeki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kepek kısmi ile nişasta-protein karışımı birbirinden ayrılır. Kepek preslerinde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kepeğin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suyu alındıktan sonra kurutucu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ünitesine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gönderilir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39597"/>
      </p:ext>
    </p:extLst>
  </p:cSld>
  <p:clrMapOvr>
    <a:masterClrMapping/>
  </p:clrMapOvr>
</p:sld>
</file>

<file path=ppt/theme/theme1.xml><?xml version="1.0" encoding="utf-8"?>
<a:theme xmlns:a="http://schemas.openxmlformats.org/drawingml/2006/main" name="Damla">
  <a:themeElements>
    <a:clrScheme name="Daml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aml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l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1323</TotalTime>
  <Words>636</Words>
  <Application>Microsoft Macintosh PowerPoint</Application>
  <PresentationFormat>Geniş ekran</PresentationFormat>
  <Paragraphs>45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Calibri</vt:lpstr>
      <vt:lpstr>Tw Cen MT</vt:lpstr>
      <vt:lpstr>Verdana</vt:lpstr>
      <vt:lpstr>Damla</vt:lpstr>
      <vt:lpstr>TAHIL TEKNOLOJİSİ</vt:lpstr>
      <vt:lpstr>NİŞASTA</vt:lpstr>
      <vt:lpstr>PowerPoint Sunusu</vt:lpstr>
      <vt:lpstr>NİŞASTA üretimi  </vt:lpstr>
      <vt:lpstr>NİŞASTA üretimi  </vt:lpstr>
      <vt:lpstr>NİŞASTA üretimi  </vt:lpstr>
      <vt:lpstr>NİŞASTA üretimi  </vt:lpstr>
      <vt:lpstr>NİŞASTA üretimi  </vt:lpstr>
      <vt:lpstr>NİŞASTA üretimi  </vt:lpstr>
      <vt:lpstr>NİŞASTA üretimi  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FERMENTASYON TEKNOLOJİSİ</dc:title>
  <dc:creator>Windows Kullanıcısı</dc:creator>
  <cp:lastModifiedBy>Özgür Tecer</cp:lastModifiedBy>
  <cp:revision>297</cp:revision>
  <dcterms:created xsi:type="dcterms:W3CDTF">2019-09-25T12:44:30Z</dcterms:created>
  <dcterms:modified xsi:type="dcterms:W3CDTF">2020-01-23T11:55:35Z</dcterms:modified>
</cp:coreProperties>
</file>