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17"/>
  </p:handoutMasterIdLst>
  <p:sldIdLst>
    <p:sldId id="564" r:id="rId2"/>
    <p:sldId id="364" r:id="rId3"/>
    <p:sldId id="365" r:id="rId4"/>
    <p:sldId id="366" r:id="rId5"/>
    <p:sldId id="367" r:id="rId6"/>
    <p:sldId id="368" r:id="rId7"/>
    <p:sldId id="562" r:id="rId8"/>
    <p:sldId id="369" r:id="rId9"/>
    <p:sldId id="370" r:id="rId10"/>
    <p:sldId id="371" r:id="rId11"/>
    <p:sldId id="372" r:id="rId12"/>
    <p:sldId id="373" r:id="rId13"/>
    <p:sldId id="374" r:id="rId14"/>
    <p:sldId id="375" r:id="rId15"/>
    <p:sldId id="563"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620"/>
    <p:restoredTop sz="94635"/>
  </p:normalViewPr>
  <p:slideViewPr>
    <p:cSldViewPr snapToGrid="0" snapToObjects="1">
      <p:cViewPr varScale="1">
        <p:scale>
          <a:sx n="93" d="100"/>
          <a:sy n="93" d="100"/>
        </p:scale>
        <p:origin x="28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0B0F64-C5CE-4DE5-B9FF-4DD1C11AAACA}" type="datetimeFigureOut">
              <a:rPr lang="tr-TR" smtClean="0"/>
              <a:t>9.12.2019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101119-4949-471A-BD2D-E0905603A9F4}" type="slidenum">
              <a:rPr lang="tr-TR" smtClean="0"/>
              <a:t>‹#›</a:t>
            </a:fld>
            <a:endParaRPr lang="tr-TR"/>
          </a:p>
        </p:txBody>
      </p:sp>
    </p:spTree>
    <p:extLst>
      <p:ext uri="{BB962C8B-B14F-4D97-AF65-F5344CB8AC3E}">
        <p14:creationId xmlns:p14="http://schemas.microsoft.com/office/powerpoint/2010/main" val="182039223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endParaRPr lang="tr-T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r-TR"/>
          </a:p>
        </p:txBody>
      </p:sp>
    </p:spTree>
    <p:extLst>
      <p:ext uri="{BB962C8B-B14F-4D97-AF65-F5344CB8AC3E}">
        <p14:creationId xmlns:p14="http://schemas.microsoft.com/office/powerpoint/2010/main" val="2465625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2399562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18141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6197600" y="1600200"/>
            <a:ext cx="5384800" cy="21859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6197600" y="3938589"/>
            <a:ext cx="5384800" cy="21875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522485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2187136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Özel Düzen">
    <p:spTree>
      <p:nvGrpSpPr>
        <p:cNvPr id="1" name=""/>
        <p:cNvGrpSpPr/>
        <p:nvPr/>
      </p:nvGrpSpPr>
      <p:grpSpPr>
        <a:xfrm>
          <a:off x="0" y="0"/>
          <a:ext cx="0" cy="0"/>
          <a:chOff x="0" y="0"/>
          <a:chExt cx="0" cy="0"/>
        </a:xfrm>
      </p:grpSpPr>
      <p:sp>
        <p:nvSpPr>
          <p:cNvPr id="2" name="Başlık 1"/>
          <p:cNvSpPr>
            <a:spLocks noGrp="1"/>
          </p:cNvSpPr>
          <p:nvPr>
            <p:ph type="title"/>
          </p:nvPr>
        </p:nvSpPr>
        <p:spPr>
          <a:xfrm>
            <a:off x="609622" y="274639"/>
            <a:ext cx="10972799" cy="353344"/>
          </a:xfrm>
          <a:prstGeom prst="rect">
            <a:avLst/>
          </a:prstGeom>
        </p:spPr>
        <p:txBody>
          <a:bodyPr lIns="117784" tIns="58892" rIns="117784" bIns="58892">
            <a:noAutofit/>
          </a:bodyPr>
          <a:lstStyle>
            <a:lvl1pPr>
              <a:defRPr lang="tr-TR" sz="2300" b="1" kern="1200" smtClean="0">
                <a:ln w="17780" cmpd="sng">
                  <a:noFill/>
                  <a:prstDash val="solid"/>
                  <a:miter lim="800000"/>
                </a:ln>
                <a:solidFill>
                  <a:schemeClr val="tx1"/>
                </a:solidFill>
                <a:effectLst>
                  <a:outerShdw blurRad="50800" dist="38100" dir="13500000" algn="br" rotWithShape="0">
                    <a:prstClr val="black">
                      <a:alpha val="40000"/>
                    </a:prstClr>
                  </a:outerShdw>
                </a:effectLst>
                <a:latin typeface="Cambria" pitchFamily="18" charset="0"/>
                <a:ea typeface="+mn-ea"/>
                <a:cs typeface="+mn-cs"/>
              </a:defRPr>
            </a:lvl1pPr>
          </a:lstStyle>
          <a:p>
            <a:r>
              <a:rPr lang="tr-TR" dirty="0"/>
              <a:t>Asıl başlık stili için tıklatın</a:t>
            </a:r>
          </a:p>
        </p:txBody>
      </p:sp>
      <p:sp>
        <p:nvSpPr>
          <p:cNvPr id="3" name="4 Altbilgi Yer Tutucusu">
            <a:extLst>
              <a:ext uri="{FF2B5EF4-FFF2-40B4-BE49-F238E27FC236}">
                <a16:creationId xmlns="" xmlns:a16="http://schemas.microsoft.com/office/drawing/2014/main" id="{1E0BDBE6-D99C-1547-ACD7-372C275E6572}"/>
              </a:ext>
            </a:extLst>
          </p:cNvPr>
          <p:cNvSpPr>
            <a:spLocks noGrp="1"/>
          </p:cNvSpPr>
          <p:nvPr>
            <p:ph type="ftr" sz="quarter" idx="10"/>
          </p:nvPr>
        </p:nvSpPr>
        <p:spPr>
          <a:xfrm>
            <a:off x="4165600" y="6354763"/>
            <a:ext cx="3860800" cy="368300"/>
          </a:xfrm>
          <a:prstGeom prst="rect">
            <a:avLst/>
          </a:prstGeom>
        </p:spPr>
        <p:txBody>
          <a:bodyPr lIns="117784" tIns="58892" rIns="117784" bIns="58892"/>
          <a:lstStyle>
            <a:lvl1pPr eaLnBrk="1" hangingPunct="1">
              <a:defRPr b="1" cap="none" spc="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defRPr>
            </a:lvl1pPr>
          </a:lstStyle>
          <a:p>
            <a:pPr>
              <a:defRPr/>
            </a:pPr>
            <a:endParaRPr lang="tr-TR"/>
          </a:p>
        </p:txBody>
      </p:sp>
      <p:sp>
        <p:nvSpPr>
          <p:cNvPr id="4" name="5 Slayt Numarası Yer Tutucusu">
            <a:extLst>
              <a:ext uri="{FF2B5EF4-FFF2-40B4-BE49-F238E27FC236}">
                <a16:creationId xmlns="" xmlns:a16="http://schemas.microsoft.com/office/drawing/2014/main" id="{E4FB45E2-B500-B145-AC6A-C800F5A0C83D}"/>
              </a:ext>
            </a:extLst>
          </p:cNvPr>
          <p:cNvSpPr>
            <a:spLocks noGrp="1"/>
          </p:cNvSpPr>
          <p:nvPr>
            <p:ph type="sldNum" sz="quarter" idx="11"/>
          </p:nvPr>
        </p:nvSpPr>
        <p:spPr>
          <a:xfrm>
            <a:off x="8737600" y="6354763"/>
            <a:ext cx="2844800" cy="368300"/>
          </a:xfrm>
          <a:prstGeom prst="rect">
            <a:avLst/>
          </a:prstGeom>
        </p:spPr>
        <p:txBody>
          <a:bodyPr vert="horz" wrap="square" lIns="117784" tIns="58892" rIns="117784" bIns="58892" numCol="1" anchor="t" anchorCtr="0" compatLnSpc="1">
            <a:prstTxWarp prst="textNoShape">
              <a:avLst/>
            </a:prstTxWarp>
          </a:bodyPr>
          <a:lstStyle>
            <a:lvl1pPr algn="r" eaLnBrk="1" hangingPunct="1">
              <a:defRPr b="1"/>
            </a:lvl1pPr>
          </a:lstStyle>
          <a:p>
            <a:pPr>
              <a:defRPr/>
            </a:pPr>
            <a:fld id="{D8E56F5C-B6E6-CC4F-A27B-6B8AA3A2CB86}" type="slidenum">
              <a:rPr lang="tr-TR" altLang="tr-TR"/>
              <a:pPr>
                <a:defRPr/>
              </a:pPr>
              <a:t>‹#›</a:t>
            </a:fld>
            <a:endParaRPr lang="tr-TR" altLang="tr-TR"/>
          </a:p>
        </p:txBody>
      </p:sp>
    </p:spTree>
    <p:extLst>
      <p:ext uri="{BB962C8B-B14F-4D97-AF65-F5344CB8AC3E}">
        <p14:creationId xmlns:p14="http://schemas.microsoft.com/office/powerpoint/2010/main" val="4129238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079565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5833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tr-T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3207697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Tree>
    <p:extLst>
      <p:ext uri="{BB962C8B-B14F-4D97-AF65-F5344CB8AC3E}">
        <p14:creationId xmlns:p14="http://schemas.microsoft.com/office/powerpoint/2010/main" val="671789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66712" y="1428736"/>
            <a:ext cx="10972800" cy="1143000"/>
          </a:xfrm>
          <a:prstGeom prst="rect">
            <a:avLst/>
          </a:prstGeom>
        </p:spPr>
        <p:txBody>
          <a:bodyPr/>
          <a:lstStyle/>
          <a:p>
            <a:r>
              <a:rPr lang="en-US" dirty="0"/>
              <a:t>Click to edit Master title style</a:t>
            </a:r>
            <a:endParaRPr lang="tr-TR" dirty="0"/>
          </a:p>
        </p:txBody>
      </p:sp>
    </p:spTree>
    <p:extLst>
      <p:ext uri="{BB962C8B-B14F-4D97-AF65-F5344CB8AC3E}">
        <p14:creationId xmlns:p14="http://schemas.microsoft.com/office/powerpoint/2010/main" val="423008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33090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7104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64098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9DC4117D-4961-EE46-97A8-25B61BB77F76}"/>
              </a:ext>
            </a:extLst>
          </p:cNvPr>
          <p:cNvSpPr>
            <a:spLocks noChangeArrowheads="1"/>
          </p:cNvSpPr>
          <p:nvPr/>
        </p:nvSpPr>
        <p:spPr bwMode="ltGray">
          <a:xfrm>
            <a:off x="531284" y="107951"/>
            <a:ext cx="58420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7" name="Rectangle 3">
            <a:extLst>
              <a:ext uri="{FF2B5EF4-FFF2-40B4-BE49-F238E27FC236}">
                <a16:creationId xmlns="" xmlns:a16="http://schemas.microsoft.com/office/drawing/2014/main" id="{12C04270-347F-5040-A035-C16AE64E12E5}"/>
              </a:ext>
            </a:extLst>
          </p:cNvPr>
          <p:cNvSpPr>
            <a:spLocks noChangeArrowheads="1"/>
          </p:cNvSpPr>
          <p:nvPr/>
        </p:nvSpPr>
        <p:spPr bwMode="ltGray">
          <a:xfrm>
            <a:off x="1041401" y="107951"/>
            <a:ext cx="438151"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8" name="Rectangle 4">
            <a:extLst>
              <a:ext uri="{FF2B5EF4-FFF2-40B4-BE49-F238E27FC236}">
                <a16:creationId xmlns="" xmlns:a16="http://schemas.microsoft.com/office/drawing/2014/main" id="{DC3651B2-28B2-F648-A6DE-16A4947923E2}"/>
              </a:ext>
            </a:extLst>
          </p:cNvPr>
          <p:cNvSpPr>
            <a:spLocks noChangeArrowheads="1"/>
          </p:cNvSpPr>
          <p:nvPr/>
        </p:nvSpPr>
        <p:spPr bwMode="ltGray">
          <a:xfrm>
            <a:off x="696385" y="530226"/>
            <a:ext cx="56303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29" name="Rectangle 5">
            <a:extLst>
              <a:ext uri="{FF2B5EF4-FFF2-40B4-BE49-F238E27FC236}">
                <a16:creationId xmlns="" xmlns:a16="http://schemas.microsoft.com/office/drawing/2014/main" id="{09EFD60B-FD10-1840-AE24-F0D9E53B1F23}"/>
              </a:ext>
            </a:extLst>
          </p:cNvPr>
          <p:cNvSpPr>
            <a:spLocks noChangeArrowheads="1"/>
          </p:cNvSpPr>
          <p:nvPr/>
        </p:nvSpPr>
        <p:spPr bwMode="ltGray">
          <a:xfrm>
            <a:off x="1189567" y="530226"/>
            <a:ext cx="49106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0" name="Rectangle 6">
            <a:extLst>
              <a:ext uri="{FF2B5EF4-FFF2-40B4-BE49-F238E27FC236}">
                <a16:creationId xmlns="" xmlns:a16="http://schemas.microsoft.com/office/drawing/2014/main" id="{F1A6E9BD-8194-D648-A2BE-F9ED5BD9649F}"/>
              </a:ext>
            </a:extLst>
          </p:cNvPr>
          <p:cNvSpPr>
            <a:spLocks noChangeArrowheads="1"/>
          </p:cNvSpPr>
          <p:nvPr/>
        </p:nvSpPr>
        <p:spPr bwMode="ltGray">
          <a:xfrm>
            <a:off x="143933" y="457201"/>
            <a:ext cx="747184"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1" name="Rectangle 7">
            <a:extLst>
              <a:ext uri="{FF2B5EF4-FFF2-40B4-BE49-F238E27FC236}">
                <a16:creationId xmlns="" xmlns:a16="http://schemas.microsoft.com/office/drawing/2014/main" id="{ED914B16-4F3F-4B4F-820B-4AE274E72EE5}"/>
              </a:ext>
            </a:extLst>
          </p:cNvPr>
          <p:cNvSpPr>
            <a:spLocks noChangeArrowheads="1"/>
          </p:cNvSpPr>
          <p:nvPr/>
        </p:nvSpPr>
        <p:spPr bwMode="gray">
          <a:xfrm>
            <a:off x="990600" y="1"/>
            <a:ext cx="42333"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2" name="Rectangle 8">
            <a:extLst>
              <a:ext uri="{FF2B5EF4-FFF2-40B4-BE49-F238E27FC236}">
                <a16:creationId xmlns="" xmlns:a16="http://schemas.microsoft.com/office/drawing/2014/main" id="{99ED93E5-E768-824A-883E-BC57C6E9D743}"/>
              </a:ext>
            </a:extLst>
          </p:cNvPr>
          <p:cNvSpPr>
            <a:spLocks noChangeArrowheads="1"/>
          </p:cNvSpPr>
          <p:nvPr/>
        </p:nvSpPr>
        <p:spPr bwMode="gray">
          <a:xfrm>
            <a:off x="565151" y="790575"/>
            <a:ext cx="1096856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defRPr/>
            </a:pPr>
            <a:endParaRPr kumimoji="1" lang="en-GB" altLang="tr-TR" sz="2400"/>
          </a:p>
        </p:txBody>
      </p:sp>
      <p:sp>
        <p:nvSpPr>
          <p:cNvPr id="1033" name="Text Box 14">
            <a:extLst>
              <a:ext uri="{FF2B5EF4-FFF2-40B4-BE49-F238E27FC236}">
                <a16:creationId xmlns="" xmlns:a16="http://schemas.microsoft.com/office/drawing/2014/main" id="{F69FB074-93BA-5E4C-B5AA-8E61EAC153FF}"/>
              </a:ext>
            </a:extLst>
          </p:cNvPr>
          <p:cNvSpPr txBox="1">
            <a:spLocks noChangeArrowheads="1"/>
          </p:cNvSpPr>
          <p:nvPr/>
        </p:nvSpPr>
        <p:spPr bwMode="auto">
          <a:xfrm>
            <a:off x="1488018" y="333375"/>
            <a:ext cx="10272183" cy="457200"/>
          </a:xfrm>
          <a:prstGeom prst="rect">
            <a:avLst/>
          </a:prstGeom>
          <a:noFill/>
          <a:ln>
            <a:noFill/>
          </a:ln>
          <a:effectLst>
            <a:outerShdw dist="28398" dir="1593903"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defRPr/>
            </a:pPr>
            <a:r>
              <a:rPr lang="tr-TR" altLang="tr-TR" sz="2400" b="1">
                <a:solidFill>
                  <a:srgbClr val="66CCFF"/>
                </a:solidFill>
              </a:rPr>
              <a:t>HAYVANCILIK EKONOMİSİ DERS NOTLARI</a:t>
            </a:r>
          </a:p>
        </p:txBody>
      </p:sp>
      <p:sp>
        <p:nvSpPr>
          <p:cNvPr id="1034" name="Text Box 15">
            <a:extLst>
              <a:ext uri="{FF2B5EF4-FFF2-40B4-BE49-F238E27FC236}">
                <a16:creationId xmlns="" xmlns:a16="http://schemas.microsoft.com/office/drawing/2014/main" id="{51F66967-A96F-EB46-91C3-5D2DEFB9E7B4}"/>
              </a:ext>
            </a:extLst>
          </p:cNvPr>
          <p:cNvSpPr txBox="1">
            <a:spLocks noChangeArrowheads="1"/>
          </p:cNvSpPr>
          <p:nvPr/>
        </p:nvSpPr>
        <p:spPr bwMode="auto">
          <a:xfrm>
            <a:off x="1488018" y="765175"/>
            <a:ext cx="10272183" cy="274638"/>
          </a:xfrm>
          <a:prstGeom prst="rect">
            <a:avLst/>
          </a:prstGeom>
          <a:noFill/>
          <a:ln>
            <a:noFill/>
          </a:ln>
          <a:effectLst>
            <a:outerShdw dist="28398" dir="1593903" algn="ctr" rotWithShape="0">
              <a:srgbClr val="969696">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defRPr/>
            </a:pPr>
            <a:r>
              <a:rPr lang="tr-TR" altLang="tr-TR" sz="1200" b="1" dirty="0">
                <a:solidFill>
                  <a:schemeClr val="hlink"/>
                </a:solidFill>
              </a:rPr>
              <a:t>Prof. Dr. Yılmaz ARAL</a:t>
            </a:r>
          </a:p>
        </p:txBody>
      </p:sp>
    </p:spTree>
    <p:extLst>
      <p:ext uri="{BB962C8B-B14F-4D97-AF65-F5344CB8AC3E}">
        <p14:creationId xmlns:p14="http://schemas.microsoft.com/office/powerpoint/2010/main" val="2125269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729519" y="2942941"/>
            <a:ext cx="5311739" cy="830997"/>
          </a:xfrm>
          <a:prstGeom prst="rect">
            <a:avLst/>
          </a:prstGeom>
          <a:noFill/>
        </p:spPr>
        <p:txBody>
          <a:bodyPr wrap="square" rtlCol="0">
            <a:spAutoFit/>
          </a:bodyPr>
          <a:lstStyle/>
          <a:p>
            <a:r>
              <a:rPr lang="tr-TR" sz="4800" dirty="0" smtClean="0"/>
              <a:t>CHAPTER 7</a:t>
            </a:r>
            <a:endParaRPr lang="tr-TR" sz="4800" dirty="0"/>
          </a:p>
        </p:txBody>
      </p:sp>
    </p:spTree>
    <p:extLst>
      <p:ext uri="{BB962C8B-B14F-4D97-AF65-F5344CB8AC3E}">
        <p14:creationId xmlns:p14="http://schemas.microsoft.com/office/powerpoint/2010/main" val="1339755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Text Box 2">
            <a:extLst>
              <a:ext uri="{FF2B5EF4-FFF2-40B4-BE49-F238E27FC236}">
                <a16:creationId xmlns="" xmlns:a16="http://schemas.microsoft.com/office/drawing/2014/main" id="{4B23401A-8BAB-674D-A2EA-5818E98DCCBD}"/>
              </a:ext>
            </a:extLst>
          </p:cNvPr>
          <p:cNvSpPr txBox="1">
            <a:spLocks noChangeArrowheads="1"/>
          </p:cNvSpPr>
          <p:nvPr/>
        </p:nvSpPr>
        <p:spPr bwMode="auto">
          <a:xfrm>
            <a:off x="781878" y="1003300"/>
            <a:ext cx="10588487" cy="5542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20000"/>
              </a:lnSpc>
              <a:spcBef>
                <a:spcPts val="600"/>
              </a:spcBef>
              <a:spcAft>
                <a:spcPct val="0"/>
              </a:spcAft>
            </a:pPr>
            <a:r>
              <a:rPr lang="en" altLang="tr-TR" sz="2400" dirty="0">
                <a:solidFill>
                  <a:srgbClr val="000000"/>
                </a:solidFill>
                <a:latin typeface="Arial" panose="020B0604020202020204" pitchFamily="34" charset="0"/>
              </a:rPr>
              <a:t>For this purpose, taking into account the aforementioned organization problems;</a:t>
            </a:r>
          </a:p>
          <a:p>
            <a:pPr eaLnBrk="0" fontAlgn="base" hangingPunct="0">
              <a:lnSpc>
                <a:spcPct val="120000"/>
              </a:lnSpc>
              <a:spcBef>
                <a:spcPts val="600"/>
              </a:spcBef>
              <a:spcAft>
                <a:spcPct val="0"/>
              </a:spcAft>
            </a:pPr>
            <a:r>
              <a:rPr lang="en" altLang="tr-TR" sz="2400" dirty="0">
                <a:solidFill>
                  <a:srgbClr val="000000"/>
                </a:solidFill>
                <a:latin typeface="Arial" panose="020B0604020202020204" pitchFamily="34" charset="0"/>
              </a:rPr>
              <a:t>     </a:t>
            </a:r>
            <a:r>
              <a:rPr lang="tr-TR" altLang="tr-TR" sz="2400" dirty="0">
                <a:solidFill>
                  <a:srgbClr val="000000"/>
                </a:solidFill>
                <a:latin typeface="Arial" panose="020B0604020202020204" pitchFamily="34" charset="0"/>
              </a:rPr>
              <a:t>1. </a:t>
            </a:r>
            <a:r>
              <a:rPr lang="en" altLang="tr-TR" sz="2400" dirty="0">
                <a:solidFill>
                  <a:srgbClr val="000000"/>
                </a:solidFill>
                <a:latin typeface="Arial" panose="020B0604020202020204" pitchFamily="34" charset="0"/>
              </a:rPr>
              <a:t>The raw material required for investment,</a:t>
            </a:r>
          </a:p>
          <a:p>
            <a:pPr eaLnBrk="0" fontAlgn="base" hangingPunct="0">
              <a:lnSpc>
                <a:spcPct val="120000"/>
              </a:lnSpc>
              <a:spcBef>
                <a:spcPts val="600"/>
              </a:spcBef>
              <a:spcAft>
                <a:spcPct val="0"/>
              </a:spcAft>
            </a:pPr>
            <a:r>
              <a:rPr lang="en" altLang="tr-TR" sz="2400" dirty="0">
                <a:solidFill>
                  <a:srgbClr val="000000"/>
                </a:solidFill>
                <a:latin typeface="Arial" panose="020B0604020202020204" pitchFamily="34" charset="0"/>
              </a:rPr>
              <a:t>     </a:t>
            </a:r>
            <a:r>
              <a:rPr lang="tr-TR" altLang="tr-TR" sz="2400" dirty="0">
                <a:solidFill>
                  <a:srgbClr val="000000"/>
                </a:solidFill>
                <a:latin typeface="Arial" panose="020B0604020202020204" pitchFamily="34" charset="0"/>
              </a:rPr>
              <a:t>2. </a:t>
            </a:r>
            <a:r>
              <a:rPr lang="en" altLang="tr-TR" sz="2400" dirty="0">
                <a:solidFill>
                  <a:srgbClr val="000000"/>
                </a:solidFill>
                <a:latin typeface="Arial" panose="020B0604020202020204" pitchFamily="34" charset="0"/>
              </a:rPr>
              <a:t>Domestic and foreign market situation of investment goods,</a:t>
            </a:r>
            <a:endParaRPr lang="tr-TR" altLang="tr-TR" sz="2400" dirty="0">
              <a:solidFill>
                <a:srgbClr val="000000"/>
              </a:solidFill>
              <a:latin typeface="Arial" panose="020B0604020202020204" pitchFamily="34" charset="0"/>
            </a:endParaRP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3. </a:t>
            </a:r>
            <a:r>
              <a:rPr lang="en" altLang="tr-TR" sz="2400" dirty="0">
                <a:solidFill>
                  <a:srgbClr val="000000"/>
                </a:solidFill>
                <a:latin typeface="Arial" panose="020B0604020202020204" pitchFamily="34" charset="0"/>
              </a:rPr>
              <a:t>The cost of the goods to be manufactured,</a:t>
            </a: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4. </a:t>
            </a:r>
            <a:r>
              <a:rPr lang="tr-TR" altLang="tr-TR" sz="2400" dirty="0" err="1">
                <a:solidFill>
                  <a:srgbClr val="000000"/>
                </a:solidFill>
                <a:latin typeface="Arial" panose="020B0604020202020204" pitchFamily="34" charset="0"/>
              </a:rPr>
              <a:t>Price</a:t>
            </a:r>
            <a:r>
              <a:rPr lang="tr-TR" altLang="tr-TR" sz="2400" dirty="0">
                <a:solidFill>
                  <a:srgbClr val="000000"/>
                </a:solidFill>
                <a:latin typeface="Arial" panose="020B0604020202020204" pitchFamily="34" charset="0"/>
              </a:rPr>
              <a:t> </a:t>
            </a:r>
            <a:r>
              <a:rPr lang="tr-TR" altLang="tr-TR" sz="2400" dirty="0" err="1">
                <a:solidFill>
                  <a:srgbClr val="000000"/>
                </a:solidFill>
                <a:latin typeface="Arial" panose="020B0604020202020204" pitchFamily="34" charset="0"/>
              </a:rPr>
              <a:t>flexibility</a:t>
            </a:r>
            <a:r>
              <a:rPr lang="tr-TR" altLang="tr-TR" sz="2400" dirty="0">
                <a:solidFill>
                  <a:srgbClr val="000000"/>
                </a:solidFill>
                <a:latin typeface="Arial" panose="020B0604020202020204" pitchFamily="34" charset="0"/>
              </a:rPr>
              <a:t> of </a:t>
            </a:r>
            <a:r>
              <a:rPr lang="tr-TR" altLang="tr-TR" sz="2400" dirty="0" err="1">
                <a:solidFill>
                  <a:srgbClr val="000000"/>
                </a:solidFill>
                <a:latin typeface="Arial" panose="020B0604020202020204" pitchFamily="34" charset="0"/>
              </a:rPr>
              <a:t>goods</a:t>
            </a:r>
            <a:r>
              <a:rPr lang="tr-TR" altLang="tr-TR" sz="2400" dirty="0">
                <a:solidFill>
                  <a:srgbClr val="000000"/>
                </a:solidFill>
                <a:latin typeface="Arial" panose="020B0604020202020204" pitchFamily="34" charset="0"/>
              </a:rPr>
              <a:t>,</a:t>
            </a: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5. </a:t>
            </a:r>
            <a:r>
              <a:rPr lang="en" altLang="tr-TR" sz="2400" dirty="0">
                <a:solidFill>
                  <a:srgbClr val="000000"/>
                </a:solidFill>
                <a:latin typeface="Arial" panose="020B0604020202020204" pitchFamily="34" charset="0"/>
              </a:rPr>
              <a:t>The size and location of the project</a:t>
            </a: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6. </a:t>
            </a:r>
            <a:r>
              <a:rPr lang="tr-TR" altLang="tr-TR" sz="2400" dirty="0" err="1">
                <a:solidFill>
                  <a:srgbClr val="000000"/>
                </a:solidFill>
                <a:latin typeface="Arial" panose="020B0604020202020204" pitchFamily="34" charset="0"/>
              </a:rPr>
              <a:t>Required</a:t>
            </a:r>
            <a:r>
              <a:rPr lang="tr-TR" altLang="tr-TR" sz="2400" dirty="0">
                <a:solidFill>
                  <a:srgbClr val="000000"/>
                </a:solidFill>
                <a:latin typeface="Arial" panose="020B0604020202020204" pitchFamily="34" charset="0"/>
              </a:rPr>
              <a:t> </a:t>
            </a:r>
            <a:r>
              <a:rPr lang="tr-TR" altLang="tr-TR" sz="2400" dirty="0" err="1">
                <a:solidFill>
                  <a:srgbClr val="000000"/>
                </a:solidFill>
                <a:latin typeface="Arial" panose="020B0604020202020204" pitchFamily="34" charset="0"/>
              </a:rPr>
              <a:t>capacities</a:t>
            </a:r>
            <a:endParaRPr lang="tr-TR" altLang="tr-TR" sz="2400" dirty="0">
              <a:solidFill>
                <a:srgbClr val="000000"/>
              </a:solidFill>
              <a:latin typeface="Arial" panose="020B0604020202020204" pitchFamily="34" charset="0"/>
            </a:endParaRP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7. </a:t>
            </a:r>
            <a:r>
              <a:rPr lang="tr-TR" altLang="tr-TR" sz="2400" dirty="0" err="1">
                <a:solidFill>
                  <a:srgbClr val="000000"/>
                </a:solidFill>
                <a:latin typeface="Arial" panose="020B0604020202020204" pitchFamily="34" charset="0"/>
              </a:rPr>
              <a:t>Investment</a:t>
            </a:r>
            <a:r>
              <a:rPr lang="tr-TR" altLang="tr-TR" sz="2400" dirty="0">
                <a:solidFill>
                  <a:srgbClr val="000000"/>
                </a:solidFill>
                <a:latin typeface="Arial" panose="020B0604020202020204" pitchFamily="34" charset="0"/>
              </a:rPr>
              <a:t> </a:t>
            </a:r>
            <a:r>
              <a:rPr lang="tr-TR" altLang="tr-TR" sz="2400" dirty="0" err="1">
                <a:solidFill>
                  <a:srgbClr val="000000"/>
                </a:solidFill>
                <a:latin typeface="Arial" panose="020B0604020202020204" pitchFamily="34" charset="0"/>
              </a:rPr>
              <a:t>amount</a:t>
            </a:r>
            <a:endParaRPr lang="tr-TR" altLang="tr-TR" sz="2400" dirty="0">
              <a:solidFill>
                <a:srgbClr val="000000"/>
              </a:solidFill>
              <a:latin typeface="Arial" panose="020B0604020202020204" pitchFamily="34" charset="0"/>
            </a:endParaRPr>
          </a:p>
          <a:p>
            <a:pPr lvl="1" eaLnBrk="0" fontAlgn="base" hangingPunct="0">
              <a:lnSpc>
                <a:spcPct val="120000"/>
              </a:lnSpc>
              <a:spcBef>
                <a:spcPts val="600"/>
              </a:spcBef>
              <a:spcAft>
                <a:spcPct val="0"/>
              </a:spcAft>
            </a:pPr>
            <a:r>
              <a:rPr lang="tr-TR" altLang="tr-TR" sz="2400" dirty="0">
                <a:solidFill>
                  <a:srgbClr val="000000"/>
                </a:solidFill>
                <a:latin typeface="Arial" panose="020B0604020202020204" pitchFamily="34" charset="0"/>
              </a:rPr>
              <a:t>8. </a:t>
            </a:r>
            <a:r>
              <a:rPr lang="en" altLang="tr-TR" sz="2400" dirty="0">
                <a:solidFill>
                  <a:srgbClr val="000000"/>
                </a:solidFill>
                <a:latin typeface="Arial" panose="020B0604020202020204" pitchFamily="34" charset="0"/>
              </a:rPr>
              <a:t>Compile information on the financing of the investment. In the light of this information, one of the investment topics can be selected.</a:t>
            </a:r>
            <a:endParaRPr lang="en-GB" altLang="tr-TR" sz="24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2819733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810" name="Rectangle 2">
            <a:extLst>
              <a:ext uri="{FF2B5EF4-FFF2-40B4-BE49-F238E27FC236}">
                <a16:creationId xmlns="" xmlns:a16="http://schemas.microsoft.com/office/drawing/2014/main" id="{9F2FCC1B-973A-A04C-9116-B75CDBE82068}"/>
              </a:ext>
            </a:extLst>
          </p:cNvPr>
          <p:cNvSpPr>
            <a:spLocks noGrp="1" noChangeArrowheads="1"/>
          </p:cNvSpPr>
          <p:nvPr>
            <p:ph type="title"/>
          </p:nvPr>
        </p:nvSpPr>
        <p:spPr bwMode="auto">
          <a:xfrm>
            <a:off x="1774826" y="1125538"/>
            <a:ext cx="9732230" cy="5472112"/>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lnSpc>
                <a:spcPct val="115000"/>
              </a:lnSpc>
            </a:pPr>
            <a:r>
              <a:rPr lang="tr-TR" altLang="tr-TR" sz="2000" dirty="0">
                <a:latin typeface="Arial" panose="020B0604020202020204" pitchFamily="34" charset="0"/>
              </a:rPr>
              <a:t> </a:t>
            </a:r>
            <a:r>
              <a:rPr lang="en" altLang="tr-TR" sz="2000" dirty="0">
                <a:latin typeface="Arial" panose="020B0604020202020204" pitchFamily="34" charset="0"/>
              </a:rPr>
              <a:t>Such studies, which are mentioned briefly, are called feasibility studies (feasibility studies or preliminary project studies). </a:t>
            </a:r>
            <a:r>
              <a:rPr lang="en" altLang="tr-TR" sz="2000" b="1" i="1" dirty="0">
                <a:solidFill>
                  <a:schemeClr val="hlink"/>
                </a:solidFill>
                <a:latin typeface="Arial" panose="020B0604020202020204" pitchFamily="34" charset="0"/>
              </a:rPr>
              <a:t>Feasibility studies are the economic, technical and financial studies carried out before entering the final project preparation.</a:t>
            </a:r>
            <a:r>
              <a:rPr lang="tr-TR" altLang="tr-TR" sz="2000" dirty="0">
                <a:latin typeface="Arial" panose="020B0604020202020204" pitchFamily="34" charset="0"/>
              </a:rPr>
              <a:t/>
            </a:r>
            <a:br>
              <a:rPr lang="tr-TR" altLang="tr-TR" sz="2000" dirty="0">
                <a:latin typeface="Arial" panose="020B0604020202020204" pitchFamily="34" charset="0"/>
              </a:rPr>
            </a:br>
            <a:r>
              <a:rPr lang="en" altLang="tr-TR" sz="2000" b="1" i="1" dirty="0">
                <a:solidFill>
                  <a:schemeClr val="hlink"/>
                </a:solidFill>
                <a:latin typeface="Arial" panose="020B0604020202020204" pitchFamily="34" charset="0"/>
              </a:rPr>
              <a:t>The project is a plan for future forecasting of the investments to be made to minimize the risks that may arise in the future and the benefits they will produce.</a:t>
            </a:r>
            <a:r>
              <a:rPr lang="tr-TR" altLang="tr-TR" sz="2000" dirty="0">
                <a:latin typeface="Arial" panose="020B0604020202020204" pitchFamily="34" charset="0"/>
              </a:rPr>
              <a:t/>
            </a:r>
            <a:br>
              <a:rPr lang="tr-TR" altLang="tr-TR" sz="2000" dirty="0">
                <a:latin typeface="Arial" panose="020B0604020202020204" pitchFamily="34" charset="0"/>
              </a:rPr>
            </a:br>
            <a:r>
              <a:rPr lang="tr-TR" altLang="tr-TR" sz="2000" dirty="0">
                <a:latin typeface="Arial" panose="020B0604020202020204" pitchFamily="34" charset="0"/>
              </a:rPr>
              <a:t/>
            </a:r>
            <a:br>
              <a:rPr lang="tr-TR" altLang="tr-TR" sz="2000" dirty="0">
                <a:latin typeface="Arial" panose="020B0604020202020204" pitchFamily="34" charset="0"/>
              </a:rPr>
            </a:br>
            <a:r>
              <a:rPr lang="en" altLang="tr-TR" sz="2000" dirty="0">
                <a:latin typeface="Arial" panose="020B0604020202020204" pitchFamily="34" charset="0"/>
              </a:rPr>
              <a:t>The proper establishment of an enterprise and the efficient operation at full capacity during the operation period depend on the effective conduct of these activities. Otherwise, if the preliminary project studies show that the enterprise to be established cannot provide the expected economic efficiency, the project is abandoned.</a:t>
            </a:r>
            <a:endParaRPr lang="tr-TR" altLang="tr-TR" dirty="0"/>
          </a:p>
        </p:txBody>
      </p:sp>
    </p:spTree>
    <p:extLst>
      <p:ext uri="{BB962C8B-B14F-4D97-AF65-F5344CB8AC3E}">
        <p14:creationId xmlns:p14="http://schemas.microsoft.com/office/powerpoint/2010/main" val="14731407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19810"/>
                                        </p:tgtEl>
                                        <p:attrNameLst>
                                          <p:attrName>style.visibility</p:attrName>
                                        </p:attrNameLst>
                                      </p:cBhvr>
                                      <p:to>
                                        <p:strVal val="visible"/>
                                      </p:to>
                                    </p:set>
                                    <p:animEffect transition="in" filter="strips(downRight)">
                                      <p:cBhvr>
                                        <p:cTn id="7" dur="500"/>
                                        <p:tgtEl>
                                          <p:spTgt spid="119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Text Box 2">
            <a:extLst>
              <a:ext uri="{FF2B5EF4-FFF2-40B4-BE49-F238E27FC236}">
                <a16:creationId xmlns="" xmlns:a16="http://schemas.microsoft.com/office/drawing/2014/main" id="{CCFA0985-51D2-6246-9178-C94E5E31967B}"/>
              </a:ext>
            </a:extLst>
          </p:cNvPr>
          <p:cNvSpPr txBox="1">
            <a:spLocks noChangeArrowheads="1"/>
          </p:cNvSpPr>
          <p:nvPr/>
        </p:nvSpPr>
        <p:spPr bwMode="auto">
          <a:xfrm>
            <a:off x="675861" y="1089026"/>
            <a:ext cx="10760765" cy="5759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40000"/>
              </a:lnSpc>
              <a:spcBef>
                <a:spcPct val="50000"/>
              </a:spcBef>
              <a:spcAft>
                <a:spcPct val="0"/>
              </a:spcAft>
            </a:pPr>
            <a:r>
              <a:rPr lang="en" altLang="tr-TR" sz="2200" dirty="0">
                <a:solidFill>
                  <a:srgbClr val="FF0000"/>
                </a:solidFill>
                <a:latin typeface="Arial" panose="020B0604020202020204" pitchFamily="34" charset="0"/>
              </a:rPr>
              <a:t>The main benefits of preliminary project studies can be listed under the following headings:</a:t>
            </a:r>
          </a:p>
          <a:p>
            <a:pPr eaLnBrk="0" fontAlgn="base" hangingPunct="0">
              <a:lnSpc>
                <a:spcPct val="140000"/>
              </a:lnSpc>
              <a:spcBef>
                <a:spcPct val="50000"/>
              </a:spcBef>
              <a:spcAft>
                <a:spcPct val="0"/>
              </a:spcAft>
            </a:pPr>
            <a:r>
              <a:rPr lang="en" altLang="tr-TR" sz="2200" dirty="0">
                <a:solidFill>
                  <a:srgbClr val="FF0000"/>
                </a:solidFill>
                <a:latin typeface="Arial" panose="020B0604020202020204" pitchFamily="34" charset="0"/>
              </a:rPr>
              <a:t>1</a:t>
            </a:r>
            <a:r>
              <a:rPr lang="en" altLang="tr-TR" sz="2200" dirty="0">
                <a:solidFill>
                  <a:srgbClr val="333399"/>
                </a:solidFill>
                <a:latin typeface="Arial" panose="020B0604020202020204" pitchFamily="34" charset="0"/>
              </a:rPr>
              <a:t>.Deciding on the establishment of a firm,</a:t>
            </a:r>
            <a:r>
              <a:rPr lang="tr-TR" altLang="tr-TR" sz="2200" dirty="0">
                <a:solidFill>
                  <a:srgbClr val="333399"/>
                </a:solidFill>
                <a:latin typeface="Arial" panose="020B0604020202020204" pitchFamily="34" charset="0"/>
              </a:rPr>
              <a:t/>
            </a:r>
            <a:br>
              <a:rPr lang="tr-TR" altLang="tr-TR" sz="2200" dirty="0">
                <a:solidFill>
                  <a:srgbClr val="333399"/>
                </a:solidFill>
                <a:latin typeface="Arial" panose="020B0604020202020204" pitchFamily="34" charset="0"/>
              </a:rPr>
            </a:br>
            <a:r>
              <a:rPr lang="tr-TR" altLang="tr-TR" sz="2200" dirty="0">
                <a:solidFill>
                  <a:srgbClr val="CC0000"/>
                </a:solidFill>
                <a:latin typeface="Arial" panose="020B0604020202020204" pitchFamily="34" charset="0"/>
              </a:rPr>
              <a:t>2.</a:t>
            </a:r>
            <a:r>
              <a:rPr lang="tr-TR" altLang="tr-TR" sz="2200" dirty="0">
                <a:solidFill>
                  <a:srgbClr val="333399"/>
                </a:solidFill>
                <a:latin typeface="Arial" panose="020B0604020202020204" pitchFamily="34" charset="0"/>
              </a:rPr>
              <a:t> </a:t>
            </a:r>
            <a:r>
              <a:rPr lang="en" altLang="tr-TR" sz="2200" dirty="0">
                <a:solidFill>
                  <a:srgbClr val="333399"/>
                </a:solidFill>
                <a:latin typeface="Arial" panose="020B0604020202020204" pitchFamily="34" charset="0"/>
              </a:rPr>
              <a:t>Determining the size and location of the enterprise,</a:t>
            </a:r>
            <a:r>
              <a:rPr lang="tr-TR" altLang="tr-TR" sz="2200" dirty="0">
                <a:solidFill>
                  <a:srgbClr val="333399"/>
                </a:solidFill>
                <a:latin typeface="Arial" panose="020B0604020202020204" pitchFamily="34" charset="0"/>
              </a:rPr>
              <a:t/>
            </a:r>
            <a:br>
              <a:rPr lang="tr-TR" altLang="tr-TR" sz="2200" dirty="0">
                <a:solidFill>
                  <a:srgbClr val="333399"/>
                </a:solidFill>
                <a:latin typeface="Arial" panose="020B0604020202020204" pitchFamily="34" charset="0"/>
              </a:rPr>
            </a:br>
            <a:r>
              <a:rPr lang="tr-TR" altLang="tr-TR" sz="2200" dirty="0">
                <a:solidFill>
                  <a:srgbClr val="CC0000"/>
                </a:solidFill>
                <a:latin typeface="Arial" panose="020B0604020202020204" pitchFamily="34" charset="0"/>
              </a:rPr>
              <a:t>3.</a:t>
            </a:r>
            <a:r>
              <a:rPr lang="tr-TR" altLang="tr-TR" sz="2200" dirty="0">
                <a:solidFill>
                  <a:srgbClr val="333399"/>
                </a:solidFill>
                <a:latin typeface="Arial" panose="020B0604020202020204" pitchFamily="34" charset="0"/>
              </a:rPr>
              <a:t> </a:t>
            </a:r>
            <a:r>
              <a:rPr lang="en" altLang="tr-TR" sz="2200" dirty="0">
                <a:solidFill>
                  <a:srgbClr val="333399"/>
                </a:solidFill>
                <a:latin typeface="Arial" panose="020B0604020202020204" pitchFamily="34" charset="0"/>
              </a:rPr>
              <a:t>To determine the internal and external financing needs for the establishment of the enterprise and to present the preliminary project to the banks and other institutions related to the financing,</a:t>
            </a:r>
          </a:p>
          <a:p>
            <a:pPr eaLnBrk="0" fontAlgn="base" hangingPunct="0">
              <a:lnSpc>
                <a:spcPct val="140000"/>
              </a:lnSpc>
              <a:spcBef>
                <a:spcPct val="50000"/>
              </a:spcBef>
              <a:spcAft>
                <a:spcPct val="0"/>
              </a:spcAft>
            </a:pPr>
            <a:r>
              <a:rPr lang="tr-TR" altLang="tr-TR" sz="2200" dirty="0">
                <a:solidFill>
                  <a:srgbClr val="CC0000"/>
                </a:solidFill>
                <a:latin typeface="Arial" panose="020B0604020202020204" pitchFamily="34" charset="0"/>
              </a:rPr>
              <a:t>4.</a:t>
            </a:r>
            <a:r>
              <a:rPr lang="tr-TR" altLang="tr-TR" sz="2200" dirty="0">
                <a:solidFill>
                  <a:srgbClr val="333399"/>
                </a:solidFill>
                <a:latin typeface="Arial" panose="020B0604020202020204" pitchFamily="34" charset="0"/>
              </a:rPr>
              <a:t> </a:t>
            </a:r>
            <a:r>
              <a:rPr lang="en" altLang="tr-TR" sz="2200" dirty="0">
                <a:solidFill>
                  <a:srgbClr val="333399"/>
                </a:solidFill>
                <a:latin typeface="Arial" panose="020B0604020202020204" pitchFamily="34" charset="0"/>
              </a:rPr>
              <a:t>To introduce the project to the related institution (SPO) if the enterprise will benefit from investment discounts, credit and foreign currency allocations,</a:t>
            </a:r>
          </a:p>
          <a:p>
            <a:pPr eaLnBrk="0" fontAlgn="base" hangingPunct="0">
              <a:lnSpc>
                <a:spcPct val="140000"/>
              </a:lnSpc>
              <a:spcBef>
                <a:spcPct val="50000"/>
              </a:spcBef>
              <a:spcAft>
                <a:spcPct val="0"/>
              </a:spcAft>
            </a:pPr>
            <a:r>
              <a:rPr lang="tr-TR" altLang="tr-TR" sz="2200" dirty="0">
                <a:solidFill>
                  <a:srgbClr val="CC0000"/>
                </a:solidFill>
                <a:latin typeface="Arial" panose="020B0604020202020204" pitchFamily="34" charset="0"/>
              </a:rPr>
              <a:t>5.</a:t>
            </a:r>
            <a:r>
              <a:rPr lang="tr-TR" altLang="tr-TR" sz="2200" dirty="0">
                <a:solidFill>
                  <a:srgbClr val="333399"/>
                </a:solidFill>
                <a:latin typeface="Arial" panose="020B0604020202020204" pitchFamily="34" charset="0"/>
              </a:rPr>
              <a:t> </a:t>
            </a:r>
            <a:r>
              <a:rPr lang="en" altLang="tr-TR" sz="2200" dirty="0">
                <a:solidFill>
                  <a:srgbClr val="333399"/>
                </a:solidFill>
                <a:latin typeface="Arial" panose="020B0604020202020204" pitchFamily="34" charset="0"/>
              </a:rPr>
              <a:t>To anticipate the difficulties to be faced during the implementation of the project and to take necessary measures</a:t>
            </a:r>
            <a:endParaRPr lang="en-GB" altLang="tr-TR" sz="2200" dirty="0">
              <a:solidFill>
                <a:srgbClr val="333399"/>
              </a:solidFill>
              <a:latin typeface="Arial" panose="020B0604020202020204" pitchFamily="34" charset="0"/>
            </a:endParaRPr>
          </a:p>
        </p:txBody>
      </p:sp>
    </p:spTree>
    <p:extLst>
      <p:ext uri="{BB962C8B-B14F-4D97-AF65-F5344CB8AC3E}">
        <p14:creationId xmlns:p14="http://schemas.microsoft.com/office/powerpoint/2010/main" val="3509885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a:extLst>
              <a:ext uri="{FF2B5EF4-FFF2-40B4-BE49-F238E27FC236}">
                <a16:creationId xmlns="" xmlns:a16="http://schemas.microsoft.com/office/drawing/2014/main" id="{03962E2D-8399-E646-AACC-95D702719238}"/>
              </a:ext>
            </a:extLst>
          </p:cNvPr>
          <p:cNvSpPr>
            <a:spLocks noGrp="1" noChangeArrowheads="1"/>
          </p:cNvSpPr>
          <p:nvPr>
            <p:ph type="ctrTitle"/>
          </p:nvPr>
        </p:nvSpPr>
        <p:spPr bwMode="auto">
          <a:xfrm>
            <a:off x="1847850" y="1277938"/>
            <a:ext cx="8496300" cy="11430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just"/>
            <a:r>
              <a:rPr lang="en" altLang="tr-TR" sz="2400" b="1" dirty="0">
                <a:solidFill>
                  <a:schemeClr val="hlink"/>
                </a:solidFill>
              </a:rPr>
              <a:t>The studies for the preparation of a project are not only preliminary project studies. A project consists of 7 stages:</a:t>
            </a:r>
            <a:endParaRPr lang="tr-TR" altLang="tr-TR" sz="2400" dirty="0">
              <a:solidFill>
                <a:schemeClr val="hlink"/>
              </a:solidFill>
            </a:endParaRPr>
          </a:p>
        </p:txBody>
      </p:sp>
      <p:sp>
        <p:nvSpPr>
          <p:cNvPr id="121859" name="Rectangle 3">
            <a:extLst>
              <a:ext uri="{FF2B5EF4-FFF2-40B4-BE49-F238E27FC236}">
                <a16:creationId xmlns="" xmlns:a16="http://schemas.microsoft.com/office/drawing/2014/main" id="{9C6BCCAF-A79D-FB4C-9DBC-B034155D96BB}"/>
              </a:ext>
            </a:extLst>
          </p:cNvPr>
          <p:cNvSpPr>
            <a:spLocks noGrp="1" noChangeArrowheads="1"/>
          </p:cNvSpPr>
          <p:nvPr>
            <p:ph type="subTitle" idx="1"/>
          </p:nvPr>
        </p:nvSpPr>
        <p:spPr bwMode="auto">
          <a:xfrm>
            <a:off x="1847850" y="2709864"/>
            <a:ext cx="8496300" cy="3887787"/>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lvl="2" algn="just">
              <a:lnSpc>
                <a:spcPct val="160000"/>
              </a:lnSpc>
              <a:spcBef>
                <a:spcPts val="600"/>
              </a:spcBef>
            </a:pPr>
            <a:r>
              <a:rPr lang="tr-TR" altLang="tr-TR" sz="2000" dirty="0">
                <a:solidFill>
                  <a:srgbClr val="CC0000"/>
                </a:solidFill>
                <a:latin typeface="Arial" panose="020B0604020202020204" pitchFamily="34" charset="0"/>
              </a:rPr>
              <a:t>1*</a:t>
            </a:r>
            <a:r>
              <a:rPr lang="tr-TR" altLang="tr-TR" sz="2000" dirty="0">
                <a:latin typeface="Arial" panose="020B0604020202020204" pitchFamily="34" charset="0"/>
              </a:rPr>
              <a:t> </a:t>
            </a:r>
            <a:r>
              <a:rPr lang="en" altLang="tr-TR" sz="2000" dirty="0">
                <a:latin typeface="Arial" panose="020B0604020202020204" pitchFamily="34" charset="0"/>
              </a:rPr>
              <a:t>The project normally starts with the idea that any activity will be technically feasible and profitable.</a:t>
            </a:r>
            <a:endParaRPr lang="tr-TR" altLang="tr-TR" sz="2000" dirty="0">
              <a:latin typeface="Arial" panose="020B0604020202020204" pitchFamily="34" charset="0"/>
            </a:endParaRPr>
          </a:p>
          <a:p>
            <a:pPr lvl="2" algn="just">
              <a:lnSpc>
                <a:spcPct val="160000"/>
              </a:lnSpc>
              <a:spcBef>
                <a:spcPts val="600"/>
              </a:spcBef>
            </a:pPr>
            <a:r>
              <a:rPr lang="tr-TR" altLang="tr-TR" sz="2000" dirty="0">
                <a:solidFill>
                  <a:srgbClr val="CC0000"/>
                </a:solidFill>
                <a:latin typeface="Arial" panose="020B0604020202020204" pitchFamily="34" charset="0"/>
              </a:rPr>
              <a:t>2*</a:t>
            </a:r>
            <a:r>
              <a:rPr lang="tr-TR" altLang="tr-TR" sz="2000" dirty="0">
                <a:latin typeface="Arial" panose="020B0604020202020204" pitchFamily="34" charset="0"/>
              </a:rPr>
              <a:t> </a:t>
            </a:r>
            <a:r>
              <a:rPr lang="en" altLang="tr-TR" sz="2000" dirty="0">
                <a:latin typeface="Arial" panose="020B0604020202020204" pitchFamily="34" charset="0"/>
              </a:rPr>
              <a:t>To make a cost-benefit comparison of the activity considered by using some technical economic and financial preliminary information.</a:t>
            </a:r>
          </a:p>
          <a:p>
            <a:pPr lvl="2" algn="just">
              <a:lnSpc>
                <a:spcPct val="160000"/>
              </a:lnSpc>
              <a:spcBef>
                <a:spcPts val="600"/>
              </a:spcBef>
            </a:pPr>
            <a:r>
              <a:rPr lang="tr-TR" altLang="tr-TR" sz="2000" dirty="0">
                <a:solidFill>
                  <a:srgbClr val="CC0000"/>
                </a:solidFill>
                <a:latin typeface="Arial" panose="020B0604020202020204" pitchFamily="34" charset="0"/>
              </a:rPr>
              <a:t>3*</a:t>
            </a:r>
            <a:r>
              <a:rPr lang="tr-TR" altLang="tr-TR" sz="2000" dirty="0">
                <a:latin typeface="Arial" panose="020B0604020202020204" pitchFamily="34" charset="0"/>
              </a:rPr>
              <a:t> </a:t>
            </a:r>
            <a:r>
              <a:rPr lang="tr-TR" altLang="tr-TR" sz="2000" dirty="0" err="1"/>
              <a:t>Preparation</a:t>
            </a:r>
            <a:r>
              <a:rPr lang="tr-TR" altLang="tr-TR" sz="2000" dirty="0"/>
              <a:t> of </a:t>
            </a:r>
            <a:r>
              <a:rPr lang="tr-TR" altLang="tr-TR" sz="2000" dirty="0" err="1"/>
              <a:t>preliminary</a:t>
            </a:r>
            <a:r>
              <a:rPr lang="tr-TR" altLang="tr-TR" sz="2000" dirty="0"/>
              <a:t> </a:t>
            </a:r>
            <a:r>
              <a:rPr lang="tr-TR" altLang="tr-TR" sz="2000" dirty="0" err="1"/>
              <a:t>project</a:t>
            </a:r>
            <a:r>
              <a:rPr lang="tr-TR" altLang="tr-TR" sz="2000" dirty="0"/>
              <a:t>.</a:t>
            </a:r>
          </a:p>
          <a:p>
            <a:pPr lvl="2" algn="just">
              <a:lnSpc>
                <a:spcPct val="160000"/>
              </a:lnSpc>
              <a:spcBef>
                <a:spcPts val="600"/>
              </a:spcBef>
            </a:pPr>
            <a:r>
              <a:rPr lang="tr-TR" altLang="tr-TR" sz="2000" dirty="0">
                <a:solidFill>
                  <a:srgbClr val="CC0000"/>
                </a:solidFill>
                <a:latin typeface="Arial" panose="020B0604020202020204" pitchFamily="34" charset="0"/>
              </a:rPr>
              <a:t>4*</a:t>
            </a:r>
            <a:r>
              <a:rPr lang="tr-TR" altLang="tr-TR" sz="2000" dirty="0">
                <a:latin typeface="Arial" panose="020B0604020202020204" pitchFamily="34" charset="0"/>
              </a:rPr>
              <a:t> </a:t>
            </a:r>
            <a:r>
              <a:rPr lang="en" altLang="tr-TR" sz="2000" dirty="0"/>
              <a:t>Making investment decisions with various evaluations</a:t>
            </a:r>
            <a:endParaRPr lang="tr-TR" altLang="tr-TR" sz="2000" dirty="0">
              <a:latin typeface="Arial" panose="020B0604020202020204" pitchFamily="34" charset="0"/>
            </a:endParaRPr>
          </a:p>
        </p:txBody>
      </p:sp>
    </p:spTree>
    <p:extLst>
      <p:ext uri="{BB962C8B-B14F-4D97-AF65-F5344CB8AC3E}">
        <p14:creationId xmlns:p14="http://schemas.microsoft.com/office/powerpoint/2010/main" val="2332540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21858"/>
                                        </p:tgtEl>
                                        <p:attrNameLst>
                                          <p:attrName>style.visibility</p:attrName>
                                        </p:attrNameLst>
                                      </p:cBhvr>
                                      <p:to>
                                        <p:strVal val="visible"/>
                                      </p:to>
                                    </p:set>
                                    <p:animEffect transition="in" filter="box(out)">
                                      <p:cBhvr>
                                        <p:cTn id="7" dur="500"/>
                                        <p:tgtEl>
                                          <p:spTgt spid="12185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1859">
                                            <p:txEl>
                                              <p:pRg st="0" end="0"/>
                                            </p:txEl>
                                          </p:spTgt>
                                        </p:tgtEl>
                                        <p:attrNameLst>
                                          <p:attrName>style.visibility</p:attrName>
                                        </p:attrNameLst>
                                      </p:cBhvr>
                                      <p:to>
                                        <p:strVal val="visible"/>
                                      </p:to>
                                    </p:set>
                                    <p:animEffect transition="in" filter="box(out)">
                                      <p:cBhvr>
                                        <p:cTn id="12" dur="500"/>
                                        <p:tgtEl>
                                          <p:spTgt spid="121859">
                                            <p:txEl>
                                              <p:pRg st="0" end="0"/>
                                            </p:txEl>
                                          </p:spTgt>
                                        </p:tgtEl>
                                      </p:cBhvr>
                                    </p:animEffect>
                                  </p:childTnLst>
                                </p:cTn>
                              </p:par>
                              <p:par>
                                <p:cTn id="13" presetID="4" presetClass="entr" presetSubtype="32" fill="hold" grpId="0" nodeType="withEffect">
                                  <p:stCondLst>
                                    <p:cond delay="0"/>
                                  </p:stCondLst>
                                  <p:childTnLst>
                                    <p:set>
                                      <p:cBhvr>
                                        <p:cTn id="14" dur="1" fill="hold">
                                          <p:stCondLst>
                                            <p:cond delay="0"/>
                                          </p:stCondLst>
                                        </p:cTn>
                                        <p:tgtEl>
                                          <p:spTgt spid="121859">
                                            <p:txEl>
                                              <p:pRg st="1" end="1"/>
                                            </p:txEl>
                                          </p:spTgt>
                                        </p:tgtEl>
                                        <p:attrNameLst>
                                          <p:attrName>style.visibility</p:attrName>
                                        </p:attrNameLst>
                                      </p:cBhvr>
                                      <p:to>
                                        <p:strVal val="visible"/>
                                      </p:to>
                                    </p:set>
                                    <p:animEffect transition="in" filter="box(out)">
                                      <p:cBhvr>
                                        <p:cTn id="15" dur="500"/>
                                        <p:tgtEl>
                                          <p:spTgt spid="121859">
                                            <p:txEl>
                                              <p:pRg st="1" end="1"/>
                                            </p:txEl>
                                          </p:spTgt>
                                        </p:tgtEl>
                                      </p:cBhvr>
                                    </p:animEffect>
                                  </p:childTnLst>
                                </p:cTn>
                              </p:par>
                              <p:par>
                                <p:cTn id="16" presetID="4" presetClass="entr" presetSubtype="32" fill="hold" grpId="0" nodeType="withEffect">
                                  <p:stCondLst>
                                    <p:cond delay="0"/>
                                  </p:stCondLst>
                                  <p:childTnLst>
                                    <p:set>
                                      <p:cBhvr>
                                        <p:cTn id="17" dur="1" fill="hold">
                                          <p:stCondLst>
                                            <p:cond delay="0"/>
                                          </p:stCondLst>
                                        </p:cTn>
                                        <p:tgtEl>
                                          <p:spTgt spid="121859">
                                            <p:txEl>
                                              <p:pRg st="2" end="2"/>
                                            </p:txEl>
                                          </p:spTgt>
                                        </p:tgtEl>
                                        <p:attrNameLst>
                                          <p:attrName>style.visibility</p:attrName>
                                        </p:attrNameLst>
                                      </p:cBhvr>
                                      <p:to>
                                        <p:strVal val="visible"/>
                                      </p:to>
                                    </p:set>
                                    <p:animEffect transition="in" filter="box(out)">
                                      <p:cBhvr>
                                        <p:cTn id="18" dur="500"/>
                                        <p:tgtEl>
                                          <p:spTgt spid="121859">
                                            <p:txEl>
                                              <p:pRg st="2" end="2"/>
                                            </p:txEl>
                                          </p:spTgt>
                                        </p:tgtEl>
                                      </p:cBhvr>
                                    </p:animEffect>
                                  </p:childTnLst>
                                </p:cTn>
                              </p:par>
                              <p:par>
                                <p:cTn id="19" presetID="4" presetClass="entr" presetSubtype="32" fill="hold" grpId="0" nodeType="withEffect">
                                  <p:stCondLst>
                                    <p:cond delay="0"/>
                                  </p:stCondLst>
                                  <p:childTnLst>
                                    <p:set>
                                      <p:cBhvr>
                                        <p:cTn id="20" dur="1" fill="hold">
                                          <p:stCondLst>
                                            <p:cond delay="0"/>
                                          </p:stCondLst>
                                        </p:cTn>
                                        <p:tgtEl>
                                          <p:spTgt spid="121859">
                                            <p:txEl>
                                              <p:pRg st="3" end="3"/>
                                            </p:txEl>
                                          </p:spTgt>
                                        </p:tgtEl>
                                        <p:attrNameLst>
                                          <p:attrName>style.visibility</p:attrName>
                                        </p:attrNameLst>
                                      </p:cBhvr>
                                      <p:to>
                                        <p:strVal val="visible"/>
                                      </p:to>
                                    </p:set>
                                    <p:animEffect transition="in" filter="box(out)">
                                      <p:cBhvr>
                                        <p:cTn id="21" dur="500"/>
                                        <p:tgtEl>
                                          <p:spTgt spid="1218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58" grpId="0" animBg="1" autoUpdateAnimBg="0"/>
      <p:bldP spid="121859"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ext Box 2">
            <a:extLst>
              <a:ext uri="{FF2B5EF4-FFF2-40B4-BE49-F238E27FC236}">
                <a16:creationId xmlns="" xmlns:a16="http://schemas.microsoft.com/office/drawing/2014/main" id="{E25B9590-D489-1746-A275-3849DB8EDAF3}"/>
              </a:ext>
            </a:extLst>
          </p:cNvPr>
          <p:cNvSpPr txBox="1">
            <a:spLocks noChangeArrowheads="1"/>
          </p:cNvSpPr>
          <p:nvPr/>
        </p:nvSpPr>
        <p:spPr bwMode="auto">
          <a:xfrm>
            <a:off x="965771" y="1196976"/>
            <a:ext cx="10366625" cy="4832092"/>
          </a:xfrm>
          <a:prstGeom prst="rect">
            <a:avLst/>
          </a:prstGeom>
          <a:noFill/>
          <a:ln w="9525">
            <a:noFill/>
            <a:miter lim="800000"/>
            <a:headEnd/>
            <a:tailEnd/>
          </a:ln>
          <a:effectLst/>
        </p:spPr>
        <p:txBody>
          <a:bodyPr wrap="square">
            <a:spAutoFit/>
          </a:bodyPr>
          <a:lstStyle/>
          <a:p>
            <a:pPr lvl="2" fontAlgn="base">
              <a:lnSpc>
                <a:spcPct val="200000"/>
              </a:lnSpc>
              <a:spcBef>
                <a:spcPct val="0"/>
              </a:spcBef>
              <a:spcAft>
                <a:spcPct val="0"/>
              </a:spcAft>
              <a:defRPr/>
            </a:pPr>
            <a:r>
              <a:rPr lang="tr-TR" sz="2200" dirty="0">
                <a:solidFill>
                  <a:srgbClr val="CC0000"/>
                </a:solidFill>
                <a:effectLst>
                  <a:outerShdw blurRad="38100" dist="38100" dir="2700000" algn="tl">
                    <a:srgbClr val="C0C0C0"/>
                  </a:outerShdw>
                </a:effectLst>
                <a:latin typeface="Arial" pitchFamily="34" charset="0"/>
              </a:rPr>
              <a:t>5*</a:t>
            </a:r>
            <a:r>
              <a:rPr lang="tr-TR" sz="2200" dirty="0">
                <a:solidFill>
                  <a:srgbClr val="000000"/>
                </a:solidFill>
                <a:effectLst>
                  <a:outerShdw blurRad="38100" dist="38100" dir="2700000" algn="tl">
                    <a:srgbClr val="C0C0C0"/>
                  </a:outerShdw>
                </a:effectLst>
                <a:latin typeface="Arial" pitchFamily="34" charset="0"/>
              </a:rPr>
              <a:t> </a:t>
            </a:r>
            <a:r>
              <a:rPr lang="en" sz="2200" dirty="0">
                <a:solidFill>
                  <a:srgbClr val="000000"/>
                </a:solidFill>
                <a:effectLst>
                  <a:outerShdw blurRad="38100" dist="38100" dir="2700000" algn="tl">
                    <a:srgbClr val="C0C0C0"/>
                  </a:outerShdw>
                </a:effectLst>
                <a:latin typeface="Arial" pitchFamily="34" charset="0"/>
              </a:rPr>
              <a:t>Final project preparations (the legal form of the enterprise to be established at this stage, the precise detailed technical calculations and costs of the structures to be constructed) must be known.</a:t>
            </a:r>
            <a:endParaRPr lang="tr-TR" sz="2200" dirty="0">
              <a:solidFill>
                <a:srgbClr val="000000"/>
              </a:solidFill>
              <a:effectLst>
                <a:outerShdw blurRad="38100" dist="38100" dir="2700000" algn="tl">
                  <a:srgbClr val="C0C0C0"/>
                </a:outerShdw>
              </a:effectLst>
              <a:latin typeface="Arial" pitchFamily="34" charset="0"/>
            </a:endParaRPr>
          </a:p>
          <a:p>
            <a:pPr lvl="2" fontAlgn="base">
              <a:lnSpc>
                <a:spcPct val="200000"/>
              </a:lnSpc>
              <a:spcBef>
                <a:spcPct val="0"/>
              </a:spcBef>
              <a:spcAft>
                <a:spcPct val="0"/>
              </a:spcAft>
              <a:defRPr/>
            </a:pPr>
            <a:r>
              <a:rPr lang="tr-TR" sz="2200" dirty="0">
                <a:solidFill>
                  <a:srgbClr val="CC0000"/>
                </a:solidFill>
                <a:effectLst>
                  <a:outerShdw blurRad="38100" dist="38100" dir="2700000" algn="tl">
                    <a:srgbClr val="C0C0C0"/>
                  </a:outerShdw>
                </a:effectLst>
                <a:latin typeface="Arial" pitchFamily="34" charset="0"/>
              </a:rPr>
              <a:t>6*</a:t>
            </a:r>
            <a:r>
              <a:rPr lang="tr-TR" sz="2200" dirty="0">
                <a:solidFill>
                  <a:srgbClr val="000000"/>
                </a:solidFill>
                <a:effectLst>
                  <a:outerShdw blurRad="38100" dist="38100" dir="2700000" algn="tl">
                    <a:srgbClr val="C0C0C0"/>
                  </a:outerShdw>
                </a:effectLst>
                <a:latin typeface="Arial" pitchFamily="34" charset="0"/>
              </a:rPr>
              <a:t> </a:t>
            </a:r>
            <a:r>
              <a:rPr lang="en" sz="2200" dirty="0">
                <a:solidFill>
                  <a:srgbClr val="000000"/>
                </a:solidFill>
                <a:effectLst>
                  <a:outerShdw blurRad="38100" dist="38100" dir="2700000" algn="tl">
                    <a:srgbClr val="C0C0C0"/>
                  </a:outerShdw>
                </a:effectLst>
                <a:latin typeface="Arial" pitchFamily="34" charset="0"/>
              </a:rPr>
              <a:t>Project implementation period (investment is physically realized during this period).</a:t>
            </a:r>
          </a:p>
          <a:p>
            <a:pPr lvl="2" fontAlgn="base">
              <a:lnSpc>
                <a:spcPct val="200000"/>
              </a:lnSpc>
              <a:spcBef>
                <a:spcPct val="0"/>
              </a:spcBef>
              <a:spcAft>
                <a:spcPct val="0"/>
              </a:spcAft>
              <a:defRPr/>
            </a:pPr>
            <a:r>
              <a:rPr lang="tr-TR" sz="2200" dirty="0">
                <a:solidFill>
                  <a:srgbClr val="CC0000"/>
                </a:solidFill>
                <a:effectLst>
                  <a:outerShdw blurRad="38100" dist="38100" dir="2700000" algn="tl">
                    <a:srgbClr val="C0C0C0"/>
                  </a:outerShdw>
                </a:effectLst>
                <a:latin typeface="Arial" pitchFamily="34" charset="0"/>
              </a:rPr>
              <a:t>7*</a:t>
            </a:r>
            <a:r>
              <a:rPr lang="tr-TR" sz="2200" dirty="0">
                <a:solidFill>
                  <a:srgbClr val="000000"/>
                </a:solidFill>
                <a:effectLst>
                  <a:outerShdw blurRad="38100" dist="38100" dir="2700000" algn="tl">
                    <a:srgbClr val="C0C0C0"/>
                  </a:outerShdw>
                </a:effectLst>
                <a:latin typeface="Arial" pitchFamily="34" charset="0"/>
              </a:rPr>
              <a:t> </a:t>
            </a:r>
            <a:r>
              <a:rPr lang="en" sz="2200" dirty="0">
                <a:solidFill>
                  <a:srgbClr val="000000"/>
                </a:solidFill>
                <a:effectLst>
                  <a:outerShdw blurRad="38100" dist="38100" dir="2700000" algn="tl">
                    <a:srgbClr val="C0C0C0"/>
                  </a:outerShdw>
                </a:effectLst>
                <a:latin typeface="Arial" pitchFamily="34" charset="0"/>
              </a:rPr>
              <a:t>Completion of the investment scheme with the end of trial production and the beginning of the production period.</a:t>
            </a:r>
            <a:endParaRPr lang="en-GB" sz="2200" dirty="0">
              <a:solidFill>
                <a:srgbClr val="000000"/>
              </a:solidFill>
              <a:latin typeface="Arial" pitchFamily="34" charset="0"/>
            </a:endParaRPr>
          </a:p>
        </p:txBody>
      </p:sp>
    </p:spTree>
    <p:extLst>
      <p:ext uri="{BB962C8B-B14F-4D97-AF65-F5344CB8AC3E}">
        <p14:creationId xmlns:p14="http://schemas.microsoft.com/office/powerpoint/2010/main" val="1168962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 xmlns:a16="http://schemas.microsoft.com/office/drawing/2014/main" id="{69E3A962-8305-7446-B71B-31C6112C02DF}"/>
              </a:ext>
            </a:extLst>
          </p:cNvPr>
          <p:cNvSpPr txBox="1"/>
          <p:nvPr/>
        </p:nvSpPr>
        <p:spPr>
          <a:xfrm>
            <a:off x="2368626" y="2659559"/>
            <a:ext cx="5442333" cy="769441"/>
          </a:xfrm>
          <a:prstGeom prst="rect">
            <a:avLst/>
          </a:prstGeom>
          <a:noFill/>
        </p:spPr>
        <p:txBody>
          <a:bodyPr wrap="square" rtlCol="0">
            <a:spAutoFit/>
          </a:bodyPr>
          <a:lstStyle/>
          <a:p>
            <a:r>
              <a:rPr lang="tr-TR" sz="4400" dirty="0" err="1"/>
              <a:t>Any</a:t>
            </a:r>
            <a:r>
              <a:rPr lang="tr-TR" sz="4400" dirty="0"/>
              <a:t> </a:t>
            </a:r>
            <a:r>
              <a:rPr lang="tr-TR" sz="4400" dirty="0" err="1"/>
              <a:t>Questions</a:t>
            </a:r>
            <a:r>
              <a:rPr lang="tr-TR" sz="4400" dirty="0"/>
              <a:t>?!?</a:t>
            </a:r>
          </a:p>
        </p:txBody>
      </p:sp>
    </p:spTree>
    <p:extLst>
      <p:ext uri="{BB962C8B-B14F-4D97-AF65-F5344CB8AC3E}">
        <p14:creationId xmlns:p14="http://schemas.microsoft.com/office/powerpoint/2010/main" val="296254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ext Box 2">
            <a:extLst>
              <a:ext uri="{FF2B5EF4-FFF2-40B4-BE49-F238E27FC236}">
                <a16:creationId xmlns="" xmlns:a16="http://schemas.microsoft.com/office/drawing/2014/main" id="{4B667E45-511B-D94A-A00D-501921129446}"/>
              </a:ext>
            </a:extLst>
          </p:cNvPr>
          <p:cNvSpPr txBox="1">
            <a:spLocks noChangeArrowheads="1"/>
          </p:cNvSpPr>
          <p:nvPr/>
        </p:nvSpPr>
        <p:spPr bwMode="auto">
          <a:xfrm>
            <a:off x="1774826" y="1181101"/>
            <a:ext cx="84248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0" fontAlgn="base" hangingPunct="0">
              <a:spcBef>
                <a:spcPct val="50000"/>
              </a:spcBef>
              <a:spcAft>
                <a:spcPct val="0"/>
              </a:spcAft>
            </a:pPr>
            <a:r>
              <a:rPr lang="tr-TR" altLang="tr-TR" sz="2800" b="1" dirty="0" err="1">
                <a:solidFill>
                  <a:srgbClr val="FF0000"/>
                </a:solidFill>
                <a:latin typeface="Arial" panose="020B0604020202020204" pitchFamily="34" charset="0"/>
              </a:rPr>
              <a:t>Selection</a:t>
            </a:r>
            <a:r>
              <a:rPr lang="tr-TR" altLang="tr-TR" sz="2800" b="1" dirty="0">
                <a:solidFill>
                  <a:srgbClr val="FF0000"/>
                </a:solidFill>
                <a:latin typeface="Arial" panose="020B0604020202020204" pitchFamily="34" charset="0"/>
              </a:rPr>
              <a:t> of </a:t>
            </a:r>
            <a:r>
              <a:rPr lang="tr-TR" altLang="tr-TR" sz="2800" b="1" dirty="0" err="1">
                <a:solidFill>
                  <a:srgbClr val="FF0000"/>
                </a:solidFill>
                <a:latin typeface="Arial" panose="020B0604020202020204" pitchFamily="34" charset="0"/>
              </a:rPr>
              <a:t>Establisment</a:t>
            </a:r>
            <a:r>
              <a:rPr lang="tr-TR" altLang="tr-TR" sz="2800" b="1" dirty="0">
                <a:solidFill>
                  <a:srgbClr val="FF0000"/>
                </a:solidFill>
                <a:latin typeface="Arial" panose="020B0604020202020204" pitchFamily="34" charset="0"/>
              </a:rPr>
              <a:t> </a:t>
            </a:r>
            <a:r>
              <a:rPr lang="tr-TR" altLang="tr-TR" sz="2800" b="1" dirty="0" err="1">
                <a:solidFill>
                  <a:srgbClr val="FF0000"/>
                </a:solidFill>
                <a:latin typeface="Arial" panose="020B0604020202020204" pitchFamily="34" charset="0"/>
              </a:rPr>
              <a:t>Place</a:t>
            </a:r>
            <a:r>
              <a:rPr lang="tr-TR" altLang="tr-TR" sz="2800" b="1" dirty="0">
                <a:solidFill>
                  <a:srgbClr val="FF0000"/>
                </a:solidFill>
                <a:latin typeface="Arial" panose="020B0604020202020204" pitchFamily="34" charset="0"/>
              </a:rPr>
              <a:t> in Enterprises</a:t>
            </a:r>
            <a:endParaRPr lang="en-GB" altLang="tr-TR" sz="2800" b="1" dirty="0">
              <a:solidFill>
                <a:srgbClr val="FF0000"/>
              </a:solidFill>
              <a:latin typeface="Arial" panose="020B0604020202020204" pitchFamily="34" charset="0"/>
            </a:endParaRPr>
          </a:p>
        </p:txBody>
      </p:sp>
      <p:sp>
        <p:nvSpPr>
          <p:cNvPr id="111618" name="Text Box 3">
            <a:extLst>
              <a:ext uri="{FF2B5EF4-FFF2-40B4-BE49-F238E27FC236}">
                <a16:creationId xmlns="" xmlns:a16="http://schemas.microsoft.com/office/drawing/2014/main" id="{CA72A967-B805-1E40-AC3F-55F5452482E4}"/>
              </a:ext>
            </a:extLst>
          </p:cNvPr>
          <p:cNvSpPr txBox="1">
            <a:spLocks noChangeArrowheads="1"/>
          </p:cNvSpPr>
          <p:nvPr/>
        </p:nvSpPr>
        <p:spPr bwMode="auto">
          <a:xfrm>
            <a:off x="1847850" y="1911350"/>
            <a:ext cx="8642350" cy="3292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lnSpc>
                <a:spcPct val="130000"/>
              </a:lnSpc>
              <a:spcBef>
                <a:spcPct val="50000"/>
              </a:spcBef>
              <a:spcAft>
                <a:spcPct val="0"/>
              </a:spcAft>
            </a:pPr>
            <a:r>
              <a:rPr lang="tr-TR" altLang="tr-TR" sz="2400" dirty="0">
                <a:solidFill>
                  <a:srgbClr val="000000"/>
                </a:solidFill>
                <a:latin typeface="Arial" panose="020B0604020202020204" pitchFamily="34" charset="0"/>
              </a:rPr>
              <a:t>	</a:t>
            </a:r>
            <a:r>
              <a:rPr lang="en" altLang="tr-TR" sz="2400" dirty="0">
                <a:solidFill>
                  <a:srgbClr val="000000"/>
                </a:solidFill>
                <a:latin typeface="Arial" panose="020B0604020202020204" pitchFamily="34" charset="0"/>
              </a:rPr>
              <a:t>Location problem in terms of business economics; to determine the optimum location of an enterprise.</a:t>
            </a:r>
          </a:p>
          <a:p>
            <a:pPr algn="just" eaLnBrk="0" fontAlgn="base" hangingPunct="0">
              <a:lnSpc>
                <a:spcPct val="130000"/>
              </a:lnSpc>
              <a:spcBef>
                <a:spcPct val="50000"/>
              </a:spcBef>
              <a:spcAft>
                <a:spcPct val="0"/>
              </a:spcAft>
            </a:pPr>
            <a:r>
              <a:rPr lang="en" altLang="tr-TR" sz="2400" dirty="0">
                <a:solidFill>
                  <a:srgbClr val="000000"/>
                </a:solidFill>
                <a:latin typeface="Arial" panose="020B0604020202020204" pitchFamily="34" charset="0"/>
              </a:rPr>
              <a:t>Scientific studies on this subject are summarized below:</a:t>
            </a:r>
            <a:endParaRPr lang="tr-TR" altLang="tr-TR" sz="2400" dirty="0">
              <a:solidFill>
                <a:srgbClr val="000000"/>
              </a:solidFill>
              <a:latin typeface="Arial" panose="020B0604020202020204" pitchFamily="34" charset="0"/>
            </a:endParaRPr>
          </a:p>
          <a:p>
            <a:pPr algn="just" eaLnBrk="0" fontAlgn="base" hangingPunct="0">
              <a:lnSpc>
                <a:spcPct val="130000"/>
              </a:lnSpc>
              <a:spcBef>
                <a:spcPct val="50000"/>
              </a:spcBef>
              <a:spcAft>
                <a:spcPct val="0"/>
              </a:spcAft>
            </a:pPr>
            <a:r>
              <a:rPr lang="en" altLang="tr-TR" sz="2400" dirty="0">
                <a:solidFill>
                  <a:srgbClr val="FF0000"/>
                </a:solidFill>
                <a:latin typeface="Arial" panose="020B0604020202020204" pitchFamily="34" charset="0"/>
              </a:rPr>
              <a:t>RİCARDO; </a:t>
            </a:r>
            <a:r>
              <a:rPr lang="en" altLang="tr-TR" sz="2400" dirty="0">
                <a:latin typeface="Arial" panose="020B0604020202020204" pitchFamily="34" charset="0"/>
              </a:rPr>
              <a:t>With his theory of comparative advantage in foreign trade, he also put forward an important theory about spatial economic order.</a:t>
            </a:r>
            <a:r>
              <a:rPr lang="tr-TR" altLang="tr-TR" sz="2400" dirty="0">
                <a:latin typeface="Arial" panose="020B0604020202020204" pitchFamily="34" charset="0"/>
              </a:rPr>
              <a:t> </a:t>
            </a:r>
            <a:endParaRPr lang="en-GB" altLang="tr-TR"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661895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ext Box 2">
            <a:extLst>
              <a:ext uri="{FF2B5EF4-FFF2-40B4-BE49-F238E27FC236}">
                <a16:creationId xmlns="" xmlns:a16="http://schemas.microsoft.com/office/drawing/2014/main" id="{271669A3-8C41-CC4E-B6A6-A288C25D9483}"/>
              </a:ext>
            </a:extLst>
          </p:cNvPr>
          <p:cNvSpPr txBox="1">
            <a:spLocks noChangeArrowheads="1"/>
          </p:cNvSpPr>
          <p:nvPr/>
        </p:nvSpPr>
        <p:spPr bwMode="auto">
          <a:xfrm>
            <a:off x="1847851" y="1246188"/>
            <a:ext cx="8424863"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fontAlgn="base">
              <a:lnSpc>
                <a:spcPct val="140000"/>
              </a:lnSpc>
              <a:spcBef>
                <a:spcPct val="50000"/>
              </a:spcBef>
              <a:spcAft>
                <a:spcPct val="0"/>
              </a:spcAft>
            </a:pPr>
            <a:r>
              <a:rPr lang="en" altLang="tr-TR" sz="2400" dirty="0">
                <a:solidFill>
                  <a:srgbClr val="000000"/>
                </a:solidFill>
                <a:latin typeface="Arial" panose="020B0604020202020204" pitchFamily="34" charset="0"/>
              </a:rPr>
              <a:t>Production costs, distribution of raw materials and energy resources; It shows </a:t>
            </a:r>
            <a:r>
              <a:rPr lang="en" altLang="tr-TR" sz="2400" dirty="0" smtClean="0">
                <a:solidFill>
                  <a:srgbClr val="000000"/>
                </a:solidFill>
                <a:latin typeface="Arial" panose="020B0604020202020204" pitchFamily="34" charset="0"/>
              </a:rPr>
              <a:t>differences </a:t>
            </a:r>
            <a:r>
              <a:rPr lang="en" altLang="tr-TR" sz="2400" dirty="0">
                <a:solidFill>
                  <a:srgbClr val="000000"/>
                </a:solidFill>
                <a:latin typeface="Arial" panose="020B0604020202020204" pitchFamily="34" charset="0"/>
              </a:rPr>
              <a:t>as a result of the effects of many natural factors such as climate, nature, transportation routes.</a:t>
            </a:r>
          </a:p>
          <a:p>
            <a:pPr algn="just" fontAlgn="base">
              <a:lnSpc>
                <a:spcPct val="140000"/>
              </a:lnSpc>
              <a:spcBef>
                <a:spcPct val="50000"/>
              </a:spcBef>
              <a:spcAft>
                <a:spcPct val="0"/>
              </a:spcAft>
            </a:pPr>
            <a:r>
              <a:rPr lang="en" altLang="tr-TR" sz="2400" dirty="0">
                <a:solidFill>
                  <a:srgbClr val="000000"/>
                </a:solidFill>
                <a:latin typeface="Arial" panose="020B0604020202020204" pitchFamily="34" charset="0"/>
              </a:rPr>
              <a:t>As a result of this, production factors shift to the place where the conditions of establishment in question are best met in accordance with the theory of comparative advantages. Consequently, the location of the production branch will be collected at certain geographical points and agglomeration will occur.</a:t>
            </a:r>
            <a:endParaRPr lang="tr-TR" altLang="tr-TR" sz="2400" dirty="0">
              <a:solidFill>
                <a:srgbClr val="000000"/>
              </a:solidFill>
              <a:latin typeface="Arial" panose="020B0604020202020204" pitchFamily="34" charset="0"/>
            </a:endParaRPr>
          </a:p>
          <a:p>
            <a:pPr eaLnBrk="0" fontAlgn="base" hangingPunct="0">
              <a:spcBef>
                <a:spcPct val="50000"/>
              </a:spcBef>
              <a:spcAft>
                <a:spcPct val="0"/>
              </a:spcAft>
            </a:pPr>
            <a:endParaRPr lang="en-GB" altLang="tr-TR" sz="2400" b="1" dirty="0">
              <a:solidFill>
                <a:srgbClr val="000000"/>
              </a:solidFill>
              <a:latin typeface="Arial" panose="020B0604020202020204" pitchFamily="34" charset="0"/>
            </a:endParaRPr>
          </a:p>
        </p:txBody>
      </p:sp>
    </p:spTree>
    <p:extLst>
      <p:ext uri="{BB962C8B-B14F-4D97-AF65-F5344CB8AC3E}">
        <p14:creationId xmlns:p14="http://schemas.microsoft.com/office/powerpoint/2010/main" val="279666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ext Box 2">
            <a:extLst>
              <a:ext uri="{FF2B5EF4-FFF2-40B4-BE49-F238E27FC236}">
                <a16:creationId xmlns="" xmlns:a16="http://schemas.microsoft.com/office/drawing/2014/main" id="{59E202B7-8D22-8245-8A99-905A30F55FD9}"/>
              </a:ext>
            </a:extLst>
          </p:cNvPr>
          <p:cNvSpPr txBox="1">
            <a:spLocks noChangeArrowheads="1"/>
          </p:cNvSpPr>
          <p:nvPr/>
        </p:nvSpPr>
        <p:spPr bwMode="auto">
          <a:xfrm>
            <a:off x="1703387" y="1196975"/>
            <a:ext cx="10077795" cy="5554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lnSpc>
                <a:spcPct val="120000"/>
              </a:lnSpc>
              <a:spcBef>
                <a:spcPct val="50000"/>
              </a:spcBef>
              <a:spcAft>
                <a:spcPct val="0"/>
              </a:spcAft>
            </a:pPr>
            <a:r>
              <a:rPr lang="en" altLang="tr-TR" sz="2400" b="1" dirty="0">
                <a:solidFill>
                  <a:srgbClr val="FF0000"/>
                </a:solidFill>
                <a:latin typeface="Arial" panose="020B0604020202020204" pitchFamily="34" charset="0"/>
              </a:rPr>
              <a:t>According to THUNEN theory</a:t>
            </a:r>
            <a:r>
              <a:rPr lang="en" altLang="tr-TR" sz="2400" b="1" dirty="0">
                <a:latin typeface="Arial" panose="020B0604020202020204" pitchFamily="34" charset="0"/>
              </a:rPr>
              <a:t>; (It is considered the first scientific study.) It emphasizes the importance of economic factors (cost and duration of transport) as well as the subject factors in the production of agricultural products.</a:t>
            </a:r>
            <a:r>
              <a:rPr lang="tr-TR" altLang="tr-TR" sz="2400" dirty="0">
                <a:latin typeface="Arial" panose="020B0604020202020204" pitchFamily="34" charset="0"/>
              </a:rPr>
              <a:t> </a:t>
            </a:r>
            <a:r>
              <a:rPr lang="en" altLang="tr-TR" sz="2400" dirty="0">
                <a:solidFill>
                  <a:srgbClr val="000000"/>
                </a:solidFill>
                <a:latin typeface="Arial" panose="020B0604020202020204" pitchFamily="34" charset="0"/>
              </a:rPr>
              <a:t>The most important contribution of the German economist WEBER to the theory of establishment is the concept of foundation factor.</a:t>
            </a:r>
            <a:r>
              <a:rPr lang="tr-TR" altLang="tr-TR" sz="2400" dirty="0">
                <a:solidFill>
                  <a:srgbClr val="000000"/>
                </a:solidFill>
                <a:latin typeface="Arial" panose="020B0604020202020204" pitchFamily="34" charset="0"/>
              </a:rPr>
              <a:t> </a:t>
            </a:r>
            <a:r>
              <a:rPr lang="en" altLang="tr-TR" sz="2400" dirty="0">
                <a:solidFill>
                  <a:srgbClr val="000000"/>
                </a:solidFill>
                <a:latin typeface="Arial" panose="020B0604020202020204" pitchFamily="34" charset="0"/>
              </a:rPr>
              <a:t>In addition, the analysis and classification of materials related to transportation costs are still valid today.</a:t>
            </a:r>
          </a:p>
          <a:p>
            <a:pPr algn="just" eaLnBrk="0" fontAlgn="base" hangingPunct="0">
              <a:lnSpc>
                <a:spcPct val="120000"/>
              </a:lnSpc>
              <a:spcBef>
                <a:spcPct val="50000"/>
              </a:spcBef>
              <a:spcAft>
                <a:spcPct val="0"/>
              </a:spcAft>
            </a:pPr>
            <a:r>
              <a:rPr lang="en" altLang="tr-TR" sz="2400" dirty="0">
                <a:solidFill>
                  <a:srgbClr val="000000"/>
                </a:solidFill>
                <a:latin typeface="Arial" panose="020B0604020202020204" pitchFamily="34" charset="0"/>
              </a:rPr>
              <a:t>LIZARD is the determinant of the select of contemporary establishment.</a:t>
            </a:r>
            <a:r>
              <a:rPr lang="tr-TR" altLang="tr-TR" sz="2400" dirty="0">
                <a:solidFill>
                  <a:srgbClr val="000000"/>
                </a:solidFill>
                <a:latin typeface="Arial" panose="020B0604020202020204" pitchFamily="34" charset="0"/>
              </a:rPr>
              <a:t> </a:t>
            </a:r>
            <a:r>
              <a:rPr lang="en" altLang="tr-TR" sz="2400" dirty="0">
                <a:solidFill>
                  <a:srgbClr val="000000"/>
                </a:solidFill>
                <a:latin typeface="Arial" panose="020B0604020202020204" pitchFamily="34" charset="0"/>
              </a:rPr>
              <a:t>This economist has demonstrated that economic factors have individual and dynamic relationships at the social level, and that the factors of time and space are in close relationship with each other and determined its importance.</a:t>
            </a:r>
            <a:endParaRPr lang="en-GB" altLang="tr-TR"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286168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89" name="Rectangle 2">
            <a:extLst>
              <a:ext uri="{FF2B5EF4-FFF2-40B4-BE49-F238E27FC236}">
                <a16:creationId xmlns="" xmlns:a16="http://schemas.microsoft.com/office/drawing/2014/main" id="{28452DF4-FC5A-4044-B494-A25455D9AAEA}"/>
              </a:ext>
            </a:extLst>
          </p:cNvPr>
          <p:cNvSpPr>
            <a:spLocks noGrp="1" noChangeArrowheads="1"/>
          </p:cNvSpPr>
          <p:nvPr>
            <p:ph type="ctrTitle"/>
          </p:nvPr>
        </p:nvSpPr>
        <p:spPr bwMode="auto">
          <a:xfrm>
            <a:off x="1847851" y="1125538"/>
            <a:ext cx="8424863" cy="647700"/>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r>
              <a:rPr lang="en" altLang="tr-TR" sz="2000" b="1" dirty="0">
                <a:solidFill>
                  <a:schemeClr val="hlink"/>
                </a:solidFill>
                <a:latin typeface="Arial" panose="020B0604020202020204" pitchFamily="34" charset="0"/>
              </a:rPr>
              <a:t>Factors Affecting Selection of Place of Establishment in Businesses and Pre-Establishment Studies</a:t>
            </a:r>
            <a:endParaRPr lang="tr-TR" altLang="tr-TR" sz="2000" dirty="0">
              <a:solidFill>
                <a:schemeClr val="hlink"/>
              </a:solidFill>
              <a:latin typeface="Arial" panose="020B0604020202020204" pitchFamily="34" charset="0"/>
            </a:endParaRPr>
          </a:p>
        </p:txBody>
      </p:sp>
      <p:sp>
        <p:nvSpPr>
          <p:cNvPr id="114691" name="Rectangle 3">
            <a:extLst>
              <a:ext uri="{FF2B5EF4-FFF2-40B4-BE49-F238E27FC236}">
                <a16:creationId xmlns="" xmlns:a16="http://schemas.microsoft.com/office/drawing/2014/main" id="{EB57E434-2313-C745-B120-5C23505A1DCB}"/>
              </a:ext>
            </a:extLst>
          </p:cNvPr>
          <p:cNvSpPr>
            <a:spLocks noGrp="1" noChangeArrowheads="1"/>
          </p:cNvSpPr>
          <p:nvPr>
            <p:ph type="subTitle" idx="1"/>
          </p:nvPr>
        </p:nvSpPr>
        <p:spPr bwMode="auto">
          <a:xfrm>
            <a:off x="1774824" y="1916114"/>
            <a:ext cx="9516027" cy="4897437"/>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342900" indent="-342900" algn="just">
              <a:lnSpc>
                <a:spcPct val="120000"/>
              </a:lnSpc>
              <a:spcBef>
                <a:spcPts val="600"/>
              </a:spcBef>
              <a:spcAft>
                <a:spcPts val="600"/>
              </a:spcAft>
              <a:buFont typeface="Arial" panose="020B0604020202020204" pitchFamily="34" charset="0"/>
              <a:buChar char="•"/>
            </a:pPr>
            <a:r>
              <a:rPr lang="en" altLang="tr-TR" sz="2400" dirty="0">
                <a:latin typeface="Arial" panose="020B0604020202020204" pitchFamily="34" charset="0"/>
              </a:rPr>
              <a:t>Each entrepreneur has to choose a place of establishment suitable for economic purposes for the enterprise to be established.</a:t>
            </a:r>
          </a:p>
          <a:p>
            <a:pPr algn="just">
              <a:lnSpc>
                <a:spcPct val="120000"/>
              </a:lnSpc>
              <a:spcBef>
                <a:spcPts val="600"/>
              </a:spcBef>
              <a:spcAft>
                <a:spcPts val="600"/>
              </a:spcAft>
            </a:pPr>
            <a:r>
              <a:rPr lang="tr-TR" altLang="tr-TR" sz="2400" dirty="0">
                <a:solidFill>
                  <a:srgbClr val="CC0000"/>
                </a:solidFill>
                <a:latin typeface="Arial" panose="020B0604020202020204" pitchFamily="34" charset="0"/>
              </a:rPr>
              <a:t>* </a:t>
            </a:r>
            <a:r>
              <a:rPr lang="en" altLang="tr-TR" sz="2400" dirty="0">
                <a:latin typeface="Arial" panose="020B0604020202020204" pitchFamily="34" charset="0"/>
              </a:rPr>
              <a:t>The most appropriate place means the place that will bring the highest profit if the business is established there.</a:t>
            </a:r>
            <a:r>
              <a:rPr lang="tr-TR" altLang="tr-TR" sz="2400" dirty="0">
                <a:latin typeface="Arial" panose="020B0604020202020204" pitchFamily="34" charset="0"/>
              </a:rPr>
              <a:t> </a:t>
            </a:r>
            <a:r>
              <a:rPr lang="en" altLang="tr-TR" sz="2400" dirty="0">
                <a:latin typeface="Arial" panose="020B0604020202020204" pitchFamily="34" charset="0"/>
              </a:rPr>
              <a:t>Above all, the height of the profit is provided by low cost costs.</a:t>
            </a:r>
            <a:endParaRPr lang="tr-TR" altLang="tr-TR" sz="2400" dirty="0">
              <a:latin typeface="Arial" panose="020B0604020202020204" pitchFamily="34" charset="0"/>
            </a:endParaRPr>
          </a:p>
          <a:p>
            <a:pPr algn="just">
              <a:lnSpc>
                <a:spcPct val="120000"/>
              </a:lnSpc>
              <a:spcBef>
                <a:spcPts val="600"/>
              </a:spcBef>
              <a:spcAft>
                <a:spcPts val="600"/>
              </a:spcAft>
            </a:pPr>
            <a:r>
              <a:rPr lang="tr-TR" altLang="tr-TR" sz="2400" dirty="0">
                <a:solidFill>
                  <a:srgbClr val="CC0000"/>
                </a:solidFill>
                <a:latin typeface="Arial" panose="020B0604020202020204" pitchFamily="34" charset="0"/>
              </a:rPr>
              <a:t>*</a:t>
            </a:r>
            <a:r>
              <a:rPr lang="tr-TR" altLang="tr-TR" sz="2400" dirty="0">
                <a:latin typeface="Arial" panose="020B0604020202020204" pitchFamily="34" charset="0"/>
              </a:rPr>
              <a:t> </a:t>
            </a:r>
            <a:r>
              <a:rPr lang="en" altLang="tr-TR" sz="2400" dirty="0">
                <a:latin typeface="Arial" panose="020B0604020202020204" pitchFamily="34" charset="0"/>
              </a:rPr>
              <a:t>The reason for choosing the place of establishment in the enterprise under optimum conditions is to prevent waste of resources, to ensure efficiency in resource utilization and to work at low cost and to make more profit.</a:t>
            </a:r>
            <a:endParaRPr lang="tr-TR" altLang="tr-TR" sz="2400" dirty="0">
              <a:latin typeface="Arial" panose="020B0604020202020204" pitchFamily="34" charset="0"/>
            </a:endParaRPr>
          </a:p>
        </p:txBody>
      </p:sp>
    </p:spTree>
    <p:extLst>
      <p:ext uri="{BB962C8B-B14F-4D97-AF65-F5344CB8AC3E}">
        <p14:creationId xmlns:p14="http://schemas.microsoft.com/office/powerpoint/2010/main" val="22643950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14691"/>
                                        </p:tgtEl>
                                        <p:attrNameLst>
                                          <p:attrName>style.visibility</p:attrName>
                                        </p:attrNameLst>
                                      </p:cBhvr>
                                      <p:to>
                                        <p:strVal val="visible"/>
                                      </p:to>
                                    </p:set>
                                    <p:animEffect transition="in" filter="strips(downRight)">
                                      <p:cBhvr>
                                        <p:cTn id="7" dur="500"/>
                                        <p:tgtEl>
                                          <p:spTgt spid="1146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Text Box 2">
            <a:extLst>
              <a:ext uri="{FF2B5EF4-FFF2-40B4-BE49-F238E27FC236}">
                <a16:creationId xmlns="" xmlns:a16="http://schemas.microsoft.com/office/drawing/2014/main" id="{B057B554-6878-9548-8FEA-B014435BB136}"/>
              </a:ext>
            </a:extLst>
          </p:cNvPr>
          <p:cNvSpPr txBox="1">
            <a:spLocks noChangeArrowheads="1"/>
          </p:cNvSpPr>
          <p:nvPr/>
        </p:nvSpPr>
        <p:spPr bwMode="auto">
          <a:xfrm>
            <a:off x="1703388" y="1052514"/>
            <a:ext cx="8748712" cy="5898602"/>
          </a:xfrm>
          <a:prstGeom prst="rect">
            <a:avLst/>
          </a:prstGeom>
          <a:noFill/>
          <a:ln w="9525">
            <a:noFill/>
            <a:miter lim="800000"/>
            <a:headEnd/>
            <a:tailEnd/>
          </a:ln>
          <a:effectLst/>
        </p:spPr>
        <p:txBody>
          <a:bodyPr>
            <a:spAutoFit/>
          </a:bodyPr>
          <a:lstStyle/>
          <a:p>
            <a:pPr fontAlgn="base">
              <a:lnSpc>
                <a:spcPct val="140000"/>
              </a:lnSpc>
              <a:spcBef>
                <a:spcPct val="0"/>
              </a:spcBef>
              <a:spcAft>
                <a:spcPct val="0"/>
              </a:spcAft>
              <a:buFontTx/>
              <a:buChar char="•"/>
              <a:defRPr/>
            </a:pPr>
            <a:r>
              <a:rPr lang="tr-TR" sz="2400" dirty="0">
                <a:solidFill>
                  <a:srgbClr val="000000"/>
                </a:solidFill>
                <a:effectLst>
                  <a:outerShdw blurRad="38100" dist="38100" dir="2700000" algn="tl">
                    <a:srgbClr val="C0C0C0"/>
                  </a:outerShdw>
                </a:effectLst>
                <a:latin typeface="Tahoma" panose="020B0604030504040204" pitchFamily="34" charset="0"/>
              </a:rPr>
              <a:t> </a:t>
            </a:r>
            <a:r>
              <a:rPr lang="en" sz="2400" dirty="0">
                <a:solidFill>
                  <a:srgbClr val="000000"/>
                </a:solidFill>
                <a:effectLst>
                  <a:outerShdw blurRad="38100" dist="38100" dir="2700000" algn="tl">
                    <a:srgbClr val="C0C0C0"/>
                  </a:outerShdw>
                </a:effectLst>
                <a:latin typeface="Tahoma" panose="020B0604030504040204" pitchFamily="34" charset="0"/>
              </a:rPr>
              <a:t>The level of development of a country's economy is an important factor determining the location of its establishment.</a:t>
            </a:r>
            <a:r>
              <a:rPr lang="tr-TR" sz="2400" dirty="0">
                <a:solidFill>
                  <a:srgbClr val="000000"/>
                </a:solidFill>
                <a:effectLst>
                  <a:outerShdw blurRad="38100" dist="38100" dir="2700000" algn="tl">
                    <a:srgbClr val="C0C0C0"/>
                  </a:outerShdw>
                </a:effectLst>
                <a:latin typeface="Tahoma" panose="020B0604030504040204" pitchFamily="34" charset="0"/>
              </a:rPr>
              <a:t> </a:t>
            </a:r>
            <a:r>
              <a:rPr lang="en" sz="2400" dirty="0">
                <a:solidFill>
                  <a:srgbClr val="000000"/>
                </a:solidFill>
                <a:effectLst>
                  <a:outerShdw blurRad="38100" dist="38100" dir="2700000" algn="tl">
                    <a:srgbClr val="C0C0C0"/>
                  </a:outerShdw>
                </a:effectLst>
                <a:latin typeface="Tahoma" panose="020B0604030504040204" pitchFamily="34" charset="0"/>
              </a:rPr>
              <a:t>Businesses in countries with underdeveloped economies are more dependent on natural conditions. Therefore, enterprises must be established close to the source (nature).</a:t>
            </a:r>
            <a:endParaRPr lang="tr-TR" sz="2400" dirty="0">
              <a:solidFill>
                <a:srgbClr val="000000"/>
              </a:solidFill>
              <a:effectLst>
                <a:outerShdw blurRad="38100" dist="38100" dir="2700000" algn="tl">
                  <a:srgbClr val="C0C0C0"/>
                </a:outerShdw>
              </a:effectLst>
              <a:latin typeface="Tahoma" panose="020B0604030504040204" pitchFamily="34" charset="0"/>
            </a:endParaRPr>
          </a:p>
          <a:p>
            <a:pPr fontAlgn="base">
              <a:lnSpc>
                <a:spcPct val="140000"/>
              </a:lnSpc>
              <a:spcBef>
                <a:spcPct val="0"/>
              </a:spcBef>
              <a:spcAft>
                <a:spcPct val="0"/>
              </a:spcAft>
              <a:buFontTx/>
              <a:buChar char="•"/>
              <a:defRPr/>
            </a:pPr>
            <a:r>
              <a:rPr lang="tr-TR" sz="2400" dirty="0">
                <a:solidFill>
                  <a:srgbClr val="000000"/>
                </a:solidFill>
                <a:effectLst>
                  <a:outerShdw blurRad="38100" dist="38100" dir="2700000" algn="tl">
                    <a:srgbClr val="C0C0C0"/>
                  </a:outerShdw>
                </a:effectLst>
                <a:latin typeface="Tahoma" panose="020B0604030504040204" pitchFamily="34" charset="0"/>
              </a:rPr>
              <a:t> </a:t>
            </a:r>
            <a:r>
              <a:rPr lang="en" sz="2400" dirty="0">
                <a:solidFill>
                  <a:srgbClr val="000000"/>
                </a:solidFill>
                <a:effectLst>
                  <a:outerShdw blurRad="38100" dist="38100" dir="2700000" algn="tl">
                    <a:srgbClr val="C0C0C0"/>
                  </a:outerShdw>
                </a:effectLst>
                <a:latin typeface="Tahoma" panose="020B0604030504040204" pitchFamily="34" charset="0"/>
              </a:rPr>
              <a:t>With the development of economies, this commitment to nature is gradually diminishing, and with the advancement of technology, artificial nature conditions can be created and the enterprise can be established away from the source (</a:t>
            </a:r>
            <a:r>
              <a:rPr lang="en" sz="2400" dirty="0" err="1">
                <a:solidFill>
                  <a:srgbClr val="000000"/>
                </a:solidFill>
                <a:effectLst>
                  <a:outerShdw blurRad="38100" dist="38100" dir="2700000" algn="tl">
                    <a:srgbClr val="C0C0C0"/>
                  </a:outerShdw>
                </a:effectLst>
                <a:latin typeface="Tahoma" panose="020B0604030504040204" pitchFamily="34" charset="0"/>
              </a:rPr>
              <a:t>eg</a:t>
            </a:r>
            <a:r>
              <a:rPr lang="en" sz="2400" dirty="0">
                <a:solidFill>
                  <a:srgbClr val="000000"/>
                </a:solidFill>
                <a:effectLst>
                  <a:outerShdw blurRad="38100" dist="38100" dir="2700000" algn="tl">
                    <a:srgbClr val="C0C0C0"/>
                  </a:outerShdw>
                </a:effectLst>
                <a:latin typeface="Tahoma" panose="020B0604030504040204" pitchFamily="34" charset="0"/>
              </a:rPr>
              <a:t> close to the market).</a:t>
            </a:r>
            <a:endParaRPr lang="tr-TR" sz="2400" dirty="0">
              <a:solidFill>
                <a:srgbClr val="000000"/>
              </a:solidFill>
              <a:effectLst>
                <a:outerShdw blurRad="38100" dist="38100" dir="2700000" algn="tl">
                  <a:srgbClr val="C0C0C0"/>
                </a:outerShdw>
              </a:effectLst>
              <a:latin typeface="Tahoma" panose="020B0604030504040204" pitchFamily="34" charset="0"/>
            </a:endParaRPr>
          </a:p>
          <a:p>
            <a:pPr fontAlgn="base">
              <a:lnSpc>
                <a:spcPct val="140000"/>
              </a:lnSpc>
              <a:spcBef>
                <a:spcPct val="50000"/>
              </a:spcBef>
              <a:spcAft>
                <a:spcPct val="0"/>
              </a:spcAft>
              <a:defRPr/>
            </a:pPr>
            <a:endParaRPr lang="en-GB" sz="2400" dirty="0">
              <a:solidFill>
                <a:srgbClr val="000000"/>
              </a:solidFill>
              <a:latin typeface="Tahoma" panose="020B0604030504040204" pitchFamily="34" charset="0"/>
            </a:endParaRPr>
          </a:p>
        </p:txBody>
      </p:sp>
    </p:spTree>
    <p:extLst>
      <p:ext uri="{BB962C8B-B14F-4D97-AF65-F5344CB8AC3E}">
        <p14:creationId xmlns:p14="http://schemas.microsoft.com/office/powerpoint/2010/main" val="3874945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1">
            <a:extLst>
              <a:ext uri="{FF2B5EF4-FFF2-40B4-BE49-F238E27FC236}">
                <a16:creationId xmlns="" xmlns:a16="http://schemas.microsoft.com/office/drawing/2014/main" id="{BA30EF98-8F88-B24E-8F14-F607CD5F2149}"/>
              </a:ext>
            </a:extLst>
          </p:cNvPr>
          <p:cNvSpPr>
            <a:spLocks noChangeArrowheads="1"/>
          </p:cNvSpPr>
          <p:nvPr/>
        </p:nvSpPr>
        <p:spPr bwMode="auto">
          <a:xfrm>
            <a:off x="1919288" y="1706802"/>
            <a:ext cx="8280400" cy="4185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0" fontAlgn="base" hangingPunct="0">
              <a:spcBef>
                <a:spcPct val="0"/>
              </a:spcBef>
              <a:spcAft>
                <a:spcPct val="0"/>
              </a:spcAft>
            </a:pPr>
            <a:r>
              <a:rPr lang="tr-TR" altLang="tr-TR" sz="24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The necessity to consider the criteria to be taken into consideration in the selection of the place of establishment, which is of great importance for the enterprises, is also applicable for the livestock subsectors and enterprises.</a:t>
            </a:r>
            <a:endParaRPr lang="tr-TR" altLang="tr-TR" sz="2200" b="1"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lgn="just" eaLnBrk="0" fontAlgn="base" hangingPunct="0">
              <a:spcBef>
                <a:spcPct val="0"/>
              </a:spcBef>
              <a:spcAft>
                <a:spcPct val="0"/>
              </a:spcAft>
            </a:pPr>
            <a:r>
              <a:rPr lang="tr-TR"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 In this context, besides natural factors, factors such as </a:t>
            </a:r>
            <a:r>
              <a:rPr lang="en" altLang="tr-TR" sz="2200" b="1" dirty="0">
                <a:solidFill>
                  <a:srgbClr val="000000"/>
                </a:solidFill>
                <a:latin typeface="Arial" panose="020B0604020202020204" pitchFamily="34" charset="0"/>
                <a:ea typeface="Calibri" panose="020F0502020204030204" pitchFamily="34" charset="0"/>
                <a:cs typeface="Arial" panose="020B0604020202020204" pitchFamily="34" charset="0"/>
              </a:rPr>
              <a:t>feed sources and livestock material in the region, current operating densities and capacities, level of organization, distance to market and consumption regions,</a:t>
            </a:r>
            <a:r>
              <a:rPr lang="en"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 altLang="tr-TR" sz="2200" b="1" dirty="0">
                <a:solidFill>
                  <a:srgbClr val="000000"/>
                </a:solidFill>
                <a:latin typeface="Arial" panose="020B0604020202020204" pitchFamily="34" charset="0"/>
                <a:ea typeface="Calibri" panose="020F0502020204030204" pitchFamily="34" charset="0"/>
                <a:cs typeface="Arial" panose="020B0604020202020204" pitchFamily="34" charset="0"/>
              </a:rPr>
              <a:t>labor force status, existence of industrial enterprises based on animal husbandry,</a:t>
            </a:r>
            <a:r>
              <a:rPr lang="en"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 altLang="tr-TR" sz="2200" b="1" dirty="0">
                <a:solidFill>
                  <a:srgbClr val="000000"/>
                </a:solidFill>
                <a:latin typeface="Arial" panose="020B0604020202020204" pitchFamily="34" charset="0"/>
                <a:ea typeface="Calibri" panose="020F0502020204030204" pitchFamily="34" charset="0"/>
                <a:cs typeface="Arial" panose="020B0604020202020204" pitchFamily="34" charset="0"/>
              </a:rPr>
              <a:t>cost structure and course of product prices </a:t>
            </a:r>
            <a:r>
              <a:rPr lang="en" altLang="tr-TR" sz="2200" dirty="0">
                <a:solidFill>
                  <a:srgbClr val="000000"/>
                </a:solidFill>
                <a:latin typeface="Arial" panose="020B0604020202020204" pitchFamily="34" charset="0"/>
                <a:ea typeface="Calibri" panose="020F0502020204030204" pitchFamily="34" charset="0"/>
                <a:cs typeface="Arial" panose="020B0604020202020204" pitchFamily="34" charset="0"/>
              </a:rPr>
              <a:t>are the first factors for livestock enterprises. It can be expressed as the location of the organization that comes to mind.</a:t>
            </a:r>
            <a:endParaRPr lang="tr-TR" altLang="tr-TR" sz="2200" dirty="0">
              <a:solidFill>
                <a:srgbClr val="000000"/>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82976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Text Box 2">
            <a:extLst>
              <a:ext uri="{FF2B5EF4-FFF2-40B4-BE49-F238E27FC236}">
                <a16:creationId xmlns="" xmlns:a16="http://schemas.microsoft.com/office/drawing/2014/main" id="{9B7AB2C3-7FAB-C04E-8A30-C74AD07074F1}"/>
              </a:ext>
            </a:extLst>
          </p:cNvPr>
          <p:cNvSpPr txBox="1">
            <a:spLocks noChangeArrowheads="1"/>
          </p:cNvSpPr>
          <p:nvPr/>
        </p:nvSpPr>
        <p:spPr bwMode="auto">
          <a:xfrm>
            <a:off x="1847851" y="549276"/>
            <a:ext cx="8569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spcBef>
                <a:spcPct val="50000"/>
              </a:spcBef>
              <a:spcAft>
                <a:spcPct val="0"/>
              </a:spcAft>
            </a:pPr>
            <a:endParaRPr lang="en-GB" altLang="tr-TR" sz="2000" b="1">
              <a:solidFill>
                <a:srgbClr val="000000"/>
              </a:solidFill>
              <a:latin typeface="Arial" panose="020B0604020202020204" pitchFamily="34" charset="0"/>
            </a:endParaRPr>
          </a:p>
        </p:txBody>
      </p:sp>
      <p:sp>
        <p:nvSpPr>
          <p:cNvPr id="117762" name="Text Box 3">
            <a:extLst>
              <a:ext uri="{FF2B5EF4-FFF2-40B4-BE49-F238E27FC236}">
                <a16:creationId xmlns="" xmlns:a16="http://schemas.microsoft.com/office/drawing/2014/main" id="{9019786B-7D72-7640-80C4-BB240E64DF36}"/>
              </a:ext>
            </a:extLst>
          </p:cNvPr>
          <p:cNvSpPr txBox="1">
            <a:spLocks noChangeArrowheads="1"/>
          </p:cNvSpPr>
          <p:nvPr/>
        </p:nvSpPr>
        <p:spPr bwMode="auto">
          <a:xfrm>
            <a:off x="1919289" y="1101725"/>
            <a:ext cx="9358311" cy="5425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0" fontAlgn="base" hangingPunct="0">
              <a:lnSpc>
                <a:spcPct val="140000"/>
              </a:lnSpc>
              <a:spcBef>
                <a:spcPct val="50000"/>
              </a:spcBef>
              <a:spcAft>
                <a:spcPct val="0"/>
              </a:spcAft>
            </a:pPr>
            <a:r>
              <a:rPr lang="en" altLang="tr-TR" sz="2400" dirty="0">
                <a:solidFill>
                  <a:srgbClr val="000000"/>
                </a:solidFill>
                <a:latin typeface="Arial" panose="020B0604020202020204" pitchFamily="34" charset="0"/>
              </a:rPr>
              <a:t>In case of not selecting an optimum place of establishment;</a:t>
            </a:r>
          </a:p>
          <a:p>
            <a:pPr eaLnBrk="0" fontAlgn="base" hangingPunct="0">
              <a:lnSpc>
                <a:spcPct val="140000"/>
              </a:lnSpc>
              <a:spcBef>
                <a:spcPct val="50000"/>
              </a:spcBef>
              <a:spcAft>
                <a:spcPct val="0"/>
              </a:spcAft>
            </a:pPr>
            <a:r>
              <a:rPr lang="en" altLang="tr-TR" sz="2400" dirty="0">
                <a:solidFill>
                  <a:srgbClr val="000000"/>
                </a:solidFill>
                <a:latin typeface="Arial" panose="020B0604020202020204" pitchFamily="34" charset="0"/>
              </a:rPr>
              <a:t>Production costs of enterprises are increasing,</a:t>
            </a:r>
          </a:p>
          <a:p>
            <a:pPr eaLnBrk="0" fontAlgn="base" hangingPunct="0">
              <a:lnSpc>
                <a:spcPct val="140000"/>
              </a:lnSpc>
              <a:spcBef>
                <a:spcPct val="50000"/>
              </a:spcBef>
              <a:spcAft>
                <a:spcPct val="0"/>
              </a:spcAft>
            </a:pPr>
            <a:r>
              <a:rPr lang="en" altLang="tr-TR" sz="2400" dirty="0">
                <a:solidFill>
                  <a:srgbClr val="000000"/>
                </a:solidFill>
                <a:latin typeface="Arial" panose="020B0604020202020204" pitchFamily="34" charset="0"/>
              </a:rPr>
              <a:t>Product quality and efficiency decreases.</a:t>
            </a:r>
          </a:p>
          <a:p>
            <a:pPr eaLnBrk="0" fontAlgn="base" hangingPunct="0">
              <a:lnSpc>
                <a:spcPct val="140000"/>
              </a:lnSpc>
              <a:spcBef>
                <a:spcPct val="50000"/>
              </a:spcBef>
              <a:spcAft>
                <a:spcPct val="0"/>
              </a:spcAft>
            </a:pPr>
            <a:r>
              <a:rPr lang="en" altLang="tr-TR" sz="2400" dirty="0">
                <a:solidFill>
                  <a:srgbClr val="000000"/>
                </a:solidFill>
                <a:latin typeface="Arial" panose="020B0604020202020204" pitchFamily="34" charset="0"/>
              </a:rPr>
              <a:t>Therefore, there may be significant reductions in the profitability of enterprises facing narrow straits in comparison to competing companies in the version of the products.</a:t>
            </a:r>
          </a:p>
          <a:p>
            <a:pPr eaLnBrk="0" fontAlgn="base" hangingPunct="0">
              <a:lnSpc>
                <a:spcPct val="140000"/>
              </a:lnSpc>
              <a:spcBef>
                <a:spcPct val="50000"/>
              </a:spcBef>
              <a:spcAft>
                <a:spcPct val="0"/>
              </a:spcAft>
            </a:pPr>
            <a:r>
              <a:rPr lang="en" altLang="tr-TR" sz="2400" dirty="0">
                <a:solidFill>
                  <a:srgbClr val="333399"/>
                </a:solidFill>
                <a:latin typeface="Arial" panose="020B0604020202020204" pitchFamily="34" charset="0"/>
              </a:rPr>
              <a:t>A number of studies are needed to select the location of the establishment of the enterprises. These studies; Pre-establishment </a:t>
            </a:r>
            <a:r>
              <a:rPr lang="en" altLang="tr-TR" sz="2400" b="1" dirty="0">
                <a:solidFill>
                  <a:srgbClr val="333399"/>
                </a:solidFill>
                <a:latin typeface="Arial" panose="020B0604020202020204" pitchFamily="34" charset="0"/>
              </a:rPr>
              <a:t>technical, economic, financial and legal feasibility studies</a:t>
            </a:r>
            <a:r>
              <a:rPr lang="en" altLang="tr-TR" sz="2400" dirty="0">
                <a:solidFill>
                  <a:srgbClr val="333399"/>
                </a:solidFill>
                <a:latin typeface="Arial" panose="020B0604020202020204" pitchFamily="34" charset="0"/>
              </a:rPr>
              <a:t>.</a:t>
            </a:r>
            <a:endParaRPr lang="en-GB" altLang="tr-TR" sz="2400" b="1" dirty="0">
              <a:solidFill>
                <a:srgbClr val="CC0000"/>
              </a:solidFill>
              <a:latin typeface="Arial" panose="020B0604020202020204" pitchFamily="34" charset="0"/>
            </a:endParaRPr>
          </a:p>
        </p:txBody>
      </p:sp>
    </p:spTree>
    <p:extLst>
      <p:ext uri="{BB962C8B-B14F-4D97-AF65-F5344CB8AC3E}">
        <p14:creationId xmlns:p14="http://schemas.microsoft.com/office/powerpoint/2010/main" val="2365486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63" name="Rectangle 3">
            <a:extLst>
              <a:ext uri="{FF2B5EF4-FFF2-40B4-BE49-F238E27FC236}">
                <a16:creationId xmlns="" xmlns:a16="http://schemas.microsoft.com/office/drawing/2014/main" id="{12CB2583-9F57-3147-BCCB-597C97563462}"/>
              </a:ext>
            </a:extLst>
          </p:cNvPr>
          <p:cNvSpPr>
            <a:spLocks noGrp="1" noChangeArrowheads="1"/>
          </p:cNvSpPr>
          <p:nvPr>
            <p:ph type="subTitle" idx="1"/>
          </p:nvPr>
        </p:nvSpPr>
        <p:spPr bwMode="auto">
          <a:xfrm>
            <a:off x="1847850" y="1196975"/>
            <a:ext cx="9257472" cy="5545138"/>
          </a:xfrm>
          <a:solidFill>
            <a:srgbClr val="FFFFFF"/>
          </a:solidFill>
          <a:ln>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l">
              <a:lnSpc>
                <a:spcPct val="140000"/>
              </a:lnSpc>
            </a:pPr>
            <a:r>
              <a:rPr lang="tr-TR" altLang="tr-TR" sz="2400" b="1" dirty="0" err="1">
                <a:solidFill>
                  <a:schemeClr val="hlink"/>
                </a:solidFill>
                <a:latin typeface="Arial" panose="020B0604020202020204" pitchFamily="34" charset="0"/>
              </a:rPr>
              <a:t>Pre-Establishment</a:t>
            </a:r>
            <a:r>
              <a:rPr lang="tr-TR" altLang="tr-TR" sz="2400" b="1" dirty="0">
                <a:solidFill>
                  <a:schemeClr val="hlink"/>
                </a:solidFill>
                <a:latin typeface="Arial" panose="020B0604020202020204" pitchFamily="34" charset="0"/>
              </a:rPr>
              <a:t> </a:t>
            </a:r>
            <a:r>
              <a:rPr lang="tr-TR" altLang="tr-TR" sz="2400" b="1" dirty="0" err="1">
                <a:solidFill>
                  <a:schemeClr val="hlink"/>
                </a:solidFill>
                <a:latin typeface="Arial" panose="020B0604020202020204" pitchFamily="34" charset="0"/>
              </a:rPr>
              <a:t>Work</a:t>
            </a:r>
            <a:r>
              <a:rPr lang="tr-TR" altLang="tr-TR" sz="2400" b="1" dirty="0">
                <a:solidFill>
                  <a:schemeClr val="hlink"/>
                </a:solidFill>
                <a:latin typeface="Arial" panose="020B0604020202020204" pitchFamily="34" charset="0"/>
              </a:rPr>
              <a:t> in Business</a:t>
            </a:r>
          </a:p>
          <a:p>
            <a:pPr algn="l">
              <a:lnSpc>
                <a:spcPct val="140000"/>
              </a:lnSpc>
            </a:pPr>
            <a:r>
              <a:rPr lang="en" altLang="tr-TR" sz="2400" dirty="0">
                <a:latin typeface="Arial" panose="020B0604020202020204" pitchFamily="34" charset="0"/>
              </a:rPr>
              <a:t>Establishment of the business requires a number of economic, technical, financial and legal studies before the establishment.</a:t>
            </a:r>
          </a:p>
          <a:p>
            <a:pPr algn="l">
              <a:lnSpc>
                <a:spcPct val="140000"/>
              </a:lnSpc>
            </a:pPr>
            <a:r>
              <a:rPr lang="en" altLang="tr-TR" sz="2400" dirty="0">
                <a:latin typeface="Arial" panose="020B0604020202020204" pitchFamily="34" charset="0"/>
              </a:rPr>
              <a:t>In order to establish a successful business, it is necessary to carry out planning, continuous monitoring and research to the finest points in every step of the organization in accordance with a number of main principles.</a:t>
            </a:r>
          </a:p>
          <a:p>
            <a:pPr algn="l">
              <a:lnSpc>
                <a:spcPct val="140000"/>
              </a:lnSpc>
            </a:pPr>
            <a:r>
              <a:rPr lang="en" altLang="tr-TR" sz="2400" dirty="0">
                <a:latin typeface="Arial" panose="020B0604020202020204" pitchFamily="34" charset="0"/>
              </a:rPr>
              <a:t>In order to make an investment decision, the entrepreneur must have preliminary knowledge of the subjects closest to him and where he wants to invest.</a:t>
            </a:r>
            <a:endParaRPr lang="tr-TR" altLang="tr-TR" sz="2400" dirty="0">
              <a:latin typeface="Arial" panose="020B0604020202020204" pitchFamily="34" charset="0"/>
            </a:endParaRPr>
          </a:p>
        </p:txBody>
      </p:sp>
    </p:spTree>
    <p:extLst>
      <p:ext uri="{BB962C8B-B14F-4D97-AF65-F5344CB8AC3E}">
        <p14:creationId xmlns:p14="http://schemas.microsoft.com/office/powerpoint/2010/main" val="26811209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7763"/>
                                        </p:tgtEl>
                                        <p:attrNameLst>
                                          <p:attrName>style.visibility</p:attrName>
                                        </p:attrNameLst>
                                      </p:cBhvr>
                                      <p:to>
                                        <p:strVal val="visible"/>
                                      </p:to>
                                    </p:set>
                                    <p:animEffect transition="in" filter="box(in)">
                                      <p:cBhvr>
                                        <p:cTn id="7" dur="500"/>
                                        <p:tgtEl>
                                          <p:spTgt spid="117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animBg="1" autoUpdateAnimBg="0"/>
    </p:bldLst>
  </p:timing>
</p:sld>
</file>

<file path=ppt/theme/theme1.xml><?xml version="1.0" encoding="utf-8"?>
<a:theme xmlns:a="http://schemas.openxmlformats.org/drawingml/2006/main" name="Karışımlar">
  <a:themeElements>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Karışımla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arışımlar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Karışımlar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Karışımlar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Karışımlar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Karışımlar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Karışımlar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902</Words>
  <Application>Microsoft Office PowerPoint</Application>
  <PresentationFormat>Geniş ekran</PresentationFormat>
  <Paragraphs>49</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Cambria</vt:lpstr>
      <vt:lpstr>Tahoma</vt:lpstr>
      <vt:lpstr>Wingdings</vt:lpstr>
      <vt:lpstr>Karışımlar</vt:lpstr>
      <vt:lpstr>PowerPoint Sunusu</vt:lpstr>
      <vt:lpstr>PowerPoint Sunusu</vt:lpstr>
      <vt:lpstr>PowerPoint Sunusu</vt:lpstr>
      <vt:lpstr>PowerPoint Sunusu</vt:lpstr>
      <vt:lpstr>Factors Affecting Selection of Place of Establishment in Businesses and Pre-Establishment Studies</vt:lpstr>
      <vt:lpstr>PowerPoint Sunusu</vt:lpstr>
      <vt:lpstr>PowerPoint Sunusu</vt:lpstr>
      <vt:lpstr>PowerPoint Sunusu</vt:lpstr>
      <vt:lpstr>PowerPoint Sunusu</vt:lpstr>
      <vt:lpstr>PowerPoint Sunusu</vt:lpstr>
      <vt:lpstr> Such studies, which are mentioned briefly, are called feasibility studies (feasibility studies or preliminary project studies). Feasibility studies are the economic, technical and financial studies carried out before entering the final project preparation. The project is a plan for future forecasting of the investments to be made to minimize the risks that may arise in the future and the benefits they will produce.  The proper establishment of an enterprise and the efficient operation at full capacity during the operation period depend on the effective conduct of these activities. Otherwise, if the preliminary project studies show that the enterprise to be established cannot provide the expected economic efficiency, the project is abandoned.</vt:lpstr>
      <vt:lpstr>PowerPoint Sunusu</vt:lpstr>
      <vt:lpstr>The studies for the preparation of a project are not only preliminary project studies. A project consists of 7 stages:</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17</cp:revision>
  <cp:lastPrinted>2019-11-13T12:03:33Z</cp:lastPrinted>
  <dcterms:created xsi:type="dcterms:W3CDTF">2019-11-09T18:29:38Z</dcterms:created>
  <dcterms:modified xsi:type="dcterms:W3CDTF">2019-12-09T12:05:28Z</dcterms:modified>
</cp:coreProperties>
</file>