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</p:sldIdLst>
  <p:sldSz cx="9144000" cy="6858000" type="screen4x3"/>
  <p:notesSz cx="6735763" cy="98663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57" autoAdjust="0"/>
    <p:restoredTop sz="94660"/>
  </p:normalViewPr>
  <p:slideViewPr>
    <p:cSldViewPr>
      <p:cViewPr varScale="1">
        <p:scale>
          <a:sx n="86" d="100"/>
          <a:sy n="86" d="100"/>
        </p:scale>
        <p:origin x="130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İNSAN </a:t>
            </a:r>
            <a:r>
              <a:rPr lang="tr-TR" dirty="0" smtClean="0"/>
              <a:t>HAKLARI</a:t>
            </a:r>
            <a:br>
              <a:rPr lang="tr-TR" dirty="0" smtClean="0"/>
            </a:br>
            <a:r>
              <a:rPr lang="tr-TR" dirty="0" smtClean="0"/>
              <a:t>AÇIK EĞİTİM MATERYALLERİ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KONU I</a:t>
            </a:r>
          </a:p>
          <a:p>
            <a:r>
              <a:rPr lang="tr-TR" dirty="0" smtClean="0"/>
              <a:t>İNSAN </a:t>
            </a:r>
            <a:r>
              <a:rPr lang="tr-TR" dirty="0"/>
              <a:t>HAKLARINA İLİŞKİN TEMEL KAVRAMLAR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9934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altLang="tr-TR" sz="4400" dirty="0"/>
              <a:t>İnsan haklarının öznesi özgür “birey”dir.</a:t>
            </a:r>
          </a:p>
          <a:p>
            <a:pPr algn="just">
              <a:buNone/>
            </a:pPr>
            <a:endParaRPr lang="tr-TR" altLang="tr-TR" sz="4400" dirty="0">
              <a:solidFill>
                <a:srgbClr val="FF0000"/>
              </a:solidFill>
            </a:endParaRPr>
          </a:p>
          <a:p>
            <a:pPr algn="just"/>
            <a:r>
              <a:rPr lang="tr-TR" altLang="tr-TR" dirty="0">
                <a:solidFill>
                  <a:srgbClr val="FF0000"/>
                </a:solidFill>
              </a:rPr>
              <a:t>Birey</a:t>
            </a:r>
            <a:r>
              <a:rPr lang="tr-TR" altLang="tr-TR" dirty="0"/>
              <a:t>: Onur ve saygınlık sahibi, akıl ve vicdani yeteneklerle donatılmış, ahlaki seçim yapabilen, özgür iradesine göre serbestçe davranabilen “özgür insan”dır. Bu niteliklerin her insanda bulunduğu varsayılır. (İHEB m.1)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z="5400" dirty="0" smtClean="0"/>
              <a:t>Bireysellik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1163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4000" dirty="0"/>
              <a:t>İnsan haklarına </a:t>
            </a:r>
            <a:r>
              <a:rPr lang="tr-TR" altLang="tr-TR" sz="4000" dirty="0" smtClean="0"/>
              <a:t>dokunulamaz (insan haklarının keyfi müdahalelere kapalı olması). </a:t>
            </a:r>
            <a:endParaRPr lang="tr-TR" altLang="tr-TR" sz="4000" dirty="0"/>
          </a:p>
          <a:p>
            <a:pPr algn="just"/>
            <a:endParaRPr lang="tr-TR" altLang="tr-TR" dirty="0"/>
          </a:p>
          <a:p>
            <a:pPr algn="just"/>
            <a:endParaRPr lang="tr-TR" altLang="tr-TR" dirty="0"/>
          </a:p>
          <a:p>
            <a:pPr algn="just"/>
            <a:r>
              <a:rPr lang="tr-TR" altLang="tr-TR" sz="2800" dirty="0"/>
              <a:t>Çünkü birey, bu haklara </a:t>
            </a:r>
            <a:r>
              <a:rPr lang="tr-TR" altLang="tr-TR" sz="2800" u="sng" dirty="0"/>
              <a:t>devletten önce </a:t>
            </a:r>
            <a:r>
              <a:rPr lang="tr-TR" altLang="tr-TR" sz="2800" dirty="0"/>
              <a:t>sahipti; bu nedenle devlet kendini önceleyen bu haklara dokunamaz.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z="5400" dirty="0"/>
              <a:t>3-Dokunulmazlık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5042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3600" dirty="0">
                <a:solidFill>
                  <a:prstClr val="black"/>
                </a:solidFill>
              </a:rPr>
              <a:t>Yine de insan haklarına yasalarda öngörülen koşul ve kapsamda müdahale edilebilir. (çekirdek öze dokunmama şartıyla)</a:t>
            </a:r>
          </a:p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3600" dirty="0">
                <a:solidFill>
                  <a:prstClr val="black"/>
                </a:solidFill>
              </a:rPr>
              <a:t>Bunlar meşru müdahalelerdir, bu nedenle de dokunulmazlık niteliği kapsamında değerlendirilemez.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dirty="0"/>
              <a:t>Dokunulmazlık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3426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İnsan </a:t>
            </a:r>
            <a:r>
              <a:rPr lang="tr-TR" dirty="0" smtClean="0"/>
              <a:t>haklarının </a:t>
            </a:r>
            <a:r>
              <a:rPr lang="tr-TR" dirty="0"/>
              <a:t>mutlaklık özelliğinin en temel görünümü: </a:t>
            </a:r>
            <a:r>
              <a:rPr lang="tr-TR" dirty="0" smtClean="0"/>
              <a:t>Bu hakların;</a:t>
            </a:r>
          </a:p>
          <a:p>
            <a:pPr lvl="1" algn="just"/>
            <a:r>
              <a:rPr lang="tr-TR" dirty="0"/>
              <a:t>varlığı herhangi bir şarta bağlanan </a:t>
            </a:r>
            <a:r>
              <a:rPr lang="tr-TR" dirty="0" smtClean="0"/>
              <a:t>haklar olmadığı,</a:t>
            </a:r>
          </a:p>
          <a:p>
            <a:pPr lvl="1" algn="just"/>
            <a:r>
              <a:rPr lang="tr-TR" dirty="0"/>
              <a:t>varlıklarının herhangi bir nedenle inkâr </a:t>
            </a:r>
            <a:r>
              <a:rPr lang="tr-TR" dirty="0" smtClean="0"/>
              <a:t>edilemeyeceği,</a:t>
            </a:r>
          </a:p>
          <a:p>
            <a:pPr lvl="1"/>
            <a:r>
              <a:rPr lang="tr-TR" dirty="0" smtClean="0"/>
              <a:t>hiçbir koşulda geçersiz kılınamayacağıdır.</a:t>
            </a:r>
          </a:p>
          <a:p>
            <a:pPr algn="just"/>
            <a:r>
              <a:rPr lang="tr-TR" dirty="0" smtClean="0"/>
              <a:t>İnsan </a:t>
            </a:r>
            <a:r>
              <a:rPr lang="tr-TR" dirty="0"/>
              <a:t>hakları, </a:t>
            </a:r>
            <a:r>
              <a:rPr lang="tr-TR" dirty="0" smtClean="0"/>
              <a:t>özellikle </a:t>
            </a:r>
            <a:r>
              <a:rPr lang="tr-TR" dirty="0"/>
              <a:t>özel hukukta karşımıza çıkan ve bir borcun ya da edimin karşılığı olarak kişilere tanınan </a:t>
            </a:r>
            <a:r>
              <a:rPr lang="tr-TR" dirty="0" smtClean="0"/>
              <a:t>haklardan farklıdırlar (sınırsız değildirler </a:t>
            </a:r>
            <a:r>
              <a:rPr lang="tr-TR" dirty="0"/>
              <a:t>ve meşru sınırlamalara konu olmaları her zaman </a:t>
            </a:r>
            <a:r>
              <a:rPr lang="tr-TR" dirty="0" smtClean="0"/>
              <a:t>mümkündür).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5400" dirty="0" smtClean="0"/>
              <a:t>4-Mutlaklık</a:t>
            </a: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4158276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4000" dirty="0">
                <a:solidFill>
                  <a:prstClr val="black"/>
                </a:solidFill>
              </a:rPr>
              <a:t>İnsan hakları başkasına devredilemez ve bu haklardan vazgeçilemez.</a:t>
            </a:r>
          </a:p>
          <a:p>
            <a:pPr marL="273050" lvl="0" indent="-273050" fontAlgn="base">
              <a:spcAft>
                <a:spcPct val="0"/>
              </a:spcAft>
              <a:buClr>
                <a:srgbClr val="0BD0D9"/>
              </a:buClr>
              <a:buNone/>
            </a:pPr>
            <a:endParaRPr lang="tr-TR" altLang="tr-TR" sz="4000" dirty="0">
              <a:solidFill>
                <a:prstClr val="black"/>
              </a:solidFill>
            </a:endParaRPr>
          </a:p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4000" dirty="0">
                <a:solidFill>
                  <a:prstClr val="black"/>
                </a:solidFill>
              </a:rPr>
              <a:t>Çünkü bu haklar, insanın kişiliğine sıkı sıkıya bağlı haklardır.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err="1" smtClean="0"/>
              <a:t>Devredilmezlik</a:t>
            </a:r>
            <a:r>
              <a:rPr lang="tr-TR" dirty="0" smtClean="0"/>
              <a:t> </a:t>
            </a:r>
            <a:r>
              <a:rPr lang="tr-TR" dirty="0"/>
              <a:t>ve Vazgeçilmezlik</a:t>
            </a:r>
          </a:p>
        </p:txBody>
      </p:sp>
    </p:spTree>
    <p:extLst>
      <p:ext uri="{BB962C8B-B14F-4D97-AF65-F5344CB8AC3E}">
        <p14:creationId xmlns:p14="http://schemas.microsoft.com/office/powerpoint/2010/main" val="349641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altLang="tr-TR" sz="2800" dirty="0"/>
              <a:t>Özel hukukta kişilerin birtakım hak ve özgürlüklerinden vazgeçmesi ya da bir başkasına devretmesi söz konusu olabilir.</a:t>
            </a:r>
          </a:p>
          <a:p>
            <a:pPr algn="just"/>
            <a:r>
              <a:rPr lang="tr-TR" altLang="tr-TR" sz="2800" dirty="0"/>
              <a:t>Ancak insan hakları söz konusu olduğunda bu hiçbir biçimde mümkün değildir.</a:t>
            </a:r>
          </a:p>
          <a:p>
            <a:pPr algn="just"/>
            <a:r>
              <a:rPr lang="tr-TR" altLang="tr-TR" sz="2800" dirty="0"/>
              <a:t>Örneğin, kişinin oy kullanma hakkını başkasına devretmesi, ya da köle olmayı kabul etmesi insan haklarının doğasına aykırıdır.</a:t>
            </a:r>
          </a:p>
          <a:p>
            <a:r>
              <a:rPr lang="tr-TR" altLang="tr-TR" sz="2800" dirty="0">
                <a:solidFill>
                  <a:srgbClr val="FF0000"/>
                </a:solidFill>
              </a:rPr>
              <a:t>Vazgeçilmezlik, mutlaktır</a:t>
            </a:r>
            <a:r>
              <a:rPr lang="tr-TR" altLang="tr-TR" sz="2800" dirty="0"/>
              <a:t>; istisnası yoktur.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altLang="tr-TR" sz="5400" dirty="0"/>
              <a:t>Devredilmezlik ve Vazgeçilmezlik</a:t>
            </a:r>
            <a:r>
              <a:rPr lang="tr-TR" altLang="tr-TR" sz="4800" dirty="0">
                <a:latin typeface="Arial" charset="0"/>
              </a:rPr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5972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3200" dirty="0">
                <a:solidFill>
                  <a:prstClr val="black"/>
                </a:solidFill>
              </a:rPr>
              <a:t>Üstünlük, normlar (kurallar) hiyerarşisinde üstte olmayı, yani alt düzeydeki hukuk kurallarının üstte yer alana uygun olma zorunluluğunu ifade eder.</a:t>
            </a:r>
          </a:p>
          <a:p>
            <a:pPr marL="273050" lvl="0" indent="-273050" fontAlgn="base">
              <a:spcAft>
                <a:spcPct val="0"/>
              </a:spcAft>
              <a:buClr>
                <a:srgbClr val="0BD0D9"/>
              </a:buClr>
              <a:buNone/>
            </a:pPr>
            <a:endParaRPr lang="tr-TR" altLang="tr-TR" sz="3200" dirty="0">
              <a:solidFill>
                <a:prstClr val="black"/>
              </a:solidFill>
            </a:endParaRPr>
          </a:p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3200" dirty="0">
                <a:solidFill>
                  <a:prstClr val="black"/>
                </a:solidFill>
              </a:rPr>
              <a:t>İnsan haklarının üstünlüğü, </a:t>
            </a:r>
            <a:r>
              <a:rPr lang="tr-TR" altLang="tr-TR" sz="3200" dirty="0">
                <a:solidFill>
                  <a:srgbClr val="FF3300"/>
                </a:solidFill>
              </a:rPr>
              <a:t>hukuk düzeninin insan haklarıyla uyumlu olması</a:t>
            </a:r>
            <a:r>
              <a:rPr lang="tr-TR" altLang="tr-TR" sz="3200" dirty="0">
                <a:solidFill>
                  <a:prstClr val="black"/>
                </a:solidFill>
              </a:rPr>
              <a:t> anlamına gelir.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İnsan </a:t>
            </a:r>
            <a:r>
              <a:rPr lang="tr-TR" altLang="tr-TR" dirty="0"/>
              <a:t>Haklarının Üstünlüğü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44451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altLang="tr-TR" sz="2800" dirty="0" smtClean="0"/>
              <a:t>İnsan haklarının üstünlüğü ilkesi gereği, </a:t>
            </a:r>
            <a:r>
              <a:rPr lang="tr-TR" altLang="tr-TR" sz="2800" u="sng" dirty="0" smtClean="0"/>
              <a:t>hukuk düzeni içinde insan haklarına aykırılıkların giderilmesi </a:t>
            </a:r>
            <a:r>
              <a:rPr lang="tr-TR" altLang="tr-TR" sz="2800" dirty="0" smtClean="0"/>
              <a:t>ve uygunluğun sağlanması gerekir. </a:t>
            </a:r>
            <a:r>
              <a:rPr lang="tr-TR" altLang="tr-TR" sz="2800" dirty="0"/>
              <a:t>Bu, denetim yoluyla sağlanır (yargısal ya da yargı dışı yollarla</a:t>
            </a:r>
            <a:r>
              <a:rPr lang="tr-TR" altLang="tr-TR" sz="2800" dirty="0" smtClean="0"/>
              <a:t>). Ör</a:t>
            </a:r>
            <a:r>
              <a:rPr lang="tr-TR" altLang="tr-TR" sz="2800" dirty="0"/>
              <a:t>: Ay. m.90 /5</a:t>
            </a:r>
          </a:p>
          <a:p>
            <a:pPr algn="just"/>
            <a:endParaRPr lang="tr-TR" altLang="tr-TR" sz="2800" dirty="0" smtClean="0"/>
          </a:p>
          <a:p>
            <a:pPr algn="just"/>
            <a:r>
              <a:rPr lang="tr-TR" altLang="tr-TR" sz="2800" dirty="0" smtClean="0"/>
              <a:t>1961 </a:t>
            </a:r>
            <a:r>
              <a:rPr lang="tr-TR" altLang="tr-TR" sz="2800" dirty="0"/>
              <a:t>Anayasası’nda kendine yer bulan “insan </a:t>
            </a:r>
            <a:r>
              <a:rPr lang="tr-TR" altLang="tr-TR" sz="2800" dirty="0" smtClean="0"/>
              <a:t>haklarına </a:t>
            </a:r>
            <a:r>
              <a:rPr lang="tr-TR" altLang="tr-TR" sz="2800" dirty="0"/>
              <a:t>dayalı” devlet, ya da 1982 Anayasası’ndaki “insan haklarına saygılı” devlet </a:t>
            </a:r>
            <a:r>
              <a:rPr lang="tr-TR" altLang="tr-TR" sz="2800" dirty="0" smtClean="0"/>
              <a:t>ifadeleri bu ilkeyi vurgulamaktadır.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dirty="0"/>
              <a:t>İnsan Haklarının Üstünlüğü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2397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Özgürlük</a:t>
            </a:r>
          </a:p>
          <a:p>
            <a:r>
              <a:rPr lang="tr-TR" sz="4000" dirty="0" smtClean="0"/>
              <a:t>Hak</a:t>
            </a:r>
          </a:p>
          <a:p>
            <a:r>
              <a:rPr lang="tr-TR" sz="4000" dirty="0" smtClean="0"/>
              <a:t>Ödev</a:t>
            </a:r>
          </a:p>
          <a:p>
            <a:r>
              <a:rPr lang="tr-TR" sz="4000" dirty="0" smtClean="0"/>
              <a:t>Kamu Özgürlükleri (Kamu Hürriyetleri)</a:t>
            </a:r>
            <a:endParaRPr lang="tr-TR" sz="4000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000" dirty="0"/>
              <a:t>İNSAN HAKLARIYLA İLİŞKİLİ DİĞER KAVRAMLAR</a:t>
            </a:r>
          </a:p>
        </p:txBody>
      </p:sp>
    </p:spTree>
    <p:extLst>
      <p:ext uri="{BB962C8B-B14F-4D97-AF65-F5344CB8AC3E}">
        <p14:creationId xmlns:p14="http://schemas.microsoft.com/office/powerpoint/2010/main" val="551622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/>
              <a:t>Özgürlüğün tanımlandığı ilk belge, </a:t>
            </a:r>
            <a:r>
              <a:rPr lang="tr-TR" b="1" dirty="0"/>
              <a:t>Fransız İnsan ve Yurttaş Hakları Bildirisi’</a:t>
            </a:r>
            <a:r>
              <a:rPr lang="tr-TR" dirty="0"/>
              <a:t>dir</a:t>
            </a:r>
            <a:r>
              <a:rPr lang="tr-TR" dirty="0" smtClean="0"/>
              <a:t>. </a:t>
            </a:r>
          </a:p>
          <a:p>
            <a:pPr lvl="1" algn="just"/>
            <a:r>
              <a:rPr lang="tr-TR" dirty="0" smtClean="0"/>
              <a:t>Buna göre </a:t>
            </a:r>
            <a:r>
              <a:rPr lang="tr-TR" dirty="0"/>
              <a:t>“Özgürlük, başkasına zarar vermeyen her şeyi yapabilme gücüdür; bundan dolayı da her </a:t>
            </a:r>
            <a:r>
              <a:rPr lang="tr-TR" dirty="0" smtClean="0"/>
              <a:t>insanın </a:t>
            </a:r>
            <a:r>
              <a:rPr lang="tr-TR" dirty="0"/>
              <a:t>doğal haklarının kullanılmasının sınırı; toplumun diğer üyelerine aynı haktan yararlanmayı </a:t>
            </a:r>
            <a:r>
              <a:rPr lang="tr-TR" dirty="0" smtClean="0"/>
              <a:t> sağlayan </a:t>
            </a:r>
            <a:r>
              <a:rPr lang="tr-TR" dirty="0"/>
              <a:t>sınırdır; bu sınırlar ancak yasa ile belirtilebilir. Yasa ise ancak toplum için zararlı olan </a:t>
            </a:r>
            <a:r>
              <a:rPr lang="tr-TR" dirty="0" smtClean="0"/>
              <a:t>eylemleri </a:t>
            </a:r>
            <a:r>
              <a:rPr lang="tr-TR" dirty="0"/>
              <a:t>yasaklayabilir.” </a:t>
            </a:r>
            <a:endParaRPr lang="tr-TR" dirty="0" smtClean="0"/>
          </a:p>
          <a:p>
            <a:pPr algn="just"/>
            <a:r>
              <a:rPr lang="tr-TR" dirty="0" smtClean="0"/>
              <a:t>Özgürlüğün </a:t>
            </a:r>
            <a:r>
              <a:rPr lang="tr-TR" dirty="0"/>
              <a:t>kişi bakımından somutlaşması da tümüyle toplum düzeniyle </a:t>
            </a:r>
            <a:r>
              <a:rPr lang="tr-TR" dirty="0" smtClean="0"/>
              <a:t>ilgilidir. Buradan hareketle pek çok hukukçu özgürlüğü felsefi olarak tartışmaktan kaçınarak, özgürlüğü «hak» olarak tanımlamışlardır.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Özgürlük Kavramı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1483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2800" dirty="0"/>
              <a:t>İnsan hakları, insanların başkaca bir neden aranmaksızın, </a:t>
            </a:r>
            <a:r>
              <a:rPr lang="tr-TR" sz="2800" dirty="0">
                <a:solidFill>
                  <a:srgbClr val="FF0000"/>
                </a:solidFill>
              </a:rPr>
              <a:t>yalnızca insan oldukları için </a:t>
            </a:r>
            <a:r>
              <a:rPr lang="tr-TR" sz="2800" dirty="0" smtClean="0"/>
              <a:t>ve doğumlarından </a:t>
            </a:r>
            <a:r>
              <a:rPr lang="tr-TR" sz="2800" dirty="0"/>
              <a:t>itibaren sahip oldukları; dokunulmaz, devredilmez ve vazgeçilmez haklardır</a:t>
            </a:r>
            <a:r>
              <a:rPr lang="tr-TR" sz="2800" dirty="0" smtClean="0"/>
              <a:t>.</a:t>
            </a:r>
          </a:p>
          <a:p>
            <a:pPr algn="just"/>
            <a:r>
              <a:rPr lang="tr-TR" sz="2800" dirty="0"/>
              <a:t>İnsan, ancak devletten, içinde yaşadığı toplumdan ve tek tek diğer insanlardan bağımsız ve onlarla </a:t>
            </a:r>
            <a:r>
              <a:rPr lang="tr-TR" sz="2800" dirty="0" smtClean="0"/>
              <a:t>eşit </a:t>
            </a:r>
            <a:r>
              <a:rPr lang="tr-TR" sz="2800" dirty="0"/>
              <a:t>olarak ele alınan bir “</a:t>
            </a:r>
            <a:r>
              <a:rPr lang="tr-TR" sz="2800" dirty="0">
                <a:solidFill>
                  <a:srgbClr val="FF0000"/>
                </a:solidFill>
              </a:rPr>
              <a:t>birey</a:t>
            </a:r>
            <a:r>
              <a:rPr lang="tr-TR" sz="2800" dirty="0"/>
              <a:t>” olarak anlaşıldığı takdirde adına “insan hakları” denilen haklara </a:t>
            </a:r>
            <a:r>
              <a:rPr lang="tr-TR" sz="2800" dirty="0" smtClean="0"/>
              <a:t>sahip </a:t>
            </a:r>
            <a:r>
              <a:rPr lang="tr-TR" sz="2800" dirty="0"/>
              <a:t>olabilir ve olabilmiştir. </a:t>
            </a:r>
          </a:p>
          <a:p>
            <a:pPr algn="just"/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İnsan Hakları: Giriş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71118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Hukuk </a:t>
            </a:r>
            <a:r>
              <a:rPr lang="tr-TR" dirty="0"/>
              <a:t>tarafından </a:t>
            </a:r>
            <a:r>
              <a:rPr lang="tr-TR" dirty="0" smtClean="0"/>
              <a:t>(hukuk düzenince) tanınan yetkidir.</a:t>
            </a:r>
          </a:p>
          <a:p>
            <a:r>
              <a:rPr lang="tr-TR" sz="4000" dirty="0" smtClean="0">
                <a:solidFill>
                  <a:srgbClr val="FF0000"/>
                </a:solidFill>
              </a:rPr>
              <a:t>Hak = Yasal Yetki</a:t>
            </a:r>
          </a:p>
          <a:p>
            <a:pPr algn="just"/>
            <a:r>
              <a:rPr lang="tr-TR" dirty="0" smtClean="0"/>
              <a:t>Bir </a:t>
            </a:r>
            <a:r>
              <a:rPr lang="tr-TR" dirty="0"/>
              <a:t>hak olan özgürlük de, hukuk düzenince tanınan bir yetkidir. Ancak özgürlük öyle bir haktır ki, onu sınırlamak mümkün olsa da, yok etmek </a:t>
            </a:r>
            <a:r>
              <a:rPr lang="tr-TR" dirty="0" smtClean="0"/>
              <a:t>olanaksızdır.</a:t>
            </a:r>
          </a:p>
          <a:p>
            <a:pPr algn="just"/>
            <a:r>
              <a:rPr lang="tr-TR" sz="4000" dirty="0" smtClean="0">
                <a:solidFill>
                  <a:srgbClr val="FF0000"/>
                </a:solidFill>
              </a:rPr>
              <a:t>İnsan Hakları ≠ Yasal Yetki</a:t>
            </a:r>
          </a:p>
          <a:p>
            <a:pPr algn="just"/>
            <a:r>
              <a:rPr lang="tr-TR" dirty="0"/>
              <a:t>Çünkü bir hakkın insan hakkı olarak nitelendirilebilmesi için</a:t>
            </a:r>
            <a:r>
              <a:rPr lang="tr-TR" dirty="0" smtClean="0"/>
              <a:t>, </a:t>
            </a:r>
            <a:r>
              <a:rPr lang="tr-TR" dirty="0"/>
              <a:t>yasa tarafından tanınmış </a:t>
            </a:r>
            <a:r>
              <a:rPr lang="tr-TR" dirty="0" smtClean="0"/>
              <a:t>olması gerekmez. İnsan hakları ideali simgeler.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Hak Kavramı</a:t>
            </a:r>
          </a:p>
        </p:txBody>
      </p:sp>
    </p:spTree>
    <p:extLst>
      <p:ext uri="{BB962C8B-B14F-4D97-AF65-F5344CB8AC3E}">
        <p14:creationId xmlns:p14="http://schemas.microsoft.com/office/powerpoint/2010/main" val="40356879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altLang="tr-TR" dirty="0"/>
              <a:t>İnsanlar, haklarının yanında bazı ödevlere de sahip olabilirler. Haklar sınırsız değildir.</a:t>
            </a:r>
          </a:p>
          <a:p>
            <a:pPr algn="just"/>
            <a:r>
              <a:rPr lang="tr-TR" altLang="tr-TR" dirty="0"/>
              <a:t>İHEB m. 29: “Herkesin, kişiliğinin özgürce ve tam gelişmesine olanak veren topluma karşı ödevleri vardır”.</a:t>
            </a:r>
          </a:p>
          <a:p>
            <a:pPr algn="just"/>
            <a:r>
              <a:rPr lang="tr-TR" altLang="tr-TR" dirty="0"/>
              <a:t>Ancak: </a:t>
            </a:r>
            <a:r>
              <a:rPr lang="tr-TR" altLang="tr-TR" u="sng" dirty="0"/>
              <a:t>İnsan hakları, bir ödev karşılığı verilmez</a:t>
            </a:r>
            <a:r>
              <a:rPr lang="tr-TR" altLang="tr-TR" dirty="0"/>
              <a:t>, insanlar sırf insan oldukları için insan haklarına sahiptirler. Hak-ödev dengesi iyi kurulmalıdır; hakları kullanılmaz hale getiren ödevler getirilmemelidir (hakkın özüne müdahale olur aksi taktirde).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dirty="0"/>
              <a:t>Ödev </a:t>
            </a:r>
            <a:r>
              <a:rPr lang="tr-TR" altLang="tr-TR" dirty="0" smtClean="0"/>
              <a:t>Kavramı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86401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İnsan haklarının pozitif hukuka taşınmış olan </a:t>
            </a:r>
            <a:r>
              <a:rPr lang="tr-TR" altLang="tr-TR" dirty="0" smtClean="0"/>
              <a:t>kısmıdır. </a:t>
            </a:r>
            <a:r>
              <a:rPr lang="tr-TR" altLang="tr-TR" dirty="0"/>
              <a:t>Kamu gücü tarafından tanınan ve koruma altına alınan haklar.</a:t>
            </a:r>
          </a:p>
          <a:p>
            <a:r>
              <a:rPr lang="tr-TR" altLang="tr-TR" dirty="0"/>
              <a:t>Ör: 1982 Anayasası’nı açtığımız zaman okuduğumuz haklar bunlardır.</a:t>
            </a:r>
          </a:p>
          <a:p>
            <a:r>
              <a:rPr lang="tr-TR" altLang="tr-TR" dirty="0"/>
              <a:t>Temel haklar ve özgürlükler olarak da adlandırılırlar.</a:t>
            </a:r>
          </a:p>
          <a:p>
            <a:r>
              <a:rPr lang="tr-TR" altLang="tr-TR" dirty="0"/>
              <a:t>Kısaca: İnsan hakları denen idealin hukuka yansıyan, gerçeleşen kısmıdır.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dirty="0"/>
              <a:t>Kamu Özgürlükleri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4172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sz="4000" dirty="0"/>
              <a:t>Pozitif hukuk tarafından </a:t>
            </a:r>
            <a:r>
              <a:rPr lang="tr-TR" altLang="tr-TR" sz="4000" dirty="0">
                <a:solidFill>
                  <a:srgbClr val="FF0000"/>
                </a:solidFill>
              </a:rPr>
              <a:t>tanınmış olsun ya da olmasın</a:t>
            </a:r>
            <a:r>
              <a:rPr lang="tr-TR" altLang="tr-TR" sz="4000" dirty="0"/>
              <a:t>, </a:t>
            </a:r>
            <a:r>
              <a:rPr lang="tr-TR" altLang="tr-TR" sz="4000" u="sng" dirty="0"/>
              <a:t>belli bir tarihsel aşamada</a:t>
            </a:r>
            <a:r>
              <a:rPr lang="tr-TR" altLang="tr-TR" sz="4000" dirty="0"/>
              <a:t> insanların sahip olmaları gerekli sayılan bütün hak ve </a:t>
            </a:r>
            <a:r>
              <a:rPr lang="tr-TR" altLang="tr-TR" sz="4000" dirty="0" smtClean="0"/>
              <a:t>özgürlükleri ifade eder.</a:t>
            </a:r>
            <a:endParaRPr lang="tr-TR" altLang="tr-TR" sz="4000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dirty="0"/>
              <a:t>İnsan Hakları: Bir Tanım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5323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“İnsan hakları” deyimi, </a:t>
            </a:r>
            <a:r>
              <a:rPr lang="tr-TR" dirty="0" smtClean="0"/>
              <a:t>dersimiz bağlamında ele alınacak olan diğer </a:t>
            </a:r>
            <a:r>
              <a:rPr lang="tr-TR" dirty="0"/>
              <a:t>kavramlarla karşılaştırıldığında en geniş </a:t>
            </a:r>
            <a:r>
              <a:rPr lang="tr-TR" dirty="0" smtClean="0"/>
              <a:t>anlama </a:t>
            </a:r>
            <a:r>
              <a:rPr lang="tr-TR" dirty="0"/>
              <a:t>sahip olanıdır</a:t>
            </a:r>
            <a:r>
              <a:rPr lang="tr-TR" dirty="0" smtClean="0"/>
              <a:t>.</a:t>
            </a:r>
          </a:p>
          <a:p>
            <a:pPr algn="just"/>
            <a:r>
              <a:rPr lang="tr-TR" dirty="0"/>
              <a:t>İnsan hakları, </a:t>
            </a:r>
            <a:r>
              <a:rPr lang="tr-TR" b="1" dirty="0"/>
              <a:t>ideal bir haklar listesini </a:t>
            </a:r>
            <a:r>
              <a:rPr lang="tr-TR" dirty="0"/>
              <a:t>ifade eder; bir başka anlatımla insan </a:t>
            </a:r>
            <a:r>
              <a:rPr lang="tr-TR" dirty="0" smtClean="0"/>
              <a:t>hakları </a:t>
            </a:r>
            <a:r>
              <a:rPr lang="tr-TR" dirty="0"/>
              <a:t>dendiğinde daha çok “olması gereken” alanında kalan ya da sadece platonik bildirilere geçen </a:t>
            </a:r>
            <a:r>
              <a:rPr lang="tr-TR" dirty="0" smtClean="0"/>
              <a:t>bir </a:t>
            </a:r>
            <a:r>
              <a:rPr lang="tr-TR" dirty="0"/>
              <a:t>“ulaşılacak hedefler programı” akla gelir. </a:t>
            </a:r>
            <a:endParaRPr lang="tr-TR" dirty="0" smtClean="0"/>
          </a:p>
          <a:p>
            <a:pPr algn="just"/>
            <a:r>
              <a:rPr lang="tr-TR" dirty="0"/>
              <a:t>Hukuksal düzenlemeye kavuşan hakların ise, her </a:t>
            </a:r>
            <a:r>
              <a:rPr lang="tr-TR" dirty="0" smtClean="0"/>
              <a:t> zaman </a:t>
            </a:r>
            <a:r>
              <a:rPr lang="tr-TR" dirty="0"/>
              <a:t>bu ideali karşıladığı söylenemez; hatta pek çok durumda, pozitif düzenlemelerin, belli bir </a:t>
            </a:r>
            <a:r>
              <a:rPr lang="tr-TR" dirty="0" smtClean="0"/>
              <a:t>insan </a:t>
            </a:r>
            <a:r>
              <a:rPr lang="tr-TR" dirty="0"/>
              <a:t>hakkını daralttığı, kısıtladığı, hatta anlamsızlaştırdığı da görülmektedir. 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İnsan Hakları Kavramı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8508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altLang="tr-TR" sz="2800" dirty="0"/>
              <a:t>İnsan hakları kavramının izlerine </a:t>
            </a:r>
            <a:r>
              <a:rPr lang="tr-TR" altLang="tr-TR" sz="2800" dirty="0">
                <a:solidFill>
                  <a:srgbClr val="FF0000"/>
                </a:solidFill>
              </a:rPr>
              <a:t>Antik Yunan’da</a:t>
            </a:r>
            <a:r>
              <a:rPr lang="tr-TR" altLang="tr-TR" sz="2800" dirty="0"/>
              <a:t> ve </a:t>
            </a:r>
            <a:r>
              <a:rPr lang="tr-TR" altLang="tr-TR" sz="2800" dirty="0">
                <a:solidFill>
                  <a:srgbClr val="FF0000"/>
                </a:solidFill>
              </a:rPr>
              <a:t>Ortaçağ’da</a:t>
            </a:r>
            <a:r>
              <a:rPr lang="tr-TR" altLang="tr-TR" sz="2800" dirty="0"/>
              <a:t> Magna Carta gibi belgelerde rastlansa da, sistemli bir insan hakları öğretisinden bu dönemde söz edilemez.</a:t>
            </a:r>
          </a:p>
          <a:p>
            <a:pPr algn="just"/>
            <a:r>
              <a:rPr lang="tr-TR" altLang="tr-TR" dirty="0"/>
              <a:t>Antikçağ’da Yunan sitelerinde demokrasi uygulamaları ve </a:t>
            </a:r>
            <a:r>
              <a:rPr lang="tr-TR" altLang="tr-TR" dirty="0">
                <a:solidFill>
                  <a:srgbClr val="FF0000"/>
                </a:solidFill>
              </a:rPr>
              <a:t>yalnızca özgür erkek yurttaşlara </a:t>
            </a:r>
            <a:r>
              <a:rPr lang="tr-TR" altLang="tr-TR" dirty="0"/>
              <a:t>tanınan siyasi yetkiler</a:t>
            </a:r>
          </a:p>
          <a:p>
            <a:r>
              <a:rPr lang="tr-TR" altLang="tr-TR" dirty="0"/>
              <a:t>Magna Carta (1215 tarihli İngiliz belgesi)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dirty="0"/>
              <a:t>İnsan Hakları Kavramı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9434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2300" dirty="0">
                <a:solidFill>
                  <a:prstClr val="black"/>
                </a:solidFill>
              </a:rPr>
              <a:t>Batı Avrupa’da</a:t>
            </a:r>
          </a:p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2300" dirty="0">
                <a:solidFill>
                  <a:srgbClr val="FF0000"/>
                </a:solidFill>
              </a:rPr>
              <a:t>Modern devletin </a:t>
            </a:r>
            <a:r>
              <a:rPr lang="tr-TR" altLang="tr-TR" sz="2300" dirty="0">
                <a:solidFill>
                  <a:prstClr val="black"/>
                </a:solidFill>
              </a:rPr>
              <a:t>ortaya çıkışına bağlı olarak</a:t>
            </a:r>
          </a:p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2300" dirty="0">
                <a:solidFill>
                  <a:prstClr val="black"/>
                </a:solidFill>
              </a:rPr>
              <a:t>Liberalizmin ekonomik ve siyasal alanda hakim olması sonucunda gerçekleşmiştir</a:t>
            </a:r>
            <a:r>
              <a:rPr lang="tr-TR" altLang="tr-TR" sz="2300" dirty="0" smtClean="0">
                <a:solidFill>
                  <a:prstClr val="black"/>
                </a:solidFill>
              </a:rPr>
              <a:t>.</a:t>
            </a:r>
          </a:p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2300" dirty="0" smtClean="0">
                <a:solidFill>
                  <a:prstClr val="black"/>
                </a:solidFill>
              </a:rPr>
              <a:t>Hak taleplerin </a:t>
            </a:r>
            <a:r>
              <a:rPr lang="tr-TR" altLang="tr-TR" sz="2300" dirty="0">
                <a:solidFill>
                  <a:prstClr val="black"/>
                </a:solidFill>
              </a:rPr>
              <a:t>“insan hakları” adı altında ilk kez </a:t>
            </a:r>
            <a:r>
              <a:rPr lang="tr-TR" altLang="tr-TR" sz="2300" dirty="0" smtClean="0">
                <a:solidFill>
                  <a:prstClr val="black"/>
                </a:solidFill>
              </a:rPr>
              <a:t>sistematik </a:t>
            </a:r>
            <a:r>
              <a:rPr lang="tr-TR" altLang="tr-TR" sz="2300" dirty="0">
                <a:solidFill>
                  <a:prstClr val="black"/>
                </a:solidFill>
              </a:rPr>
              <a:t>bir yapı kazanmaları, tarihsel açıdan 18. yüzyıldaki burjuva devrimlerine rastlar. </a:t>
            </a:r>
            <a:endParaRPr lang="tr-TR" altLang="tr-TR" sz="2300" dirty="0" smtClean="0">
              <a:solidFill>
                <a:prstClr val="black"/>
              </a:solidFill>
            </a:endParaRPr>
          </a:p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2300" dirty="0" smtClean="0">
                <a:solidFill>
                  <a:prstClr val="black"/>
                </a:solidFill>
              </a:rPr>
              <a:t>Bu  tarih </a:t>
            </a:r>
            <a:r>
              <a:rPr lang="tr-TR" altLang="tr-TR" sz="2300" dirty="0">
                <a:solidFill>
                  <a:prstClr val="black"/>
                </a:solidFill>
              </a:rPr>
              <a:t>aynı zamanda</a:t>
            </a:r>
            <a:r>
              <a:rPr lang="tr-TR" altLang="tr-TR" sz="2300" dirty="0" smtClean="0">
                <a:solidFill>
                  <a:prstClr val="black"/>
                </a:solidFill>
              </a:rPr>
              <a:t> </a:t>
            </a:r>
            <a:r>
              <a:rPr lang="tr-TR" altLang="tr-TR" sz="2300" dirty="0">
                <a:solidFill>
                  <a:prstClr val="black"/>
                </a:solidFill>
              </a:rPr>
              <a:t>insan haklarının pozitif hukuka konu olma macerasının da başlangıç </a:t>
            </a:r>
            <a:r>
              <a:rPr lang="tr-TR" altLang="tr-TR" sz="2300" dirty="0" smtClean="0">
                <a:solidFill>
                  <a:prstClr val="black"/>
                </a:solidFill>
              </a:rPr>
              <a:t>tarihidir. (18</a:t>
            </a:r>
            <a:r>
              <a:rPr lang="tr-TR" altLang="tr-TR" sz="2300" dirty="0">
                <a:solidFill>
                  <a:prstClr val="black"/>
                </a:solidFill>
              </a:rPr>
              <a:t>. yüzyıl belgeleri; 1776 Virginia Anayasasının başındaki Haklar Bildirisi ile 1789 </a:t>
            </a:r>
            <a:r>
              <a:rPr lang="tr-TR" altLang="tr-TR" sz="2300" dirty="0" smtClean="0">
                <a:solidFill>
                  <a:prstClr val="black"/>
                </a:solidFill>
              </a:rPr>
              <a:t>Fransız </a:t>
            </a:r>
            <a:r>
              <a:rPr lang="tr-TR" altLang="tr-TR" sz="2300" dirty="0">
                <a:solidFill>
                  <a:prstClr val="black"/>
                </a:solidFill>
              </a:rPr>
              <a:t>İnsan ve </a:t>
            </a:r>
            <a:r>
              <a:rPr lang="tr-TR" altLang="tr-TR" sz="2300" dirty="0" smtClean="0">
                <a:solidFill>
                  <a:prstClr val="black"/>
                </a:solidFill>
              </a:rPr>
              <a:t>Yurttaş </a:t>
            </a:r>
            <a:r>
              <a:rPr lang="tr-TR" altLang="tr-TR" sz="2300" dirty="0">
                <a:solidFill>
                  <a:prstClr val="black"/>
                </a:solidFill>
              </a:rPr>
              <a:t>hakları bildirisi</a:t>
            </a:r>
            <a:r>
              <a:rPr lang="tr-TR" altLang="tr-TR" sz="2300" dirty="0" smtClean="0">
                <a:solidFill>
                  <a:prstClr val="black"/>
                </a:solidFill>
              </a:rPr>
              <a:t>)</a:t>
            </a:r>
            <a:endParaRPr lang="tr-TR" altLang="tr-TR" sz="2300" dirty="0">
              <a:solidFill>
                <a:prstClr val="black"/>
              </a:solidFill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400" dirty="0" smtClean="0"/>
              <a:t>İnsan Haklarının Sistemli Biçimde Ortaya Çıkışı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4289854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İnsan </a:t>
            </a:r>
            <a:r>
              <a:rPr lang="tr-TR" dirty="0"/>
              <a:t>hakları, pozitif hukukla temasa girmeden önce, hak talebi ve </a:t>
            </a:r>
            <a:r>
              <a:rPr lang="tr-TR" dirty="0" smtClean="0"/>
              <a:t>mücadelesiyle </a:t>
            </a:r>
            <a:r>
              <a:rPr lang="tr-TR" dirty="0"/>
              <a:t>belirlenen bir “hukuk öncesi oluşum” </a:t>
            </a:r>
            <a:r>
              <a:rPr lang="tr-TR" dirty="0" smtClean="0"/>
              <a:t>sürecinden geçmiştir</a:t>
            </a:r>
            <a:r>
              <a:rPr lang="tr-TR" dirty="0"/>
              <a:t>. </a:t>
            </a:r>
            <a:r>
              <a:rPr lang="tr-TR" dirty="0" smtClean="0"/>
              <a:t>(Norm </a:t>
            </a:r>
            <a:r>
              <a:rPr lang="tr-TR" dirty="0"/>
              <a:t>öncesi </a:t>
            </a:r>
            <a:r>
              <a:rPr lang="tr-TR" dirty="0" smtClean="0"/>
              <a:t>durumdan </a:t>
            </a:r>
            <a:r>
              <a:rPr lang="tr-TR" dirty="0"/>
              <a:t>norm aşamasına </a:t>
            </a:r>
            <a:r>
              <a:rPr lang="tr-TR" dirty="0" smtClean="0"/>
              <a:t>geçiş süreci):</a:t>
            </a:r>
          </a:p>
          <a:p>
            <a:pPr lvl="1" algn="just"/>
            <a:r>
              <a:rPr lang="tr-TR" dirty="0"/>
              <a:t>Haksızlık uygulaması (toplumsal çelişki) </a:t>
            </a:r>
          </a:p>
          <a:p>
            <a:pPr lvl="1" algn="just"/>
            <a:r>
              <a:rPr lang="tr-TR" dirty="0"/>
              <a:t>Uygulamaya tepki ve hak talebi / mücadele </a:t>
            </a:r>
            <a:r>
              <a:rPr lang="tr-TR" dirty="0" smtClean="0"/>
              <a:t>(</a:t>
            </a:r>
            <a:r>
              <a:rPr lang="tr-TR" dirty="0"/>
              <a:t>Burjuva devrimleri; işçi hareketleri, köle </a:t>
            </a:r>
            <a:r>
              <a:rPr lang="tr-TR" dirty="0" smtClean="0"/>
              <a:t>isyanları </a:t>
            </a:r>
            <a:r>
              <a:rPr lang="tr-TR" dirty="0"/>
              <a:t>vs…) </a:t>
            </a:r>
          </a:p>
          <a:p>
            <a:pPr lvl="1" algn="just"/>
            <a:r>
              <a:rPr lang="tr-TR" dirty="0"/>
              <a:t>Talebin hak olarak ortaya </a:t>
            </a:r>
            <a:r>
              <a:rPr lang="tr-TR" dirty="0" smtClean="0"/>
              <a:t>çıkması (Norm)</a:t>
            </a:r>
            <a:endParaRPr lang="tr-TR" dirty="0"/>
          </a:p>
          <a:p>
            <a:pPr algn="just"/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İnsan Haklarının Hukuk Öncesi Oluşum Süreci</a:t>
            </a:r>
          </a:p>
        </p:txBody>
      </p:sp>
    </p:spTree>
    <p:extLst>
      <p:ext uri="{BB962C8B-B14F-4D97-AF65-F5344CB8AC3E}">
        <p14:creationId xmlns:p14="http://schemas.microsoft.com/office/powerpoint/2010/main" val="264825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lvl="0" indent="-273050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4000" dirty="0">
                <a:solidFill>
                  <a:prstClr val="black"/>
                </a:solidFill>
              </a:rPr>
              <a:t>Evrensellik</a:t>
            </a:r>
          </a:p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4000" dirty="0">
                <a:solidFill>
                  <a:prstClr val="black"/>
                </a:solidFill>
              </a:rPr>
              <a:t>Bireysellik</a:t>
            </a:r>
          </a:p>
          <a:p>
            <a:pPr marL="273050" lvl="0" indent="-273050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4000" dirty="0" smtClean="0">
                <a:solidFill>
                  <a:prstClr val="black"/>
                </a:solidFill>
              </a:rPr>
              <a:t>Dokunulmazlık</a:t>
            </a:r>
          </a:p>
          <a:p>
            <a:pPr marL="273050" lvl="0" indent="-273050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4000" dirty="0" smtClean="0">
                <a:solidFill>
                  <a:prstClr val="black"/>
                </a:solidFill>
              </a:rPr>
              <a:t>Mutlaklık</a:t>
            </a:r>
            <a:endParaRPr lang="tr-TR" altLang="tr-TR" sz="4000" dirty="0">
              <a:solidFill>
                <a:prstClr val="black"/>
              </a:solidFill>
            </a:endParaRPr>
          </a:p>
          <a:p>
            <a:pPr marL="273050" lvl="0" indent="-273050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4000" dirty="0">
                <a:solidFill>
                  <a:prstClr val="black"/>
                </a:solidFill>
              </a:rPr>
              <a:t>Devredilmezlik ve Vazgeçilmezlik</a:t>
            </a:r>
          </a:p>
          <a:p>
            <a:pPr marL="273050" lvl="0" indent="-273050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4000" dirty="0">
                <a:solidFill>
                  <a:prstClr val="black"/>
                </a:solidFill>
              </a:rPr>
              <a:t>İnsan Haklarının Üstünlüğü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İnsan Haklarının Genel Nitelikleri</a:t>
            </a:r>
          </a:p>
        </p:txBody>
      </p:sp>
    </p:spTree>
    <p:extLst>
      <p:ext uri="{BB962C8B-B14F-4D97-AF65-F5344CB8AC3E}">
        <p14:creationId xmlns:p14="http://schemas.microsoft.com/office/powerpoint/2010/main" val="1463915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2800" dirty="0">
                <a:solidFill>
                  <a:prstClr val="black"/>
                </a:solidFill>
              </a:rPr>
              <a:t>İnsan hakları “herkese ait, her zaman ve her durumda öne sürülebilir” haklardır.</a:t>
            </a:r>
          </a:p>
          <a:p>
            <a:pPr marL="639763" lvl="1" indent="-246063" algn="just" fontAlgn="base">
              <a:spcAft>
                <a:spcPct val="0"/>
              </a:spcAft>
              <a:buClr>
                <a:srgbClr val="0F6FC6"/>
              </a:buClr>
              <a:buFont typeface="Wingdings 2" pitchFamily="18" charset="2"/>
              <a:buChar char=""/>
            </a:pPr>
            <a:r>
              <a:rPr lang="tr-TR" altLang="tr-TR" dirty="0">
                <a:solidFill>
                  <a:prstClr val="black"/>
                </a:solidFill>
              </a:rPr>
              <a:t>Çeşitli insan hakları belgeleri, insan haklarını “ortak bir dil” olarak ortaya koyarlar. İHEB gibi</a:t>
            </a:r>
            <a:r>
              <a:rPr lang="tr-TR" altLang="tr-TR" dirty="0" smtClean="0">
                <a:solidFill>
                  <a:prstClr val="black"/>
                </a:solidFill>
              </a:rPr>
              <a:t>.</a:t>
            </a:r>
          </a:p>
          <a:p>
            <a:pPr marL="639763" lvl="1" indent="-246063" algn="just" fontAlgn="base">
              <a:spcAft>
                <a:spcPct val="0"/>
              </a:spcAft>
              <a:buClr>
                <a:srgbClr val="0F6FC6"/>
              </a:buClr>
              <a:buFont typeface="Wingdings 2" pitchFamily="18" charset="2"/>
              <a:buChar char=""/>
            </a:pPr>
            <a:r>
              <a:rPr lang="tr-TR" altLang="tr-TR" dirty="0" smtClean="0">
                <a:solidFill>
                  <a:prstClr val="black"/>
                </a:solidFill>
              </a:rPr>
              <a:t>Şekli ve maddi evrensellik olmak üzere iki boyutu bulunmaktadır.</a:t>
            </a:r>
          </a:p>
          <a:p>
            <a:pPr marL="914083" lvl="2" indent="-246063" algn="just" fontAlgn="base">
              <a:spcAft>
                <a:spcPct val="0"/>
              </a:spcAft>
              <a:buClr>
                <a:srgbClr val="0F6FC6"/>
              </a:buClr>
              <a:buFont typeface="Wingdings 2" pitchFamily="18" charset="2"/>
              <a:buChar char=""/>
            </a:pPr>
            <a:r>
              <a:rPr lang="tr-TR" altLang="tr-TR" dirty="0" smtClean="0">
                <a:solidFill>
                  <a:prstClr val="black"/>
                </a:solidFill>
              </a:rPr>
              <a:t>Şekli evrensellik insan hakları belgeleri üzerindeki uzlaşmayı; maddi evrensellik ise insan haklarının içeriğinden de aynı şeyin anlaşılmasını ifade eder.</a:t>
            </a:r>
          </a:p>
          <a:p>
            <a:pPr marL="914083" lvl="2" indent="-246063" algn="just" fontAlgn="base">
              <a:spcAft>
                <a:spcPct val="0"/>
              </a:spcAft>
              <a:buClr>
                <a:srgbClr val="0F6FC6"/>
              </a:buClr>
              <a:buFont typeface="Wingdings 2" pitchFamily="18" charset="2"/>
              <a:buChar char=""/>
            </a:pPr>
            <a:r>
              <a:rPr lang="tr-TR" altLang="tr-TR" dirty="0" smtClean="0">
                <a:solidFill>
                  <a:prstClr val="black"/>
                </a:solidFill>
              </a:rPr>
              <a:t>Evrenselliğin her iki anlamıyla birlikte kabul edilmesi halinde evrensellik gerçek anlamına ulaşır.</a:t>
            </a:r>
            <a:endParaRPr lang="tr-TR" altLang="tr-TR" dirty="0">
              <a:solidFill>
                <a:prstClr val="black"/>
              </a:solidFill>
            </a:endParaRP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z="5400" dirty="0" smtClean="0"/>
              <a:t>Evrensellik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03296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125</TotalTime>
  <Words>1159</Words>
  <Application>Microsoft Office PowerPoint</Application>
  <PresentationFormat>Ekran Gösterisi (4:3)</PresentationFormat>
  <Paragraphs>99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7" baseType="lpstr">
      <vt:lpstr>Arial</vt:lpstr>
      <vt:lpstr>Calibri</vt:lpstr>
      <vt:lpstr>Constantia</vt:lpstr>
      <vt:lpstr>Wingdings 2</vt:lpstr>
      <vt:lpstr>Akış</vt:lpstr>
      <vt:lpstr>İNSAN HAKLARI AÇIK EĞİTİM MATERYALLERİ</vt:lpstr>
      <vt:lpstr>İnsan Hakları: Giriş</vt:lpstr>
      <vt:lpstr>İnsan Hakları: Bir Tanım</vt:lpstr>
      <vt:lpstr>İnsan Hakları Kavramı</vt:lpstr>
      <vt:lpstr>İnsan Hakları Kavramı</vt:lpstr>
      <vt:lpstr>İnsan Haklarının Sistemli Biçimde Ortaya Çıkışı</vt:lpstr>
      <vt:lpstr>İnsan Haklarının Hukuk Öncesi Oluşum Süreci</vt:lpstr>
      <vt:lpstr>İnsan Haklarının Genel Nitelikleri</vt:lpstr>
      <vt:lpstr>Evrensellik</vt:lpstr>
      <vt:lpstr>Bireysellik</vt:lpstr>
      <vt:lpstr>3-Dokunulmazlık</vt:lpstr>
      <vt:lpstr>Dokunulmazlık</vt:lpstr>
      <vt:lpstr>4-Mutlaklık</vt:lpstr>
      <vt:lpstr>Devredilmezlik ve Vazgeçilmezlik</vt:lpstr>
      <vt:lpstr>Devredilmezlik ve Vazgeçilmezlik </vt:lpstr>
      <vt:lpstr>İnsan Haklarının Üstünlüğü</vt:lpstr>
      <vt:lpstr>İnsan Haklarının Üstünlüğü</vt:lpstr>
      <vt:lpstr>İNSAN HAKLARIYLA İLİŞKİLİ DİĞER KAVRAMLAR</vt:lpstr>
      <vt:lpstr>Özgürlük Kavramı</vt:lpstr>
      <vt:lpstr>Hak Kavramı</vt:lpstr>
      <vt:lpstr>Ödev Kavramı</vt:lpstr>
      <vt:lpstr>Kamu Özgürlükleri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 HUKUKU BİLGİSİ ÜNİTE 2</dc:title>
  <dc:creator>Salim IŞIK</dc:creator>
  <cp:lastModifiedBy>Bülent Algan</cp:lastModifiedBy>
  <cp:revision>18</cp:revision>
  <cp:lastPrinted>2017-11-02T12:01:16Z</cp:lastPrinted>
  <dcterms:created xsi:type="dcterms:W3CDTF">2013-10-29T15:31:54Z</dcterms:created>
  <dcterms:modified xsi:type="dcterms:W3CDTF">2017-11-15T11:30:00Z</dcterms:modified>
</cp:coreProperties>
</file>