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70" r:id="rId3"/>
    <p:sldId id="300" r:id="rId4"/>
    <p:sldId id="295" r:id="rId5"/>
    <p:sldId id="299" r:id="rId6"/>
    <p:sldId id="302" r:id="rId7"/>
    <p:sldId id="303" r:id="rId8"/>
    <p:sldId id="297" r:id="rId9"/>
    <p:sldId id="298" r:id="rId10"/>
    <p:sldId id="311" r:id="rId11"/>
    <p:sldId id="269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DF81"/>
    <a:srgbClr val="23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EB15B-6D81-438D-BDDC-F0E173E3560C}" type="datetimeFigureOut">
              <a:rPr lang="tr-TR" smtClean="0"/>
              <a:pPr/>
              <a:t>11.10.2021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867FE-BD4B-4FBA-8867-3D510754C4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81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b="1" dirty="0" smtClean="0"/>
              <a:t>Woodpecker hammers</a:t>
            </a:r>
            <a:endParaRPr lang="en-GB" dirty="0" smtClean="0"/>
          </a:p>
          <a:p>
            <a:r>
              <a:rPr lang="en-GB" dirty="0" smtClean="0"/>
              <a:t>A woodpecker hammers out 25 pecks per second, hitting a tree trunk with an impact that would rip out the brains of other birds. But this master </a:t>
            </a:r>
            <a:r>
              <a:rPr lang="en-GB" dirty="0" err="1" smtClean="0"/>
              <a:t>chiseler</a:t>
            </a:r>
            <a:r>
              <a:rPr lang="en-GB" dirty="0" smtClean="0"/>
              <a:t>, which typically weighs a pound, uses its entire body for each blow: The tail acts as a brace and spring, and the configuration of spine and skull helps distribute the impact.</a:t>
            </a:r>
          </a:p>
          <a:p>
            <a:r>
              <a:rPr lang="en-GB" dirty="0" smtClean="0"/>
              <a:t>For more than 100 years, Italian sporting firm CAMP made ice axes with straight shafts. "When CAMP came to me, the first thing I did was ask, 'What is the best example of a hammer in nature?’” says designer Franco </a:t>
            </a:r>
            <a:r>
              <a:rPr lang="en-GB" dirty="0" err="1" smtClean="0"/>
              <a:t>Lodato</a:t>
            </a:r>
            <a:r>
              <a:rPr lang="en-GB" dirty="0" smtClean="0"/>
              <a:t>. Channelling the woodpecker, </a:t>
            </a:r>
            <a:r>
              <a:rPr lang="en-GB" dirty="0" err="1" smtClean="0"/>
              <a:t>Lodato</a:t>
            </a:r>
            <a:r>
              <a:rPr lang="en-GB" dirty="0" smtClean="0"/>
              <a:t> centred the shaft under the axe head and added a slight curve to the spine. Rather than setting the new pick at a near right angle to the shaft, it was pitched downward, like the bird's beak. The result was a more balanced swing, a more efficient blow, and a best seller for CAMP.</a:t>
            </a:r>
          </a:p>
          <a:p>
            <a:r>
              <a:rPr lang="en-GB" dirty="0" smtClean="0"/>
              <a:t>For further information, visit: http://www.fastcompany.com/magazine/129/truly-intelligent-design.html</a:t>
            </a:r>
          </a:p>
          <a:p>
            <a:r>
              <a:rPr lang="en-GB" dirty="0" smtClean="0"/>
              <a:t>Image from </a:t>
            </a:r>
            <a:r>
              <a:rPr lang="en-GB" dirty="0" err="1" smtClean="0"/>
              <a:t>google</a:t>
            </a:r>
            <a:r>
              <a:rPr lang="en-GB" dirty="0" smtClean="0"/>
              <a:t> images</a:t>
            </a:r>
          </a:p>
          <a:p>
            <a:endParaRPr lang="en-GB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AC061E-0082-4D11-B0AB-C4C4EDA57DAD}" type="slidenum">
              <a:rPr lang="en-GB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0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D60-510F-4F50-AB57-92F3023812F0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1B9B-8081-40D7-9465-9803BF3CEC09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4894-B0CD-4385-9AB1-DEC98ADB2C17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39E7-8EA0-4239-BC39-66B0FFD4351C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F1A4-92DC-4F6E-AA4B-1D5FBBF20745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677C-167C-4F0D-920D-B2AD421FAFB8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7D6A-8920-4209-9280-9442C0BEEF6A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7CA1-CCA2-4325-A501-2F50766A9DED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C6A0-860B-4343-82B3-977366001DD1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A22C-D107-4911-AA77-F20F4478753B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0079-C41E-40AA-B1CB-38083D6894A2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3621-2F68-46D9-8B4F-B793D340FF0F}" type="datetime1">
              <a:rPr lang="tr-TR" smtClean="0"/>
              <a:pPr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44008" y="3861048"/>
            <a:ext cx="4499992" cy="1080120"/>
          </a:xfrm>
        </p:spPr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C00000"/>
                </a:solidFill>
              </a:rPr>
              <a:t>Inspiration</a:t>
            </a:r>
            <a:r>
              <a:rPr lang="tr-TR" sz="3600" b="1" dirty="0" smtClean="0">
                <a:solidFill>
                  <a:srgbClr val="C00000"/>
                </a:solidFill>
              </a:rPr>
              <a:t> </a:t>
            </a:r>
            <a:r>
              <a:rPr lang="tr-TR" sz="3600" b="1" dirty="0" err="1" smtClean="0">
                <a:solidFill>
                  <a:srgbClr val="C00000"/>
                </a:solidFill>
              </a:rPr>
              <a:t>from</a:t>
            </a:r>
            <a:r>
              <a:rPr lang="tr-TR" sz="3600" b="1" dirty="0" smtClean="0">
                <a:solidFill>
                  <a:srgbClr val="C00000"/>
                </a:solidFill>
              </a:rPr>
              <a:t> </a:t>
            </a:r>
            <a:r>
              <a:rPr lang="tr-TR" sz="3600" b="1" dirty="0" err="1" smtClean="0">
                <a:solidFill>
                  <a:srgbClr val="C00000"/>
                </a:solidFill>
              </a:rPr>
              <a:t>Birds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860032" y="4869160"/>
            <a:ext cx="4283968" cy="936104"/>
          </a:xfrm>
        </p:spPr>
        <p:txBody>
          <a:bodyPr>
            <a:normAutofit fontScale="92500" lnSpcReduction="10000"/>
          </a:bodyPr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Dr. Arzu GÜRSOY ERGEN</a:t>
            </a:r>
          </a:p>
          <a:p>
            <a:r>
              <a:rPr lang="tr-TR" sz="2800" b="1" dirty="0" smtClean="0">
                <a:solidFill>
                  <a:srgbClr val="C00000"/>
                </a:solidFill>
              </a:rPr>
              <a:t>6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2286000" y="3105835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https://www.aerotime.aero/24830-top-5-airbus-plane-designs-inspired-by-animals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sz="3200" b="1" dirty="0" err="1" smtClean="0">
                <a:solidFill>
                  <a:srgbClr val="C00000"/>
                </a:solidFill>
              </a:rPr>
              <a:t>Woodpecker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</a:rPr>
              <a:t>species</a:t>
            </a:r>
            <a:r>
              <a:rPr lang="tr-TR" sz="3200" b="1" dirty="0" smtClean="0">
                <a:solidFill>
                  <a:srgbClr val="C00000"/>
                </a:solidFill>
              </a:rPr>
              <a:t> in </a:t>
            </a:r>
            <a:r>
              <a:rPr lang="tr-TR" sz="3200" b="1" dirty="0" err="1" smtClean="0">
                <a:solidFill>
                  <a:srgbClr val="C00000"/>
                </a:solidFill>
              </a:rPr>
              <a:t>Turkey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 dirty="0"/>
          </a:p>
        </p:txBody>
      </p:sp>
      <p:pic>
        <p:nvPicPr>
          <p:cNvPr id="2050" name="Picture 2" descr="C:\Users\ARZU\Desktop\Adsız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877236" cy="2160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0" y="3140968"/>
            <a:ext cx="2789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/>
              <a:t>Lesser</a:t>
            </a:r>
            <a:r>
              <a:rPr lang="tr-TR" sz="1200" dirty="0" smtClean="0"/>
              <a:t> </a:t>
            </a:r>
            <a:r>
              <a:rPr lang="tr-TR" sz="1200" dirty="0" err="1" smtClean="0"/>
              <a:t>Spotted</a:t>
            </a:r>
            <a:r>
              <a:rPr lang="tr-TR" sz="1200" dirty="0" smtClean="0"/>
              <a:t>  </a:t>
            </a:r>
            <a:r>
              <a:rPr lang="tr-TR" sz="1200" dirty="0" err="1" smtClean="0"/>
              <a:t>Woodpecker</a:t>
            </a:r>
            <a:r>
              <a:rPr lang="tr-TR" sz="1200" dirty="0" smtClean="0"/>
              <a:t>@</a:t>
            </a:r>
            <a:r>
              <a:rPr lang="tr-TR" sz="1200" dirty="0" err="1" smtClean="0"/>
              <a:t>Ulusoy</a:t>
            </a:r>
            <a:r>
              <a:rPr lang="tr-TR" sz="1200" dirty="0" smtClean="0"/>
              <a:t> </a:t>
            </a:r>
            <a:r>
              <a:rPr lang="tr-TR" sz="1200" dirty="0" err="1" smtClean="0"/>
              <a:t>Bali</a:t>
            </a:r>
            <a:endParaRPr lang="tr-TR" sz="1200" dirty="0"/>
          </a:p>
        </p:txBody>
      </p:sp>
      <p:pic>
        <p:nvPicPr>
          <p:cNvPr id="2051" name="Picture 3" descr="C:\Users\ARZU\Desktop\Adsız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01008"/>
            <a:ext cx="2679344" cy="2880000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3131840" y="6309320"/>
            <a:ext cx="2694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Black</a:t>
            </a:r>
            <a:r>
              <a:rPr lang="tr-TR" sz="1400" dirty="0" smtClean="0"/>
              <a:t> </a:t>
            </a:r>
            <a:r>
              <a:rPr lang="tr-TR" sz="1400" dirty="0" err="1" smtClean="0"/>
              <a:t>woodpecker</a:t>
            </a:r>
            <a:r>
              <a:rPr lang="tr-TR" sz="1400" dirty="0" smtClean="0"/>
              <a:t>@Hüseyin Meşe</a:t>
            </a:r>
            <a:endParaRPr lang="tr-TR" sz="1400" dirty="0"/>
          </a:p>
        </p:txBody>
      </p:sp>
      <p:pic>
        <p:nvPicPr>
          <p:cNvPr id="2052" name="Picture 4" descr="C:\Users\ARZU\Desktop\Adsız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3233781" cy="2160000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179512" y="5650215"/>
            <a:ext cx="3110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/>
              <a:t>European</a:t>
            </a:r>
            <a:r>
              <a:rPr lang="tr-TR" sz="1200" dirty="0" smtClean="0"/>
              <a:t> </a:t>
            </a:r>
            <a:r>
              <a:rPr lang="tr-TR" sz="1200" dirty="0" err="1" smtClean="0"/>
              <a:t>Green</a:t>
            </a:r>
            <a:r>
              <a:rPr lang="tr-TR" sz="1200" dirty="0" smtClean="0"/>
              <a:t> </a:t>
            </a:r>
            <a:r>
              <a:rPr lang="tr-TR" sz="1200" dirty="0" err="1" smtClean="0"/>
              <a:t>Woodpecker</a:t>
            </a:r>
            <a:r>
              <a:rPr lang="tr-TR" sz="1200" dirty="0" smtClean="0"/>
              <a:t> @Levent </a:t>
            </a:r>
            <a:r>
              <a:rPr lang="tr-TR" sz="1200" dirty="0" err="1" smtClean="0"/>
              <a:t>Göksoy</a:t>
            </a:r>
            <a:endParaRPr lang="tr-TR" sz="1200" dirty="0"/>
          </a:p>
        </p:txBody>
      </p:sp>
      <p:pic>
        <p:nvPicPr>
          <p:cNvPr id="2053" name="Picture 5" descr="C:\Users\ARZU\Desktop\Adsız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980728"/>
            <a:ext cx="2558873" cy="2160000"/>
          </a:xfrm>
          <a:prstGeom prst="rect">
            <a:avLst/>
          </a:prstGeom>
          <a:noFill/>
        </p:spPr>
      </p:pic>
      <p:sp>
        <p:nvSpPr>
          <p:cNvPr id="12" name="11 Dikdörtgen"/>
          <p:cNvSpPr/>
          <p:nvPr/>
        </p:nvSpPr>
        <p:spPr>
          <a:xfrm>
            <a:off x="3059832" y="3140968"/>
            <a:ext cx="3176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err="1" smtClean="0"/>
              <a:t>Syrian</a:t>
            </a:r>
            <a:r>
              <a:rPr lang="tr-TR" sz="1400" dirty="0" smtClean="0"/>
              <a:t> </a:t>
            </a:r>
            <a:r>
              <a:rPr lang="tr-TR" sz="1400" dirty="0" err="1" smtClean="0"/>
              <a:t>Woodpecker</a:t>
            </a:r>
            <a:r>
              <a:rPr lang="tr-TR" sz="1400" dirty="0" smtClean="0"/>
              <a:t>@Fikret </a:t>
            </a:r>
            <a:r>
              <a:rPr lang="tr-TR" sz="1400" dirty="0" err="1" smtClean="0"/>
              <a:t>Yorgancıoğlu</a:t>
            </a:r>
            <a:endParaRPr lang="tr-TR" sz="1400" dirty="0"/>
          </a:p>
        </p:txBody>
      </p:sp>
      <p:pic>
        <p:nvPicPr>
          <p:cNvPr id="2054" name="Picture 6" descr="C:\Users\ARZU\Desktop\Adsız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052736"/>
            <a:ext cx="2749091" cy="4320000"/>
          </a:xfrm>
          <a:prstGeom prst="rect">
            <a:avLst/>
          </a:prstGeom>
          <a:noFill/>
        </p:spPr>
      </p:pic>
      <p:sp>
        <p:nvSpPr>
          <p:cNvPr id="14" name="13 Metin kutusu"/>
          <p:cNvSpPr txBox="1"/>
          <p:nvPr/>
        </p:nvSpPr>
        <p:spPr>
          <a:xfrm>
            <a:off x="6074314" y="5373216"/>
            <a:ext cx="3069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/>
              <a:t>White</a:t>
            </a:r>
            <a:r>
              <a:rPr lang="tr-TR" sz="1200" dirty="0" smtClean="0"/>
              <a:t>-</a:t>
            </a:r>
            <a:r>
              <a:rPr lang="tr-TR" sz="1200" dirty="0" err="1" smtClean="0"/>
              <a:t>backed</a:t>
            </a:r>
            <a:r>
              <a:rPr lang="tr-TR" sz="1200" dirty="0" smtClean="0"/>
              <a:t> </a:t>
            </a:r>
            <a:r>
              <a:rPr lang="tr-TR" sz="1200" dirty="0" err="1" smtClean="0"/>
              <a:t>Woodpecker</a:t>
            </a:r>
            <a:r>
              <a:rPr lang="tr-TR" sz="1200" dirty="0" smtClean="0"/>
              <a:t> @Ömer </a:t>
            </a:r>
            <a:r>
              <a:rPr lang="tr-TR" sz="1200" dirty="0" err="1" smtClean="0"/>
              <a:t>Necipoğlu</a:t>
            </a:r>
            <a:endParaRPr lang="tr-TR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8172450" y="1052513"/>
            <a:ext cx="1223963" cy="2520950"/>
          </a:xfrm>
          <a:prstGeom prst="roundRect">
            <a:avLst>
              <a:gd name="adj" fmla="val 12651"/>
            </a:avLst>
          </a:prstGeom>
          <a:solidFill>
            <a:srgbClr val="0B5E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2771775" y="6308725"/>
            <a:ext cx="6516688" cy="360363"/>
          </a:xfrm>
          <a:prstGeom prst="roundRect">
            <a:avLst>
              <a:gd name="adj" fmla="val 30321"/>
            </a:avLst>
          </a:prstGeom>
          <a:solidFill>
            <a:srgbClr val="0B5E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-180975" y="4437063"/>
            <a:ext cx="4537075" cy="647700"/>
          </a:xfrm>
          <a:prstGeom prst="roundRect">
            <a:avLst>
              <a:gd name="adj" fmla="val 30321"/>
            </a:avLst>
          </a:prstGeom>
          <a:solidFill>
            <a:srgbClr val="0B5E8B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0424" cy="6178698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 smtClean="0"/>
              <a:t>Biomimicry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76375" y="260350"/>
            <a:ext cx="7199313" cy="647700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Designer:</a:t>
            </a:r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76375" y="1196975"/>
            <a:ext cx="3816350" cy="3384550"/>
          </a:xfrm>
          <a:prstGeom prst="roundRect">
            <a:avLst>
              <a:gd name="adj" fmla="val 10979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580063" y="1196975"/>
            <a:ext cx="3095625" cy="1439863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/>
              <a:t>What is the product made from?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580063" y="2997200"/>
            <a:ext cx="3095625" cy="1584325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>
                <a:solidFill>
                  <a:srgbClr val="000000"/>
                </a:solidFill>
                <a:ea typeface="ＭＳ Ｐゴシック" pitchFamily="34" charset="-128"/>
              </a:rPr>
              <a:t>How has the product been </a:t>
            </a:r>
            <a:r>
              <a:rPr lang="en-GB" altLang="en-US" sz="2400">
                <a:solidFill>
                  <a:srgbClr val="000000"/>
                </a:solidFill>
                <a:ea typeface="ＭＳ Ｐゴシック" pitchFamily="34" charset="-128"/>
              </a:rPr>
              <a:t>‘</a:t>
            </a:r>
            <a:r>
              <a:rPr lang="en-GB" sz="2400">
                <a:solidFill>
                  <a:srgbClr val="000000"/>
                </a:solidFill>
                <a:ea typeface="ＭＳ Ｐゴシック" pitchFamily="34" charset="-128"/>
              </a:rPr>
              <a:t>inspired by nature</a:t>
            </a:r>
            <a:r>
              <a:rPr lang="en-GB" altLang="en-US" sz="2400">
                <a:solidFill>
                  <a:srgbClr val="000000"/>
                </a:solidFill>
                <a:ea typeface="ＭＳ Ｐゴシック" pitchFamily="34" charset="-128"/>
              </a:rPr>
              <a:t>’</a:t>
            </a:r>
            <a:r>
              <a:rPr lang="en-GB" sz="2400">
                <a:solidFill>
                  <a:srgbClr val="000000"/>
                </a:solidFill>
                <a:ea typeface="ＭＳ Ｐゴシック" pitchFamily="34" charset="-128"/>
              </a:rPr>
              <a:t>?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019925" y="4868863"/>
            <a:ext cx="1655763" cy="1584325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dirty="0"/>
              <a:t>Image/s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492500" y="4868863"/>
            <a:ext cx="3167063" cy="1584325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How is the product designed for the whole cycle (product in </a:t>
            </a:r>
            <a:r>
              <a:rPr lang="en-GB" sz="2400"/>
              <a:t>a system)?</a:t>
            </a:r>
            <a:endParaRPr lang="en-GB" sz="24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476375" y="4868863"/>
            <a:ext cx="1727200" cy="1584325"/>
          </a:xfrm>
          <a:prstGeom prst="round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Level 1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Level 2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Level 3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051050" y="908050"/>
            <a:ext cx="0" cy="28892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1"/>
          </p:cNvCxnSpPr>
          <p:nvPr/>
        </p:nvCxnSpPr>
        <p:spPr>
          <a:xfrm>
            <a:off x="5292725" y="1916113"/>
            <a:ext cx="28733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43888" y="2636838"/>
            <a:ext cx="0" cy="36036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43888" y="4581525"/>
            <a:ext cx="0" cy="287338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3"/>
            <a:endCxn id="10" idx="1"/>
          </p:cNvCxnSpPr>
          <p:nvPr/>
        </p:nvCxnSpPr>
        <p:spPr>
          <a:xfrm>
            <a:off x="3203575" y="5661025"/>
            <a:ext cx="288925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3"/>
            <a:endCxn id="9" idx="1"/>
          </p:cNvCxnSpPr>
          <p:nvPr/>
        </p:nvCxnSpPr>
        <p:spPr>
          <a:xfrm>
            <a:off x="6659563" y="5661025"/>
            <a:ext cx="36036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1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a typeface="ＭＳ Ｐゴシック" pitchFamily="-105" charset="-128"/>
                <a:cs typeface="ＭＳ Ｐゴシック" pitchFamily="-105" charset="-128"/>
              </a:rPr>
              <a:t>Designs </a:t>
            </a:r>
            <a:r>
              <a:rPr lang="en-US" sz="3200" b="1" dirty="0">
                <a:solidFill>
                  <a:srgbClr val="C00000"/>
                </a:solidFill>
                <a:ea typeface="ＭＳ Ｐゴシック" pitchFamily="-105" charset="-128"/>
                <a:cs typeface="ＭＳ Ｐゴシック" pitchFamily="-105" charset="-128"/>
              </a:rPr>
              <a:t>Inspired by </a:t>
            </a:r>
            <a:r>
              <a:rPr lang="tr-TR" sz="3200" b="1" dirty="0" err="1" smtClean="0">
                <a:solidFill>
                  <a:srgbClr val="C00000"/>
                </a:solidFill>
                <a:ea typeface="ＭＳ Ｐゴシック" pitchFamily="-105" charset="-128"/>
                <a:cs typeface="ＭＳ Ｐゴシック" pitchFamily="-105" charset="-128"/>
              </a:rPr>
              <a:t>Birds</a:t>
            </a:r>
            <a:endParaRPr lang="en-US" sz="3200" b="1" dirty="0">
              <a:solidFill>
                <a:srgbClr val="C0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Jet engine evolution inspired by the</a:t>
            </a:r>
            <a:r>
              <a:rPr lang="tr-TR" sz="2400" dirty="0" smtClean="0"/>
              <a:t> </a:t>
            </a:r>
            <a:r>
              <a:rPr lang="en-US" sz="2400" dirty="0" smtClean="0"/>
              <a:t>Peregrine Falcon</a:t>
            </a:r>
            <a:endParaRPr lang="tr-TR" sz="2400" dirty="0" smtClean="0"/>
          </a:p>
          <a:p>
            <a:pPr lvl="0">
              <a:lnSpc>
                <a:spcPct val="90000"/>
              </a:lnSpc>
            </a:pPr>
            <a:r>
              <a:rPr lang="tr-TR" sz="2400" dirty="0" err="1" smtClean="0"/>
              <a:t>Shielding</a:t>
            </a:r>
            <a:r>
              <a:rPr lang="tr-TR" sz="2400" dirty="0" smtClean="0"/>
              <a:t> </a:t>
            </a:r>
            <a:r>
              <a:rPr lang="tr-TR" sz="2400" dirty="0" err="1" smtClean="0"/>
              <a:t>airplane</a:t>
            </a:r>
            <a:r>
              <a:rPr lang="tr-TR" sz="2400" dirty="0" smtClean="0"/>
              <a:t> </a:t>
            </a:r>
            <a:r>
              <a:rPr lang="tr-TR" sz="2400" dirty="0" err="1" smtClean="0"/>
              <a:t>black</a:t>
            </a:r>
            <a:r>
              <a:rPr lang="tr-TR" sz="2400" dirty="0" smtClean="0"/>
              <a:t> </a:t>
            </a:r>
            <a:r>
              <a:rPr lang="tr-TR" sz="2400" dirty="0" err="1" smtClean="0"/>
              <a:t>boxes</a:t>
            </a:r>
            <a:r>
              <a:rPr lang="tr-TR" sz="2400" dirty="0" smtClean="0"/>
              <a:t>, </a:t>
            </a:r>
          </a:p>
          <a:p>
            <a:pPr lvl="0">
              <a:lnSpc>
                <a:spcPct val="90000"/>
              </a:lnSpc>
            </a:pP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Woodpecker</a:t>
            </a:r>
            <a:r>
              <a:rPr lang="tr-TR" sz="2400" dirty="0" smtClean="0"/>
              <a:t> </a:t>
            </a:r>
            <a:r>
              <a:rPr lang="tr-TR" sz="2400" dirty="0" err="1" smtClean="0"/>
              <a:t>Electrical</a:t>
            </a:r>
            <a:r>
              <a:rPr lang="tr-TR" sz="2400" dirty="0" smtClean="0"/>
              <a:t> </a:t>
            </a:r>
            <a:r>
              <a:rPr lang="tr-TR" sz="2400" dirty="0" err="1" smtClean="0"/>
              <a:t>Hammer</a:t>
            </a:r>
            <a:endParaRPr lang="tr-TR" sz="2400" dirty="0" smtClean="0"/>
          </a:p>
          <a:p>
            <a:pPr lvl="0">
              <a:lnSpc>
                <a:spcPct val="90000"/>
              </a:lnSpc>
            </a:pPr>
            <a:r>
              <a:rPr lang="tr-TR" sz="2400" dirty="0" err="1" smtClean="0"/>
              <a:t>American</a:t>
            </a:r>
            <a:r>
              <a:rPr lang="tr-TR" sz="2400" dirty="0" smtClean="0"/>
              <a:t> </a:t>
            </a:r>
            <a:r>
              <a:rPr lang="tr-TR" sz="2400" dirty="0" err="1" smtClean="0"/>
              <a:t>football</a:t>
            </a:r>
            <a:r>
              <a:rPr lang="tr-TR" sz="2400" dirty="0" smtClean="0"/>
              <a:t> </a:t>
            </a:r>
            <a:r>
              <a:rPr lang="tr-TR" sz="2400" dirty="0" err="1" smtClean="0"/>
              <a:t>players</a:t>
            </a:r>
            <a:r>
              <a:rPr lang="tr-TR" sz="2400" dirty="0" smtClean="0"/>
              <a:t> </a:t>
            </a:r>
            <a:r>
              <a:rPr lang="tr-TR" sz="2400" dirty="0" err="1" smtClean="0"/>
              <a:t>helmet</a:t>
            </a:r>
            <a:endParaRPr lang="tr-TR" sz="2400" dirty="0" smtClean="0"/>
          </a:p>
          <a:p>
            <a:pPr>
              <a:lnSpc>
                <a:spcPct val="90000"/>
              </a:lnSpc>
            </a:pPr>
            <a:r>
              <a:rPr lang="tr-TR" sz="2400" dirty="0" smtClean="0"/>
              <a:t>A </a:t>
            </a:r>
            <a:r>
              <a:rPr lang="tr-TR" sz="2400" dirty="0" err="1" smtClean="0"/>
              <a:t>better</a:t>
            </a:r>
            <a:r>
              <a:rPr lang="tr-TR" sz="2400" dirty="0" smtClean="0"/>
              <a:t> </a:t>
            </a:r>
            <a:r>
              <a:rPr lang="en-GB" sz="2400" dirty="0" smtClean="0"/>
              <a:t>ice axes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mountain</a:t>
            </a:r>
            <a:r>
              <a:rPr lang="tr-TR" sz="2400" dirty="0" smtClean="0"/>
              <a:t> </a:t>
            </a:r>
            <a:r>
              <a:rPr lang="tr-TR" sz="2400" dirty="0" err="1" smtClean="0"/>
              <a:t>climbers</a:t>
            </a:r>
            <a:r>
              <a:rPr lang="tr-TR" sz="2400" dirty="0" smtClean="0"/>
              <a:t> </a:t>
            </a:r>
            <a:r>
              <a:rPr lang="tr-TR" sz="2400" dirty="0" err="1" smtClean="0"/>
              <a:t>designed</a:t>
            </a:r>
            <a:r>
              <a:rPr lang="tr-TR" sz="2400" dirty="0" smtClean="0"/>
              <a:t> </a:t>
            </a:r>
            <a:r>
              <a:rPr lang="tr-TR" sz="2400" dirty="0" err="1" smtClean="0"/>
              <a:t>after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 </a:t>
            </a:r>
            <a:r>
              <a:rPr lang="tr-TR" sz="2400" dirty="0" err="1" smtClean="0"/>
              <a:t>woodpecker</a:t>
            </a:r>
            <a:r>
              <a:rPr lang="tr-TR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Bullet Train in Japan</a:t>
            </a:r>
            <a:endParaRPr lang="tr-TR" sz="2400" dirty="0" smtClean="0"/>
          </a:p>
          <a:p>
            <a:pPr>
              <a:lnSpc>
                <a:spcPct val="90000"/>
              </a:lnSpc>
            </a:pPr>
            <a:r>
              <a:rPr lang="tr-TR" sz="2400" dirty="0" err="1" smtClean="0"/>
              <a:t>Swimming</a:t>
            </a:r>
            <a:r>
              <a:rPr lang="tr-TR" sz="2400" dirty="0" smtClean="0"/>
              <a:t> </a:t>
            </a:r>
            <a:r>
              <a:rPr lang="tr-TR" sz="2400" dirty="0" err="1" smtClean="0"/>
              <a:t>Fins</a:t>
            </a:r>
            <a:endParaRPr lang="tr-TR" sz="2400" dirty="0" smtClean="0"/>
          </a:p>
          <a:p>
            <a:pPr>
              <a:lnSpc>
                <a:spcPct val="90000"/>
              </a:lnSpc>
              <a:buNone/>
            </a:pP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THE WOODPECKER AND SHOCK ABSORBERS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038600" cy="4525963"/>
          </a:xfrm>
        </p:spPr>
        <p:txBody>
          <a:bodyPr>
            <a:normAutofit/>
          </a:bodyPr>
          <a:lstStyle/>
          <a:p>
            <a:r>
              <a:rPr lang="tr-TR" sz="1800" dirty="0" err="1" smtClean="0"/>
              <a:t>Woodpeckers</a:t>
            </a:r>
            <a:r>
              <a:rPr lang="tr-TR" sz="1800" dirty="0" smtClean="0"/>
              <a:t> </a:t>
            </a:r>
            <a:r>
              <a:rPr lang="tr-TR" sz="1800" dirty="0" err="1" smtClean="0"/>
              <a:t>drum</a:t>
            </a:r>
            <a:r>
              <a:rPr lang="tr-TR" sz="1800" dirty="0" smtClean="0"/>
              <a:t> on a </a:t>
            </a:r>
            <a:r>
              <a:rPr lang="tr-TR" sz="1800" dirty="0" err="1" smtClean="0"/>
              <a:t>tree</a:t>
            </a:r>
            <a:r>
              <a:rPr lang="tr-TR" sz="1800" dirty="0" smtClean="0"/>
              <a:t> </a:t>
            </a:r>
            <a:r>
              <a:rPr lang="tr-TR" sz="1800" dirty="0" err="1" smtClean="0"/>
              <a:t>up</a:t>
            </a:r>
            <a:r>
              <a:rPr lang="tr-TR" sz="1800" dirty="0" smtClean="0"/>
              <a:t> </a:t>
            </a:r>
            <a:r>
              <a:rPr lang="tr-TR" sz="1800" dirty="0" err="1" smtClean="0"/>
              <a:t>to</a:t>
            </a:r>
            <a:r>
              <a:rPr lang="tr-TR" sz="1800" dirty="0" smtClean="0"/>
              <a:t> 22 </a:t>
            </a:r>
            <a:r>
              <a:rPr lang="tr-TR" sz="1800" dirty="0" err="1" smtClean="0"/>
              <a:t>times</a:t>
            </a:r>
            <a:r>
              <a:rPr lang="tr-TR" sz="1800" dirty="0" smtClean="0"/>
              <a:t> a </a:t>
            </a:r>
            <a:r>
              <a:rPr lang="tr-TR" sz="1800" dirty="0" err="1" smtClean="0"/>
              <a:t>second</a:t>
            </a:r>
            <a:endParaRPr lang="tr-TR" sz="1800" dirty="0" smtClean="0"/>
          </a:p>
          <a:p>
            <a:r>
              <a:rPr lang="tr-TR" sz="1800" dirty="0" smtClean="0"/>
              <a:t>A </a:t>
            </a:r>
            <a:r>
              <a:rPr lang="tr-TR" sz="1800" dirty="0" err="1" smtClean="0"/>
              <a:t>deceleration</a:t>
            </a:r>
            <a:r>
              <a:rPr lang="tr-TR" sz="1800" dirty="0" smtClean="0"/>
              <a:t> of </a:t>
            </a:r>
            <a:r>
              <a:rPr lang="tr-TR" sz="1800" dirty="0" err="1" smtClean="0"/>
              <a:t>up</a:t>
            </a:r>
            <a:r>
              <a:rPr lang="tr-TR" sz="1800" dirty="0" smtClean="0"/>
              <a:t> </a:t>
            </a:r>
            <a:r>
              <a:rPr lang="tr-TR" sz="1800" dirty="0" err="1" smtClean="0"/>
              <a:t>to</a:t>
            </a:r>
            <a:r>
              <a:rPr lang="tr-TR" sz="1800" dirty="0" smtClean="0"/>
              <a:t> 1200g’s </a:t>
            </a:r>
            <a:r>
              <a:rPr lang="tr-TR" sz="1800" dirty="0" err="1" smtClean="0"/>
              <a:t>during</a:t>
            </a:r>
            <a:r>
              <a:rPr lang="tr-TR" sz="1800" dirty="0" smtClean="0"/>
              <a:t> </a:t>
            </a:r>
            <a:r>
              <a:rPr lang="tr-TR" sz="1800" dirty="0" err="1" smtClean="0"/>
              <a:t>launch</a:t>
            </a:r>
            <a:endParaRPr lang="tr-TR" sz="1800" dirty="0" smtClean="0"/>
          </a:p>
          <a:p>
            <a:r>
              <a:rPr lang="tr-TR" sz="1800" dirty="0" err="1" smtClean="0"/>
              <a:t>Astronauts</a:t>
            </a:r>
            <a:r>
              <a:rPr lang="tr-TR" sz="1800" dirty="0" smtClean="0"/>
              <a:t> </a:t>
            </a:r>
            <a:r>
              <a:rPr lang="tr-TR" sz="1800" dirty="0" err="1" smtClean="0"/>
              <a:t>experience</a:t>
            </a:r>
            <a:r>
              <a:rPr lang="tr-TR" sz="1800" dirty="0" smtClean="0"/>
              <a:t> </a:t>
            </a:r>
            <a:r>
              <a:rPr lang="tr-TR" sz="1800" dirty="0" err="1" smtClean="0"/>
              <a:t>about</a:t>
            </a:r>
            <a:r>
              <a:rPr lang="tr-TR" sz="1800" dirty="0" smtClean="0"/>
              <a:t> 3g </a:t>
            </a:r>
            <a:r>
              <a:rPr lang="tr-TR" sz="1800" dirty="0" err="1" smtClean="0"/>
              <a:t>which</a:t>
            </a:r>
            <a:r>
              <a:rPr lang="tr-TR" sz="1800" dirty="0" smtClean="0"/>
              <a:t> </a:t>
            </a:r>
            <a:r>
              <a:rPr lang="tr-TR" sz="1800" dirty="0" err="1" smtClean="0"/>
              <a:t>forces</a:t>
            </a:r>
            <a:r>
              <a:rPr lang="tr-TR" sz="1800" dirty="0" smtClean="0"/>
              <a:t> </a:t>
            </a:r>
            <a:r>
              <a:rPr lang="tr-TR" sz="1800" dirty="0" err="1" smtClean="0"/>
              <a:t>them</a:t>
            </a:r>
            <a:r>
              <a:rPr lang="tr-TR" sz="1800" dirty="0" smtClean="0"/>
              <a:t> </a:t>
            </a:r>
            <a:r>
              <a:rPr lang="tr-TR" sz="1800" dirty="0" err="1" smtClean="0"/>
              <a:t>against</a:t>
            </a:r>
            <a:r>
              <a:rPr lang="tr-TR" sz="1800" dirty="0" smtClean="0"/>
              <a:t> </a:t>
            </a:r>
            <a:r>
              <a:rPr lang="tr-TR" sz="1800" dirty="0" err="1" smtClean="0"/>
              <a:t>padded</a:t>
            </a:r>
            <a:r>
              <a:rPr lang="tr-TR" sz="1800" dirty="0" smtClean="0"/>
              <a:t> </a:t>
            </a:r>
            <a:r>
              <a:rPr lang="tr-TR" sz="1800" dirty="0" err="1" smtClean="0"/>
              <a:t>cushions</a:t>
            </a:r>
            <a:endParaRPr lang="tr-TR" sz="1800" dirty="0" smtClean="0"/>
          </a:p>
          <a:p>
            <a:r>
              <a:rPr lang="tr-TR" sz="1800" dirty="0" smtClean="0"/>
              <a:t>Jet </a:t>
            </a:r>
            <a:r>
              <a:rPr lang="tr-TR" sz="1800" dirty="0" err="1" smtClean="0"/>
              <a:t>pilots</a:t>
            </a:r>
            <a:r>
              <a:rPr lang="tr-TR" sz="1800" dirty="0" smtClean="0"/>
              <a:t> </a:t>
            </a:r>
            <a:r>
              <a:rPr lang="tr-TR" sz="1800" dirty="0" err="1" smtClean="0"/>
              <a:t>feel</a:t>
            </a:r>
            <a:r>
              <a:rPr lang="tr-TR" sz="1800" dirty="0" smtClean="0"/>
              <a:t> </a:t>
            </a:r>
            <a:r>
              <a:rPr lang="tr-TR" sz="1800" dirty="0" err="1" smtClean="0"/>
              <a:t>up</a:t>
            </a:r>
            <a:r>
              <a:rPr lang="tr-TR" sz="1800" dirty="0" smtClean="0"/>
              <a:t> </a:t>
            </a:r>
            <a:r>
              <a:rPr lang="tr-TR" sz="1800" dirty="0" err="1" smtClean="0"/>
              <a:t>to</a:t>
            </a:r>
            <a:r>
              <a:rPr lang="tr-TR" sz="1800" dirty="0" smtClean="0"/>
              <a:t> 12 g </a:t>
            </a:r>
            <a:r>
              <a:rPr lang="tr-TR" sz="1800" dirty="0" err="1" smtClean="0"/>
              <a:t>forces</a:t>
            </a:r>
            <a:r>
              <a:rPr lang="tr-TR" sz="1800" dirty="0" smtClean="0"/>
              <a:t> in </a:t>
            </a:r>
            <a:r>
              <a:rPr lang="tr-TR" sz="1800" dirty="0" err="1" smtClean="0"/>
              <a:t>tight</a:t>
            </a:r>
            <a:r>
              <a:rPr lang="tr-TR" sz="1800" dirty="0" smtClean="0"/>
              <a:t> </a:t>
            </a:r>
            <a:r>
              <a:rPr lang="tr-TR" sz="1800" dirty="0" err="1" smtClean="0"/>
              <a:t>turns</a:t>
            </a:r>
            <a:endParaRPr lang="tr-TR" sz="1800" dirty="0" smtClean="0"/>
          </a:p>
          <a:p>
            <a:r>
              <a:rPr lang="tr-TR" sz="1800" dirty="0" err="1" smtClean="0"/>
              <a:t>Forces</a:t>
            </a:r>
            <a:r>
              <a:rPr lang="tr-TR" sz="1800" dirty="0" smtClean="0"/>
              <a:t> of 50 g </a:t>
            </a:r>
            <a:r>
              <a:rPr lang="tr-TR" sz="1800" dirty="0" err="1" smtClean="0"/>
              <a:t>or</a:t>
            </a:r>
            <a:r>
              <a:rPr lang="tr-TR" sz="1800" dirty="0" smtClean="0"/>
              <a:t> </a:t>
            </a:r>
            <a:r>
              <a:rPr lang="tr-TR" sz="1800" dirty="0" err="1" smtClean="0"/>
              <a:t>greater</a:t>
            </a:r>
            <a:r>
              <a:rPr lang="tr-TR" sz="1800" dirty="0" smtClean="0"/>
              <a:t> </a:t>
            </a:r>
            <a:r>
              <a:rPr lang="tr-TR" sz="1800" dirty="0" err="1" smtClean="0"/>
              <a:t>causes</a:t>
            </a:r>
            <a:r>
              <a:rPr lang="tr-TR" sz="1800" dirty="0" smtClean="0"/>
              <a:t> </a:t>
            </a:r>
            <a:r>
              <a:rPr lang="tr-TR" sz="1800" dirty="0" err="1" smtClean="0"/>
              <a:t>damage</a:t>
            </a:r>
            <a:r>
              <a:rPr lang="tr-TR" sz="1800" dirty="0" smtClean="0"/>
              <a:t> </a:t>
            </a:r>
            <a:r>
              <a:rPr lang="tr-TR" sz="1800" dirty="0" err="1" smtClean="0"/>
              <a:t>to</a:t>
            </a:r>
            <a:r>
              <a:rPr lang="tr-TR" sz="1800" dirty="0" smtClean="0"/>
              <a:t> </a:t>
            </a:r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tr-TR" sz="1800" dirty="0" err="1" smtClean="0"/>
              <a:t>blood</a:t>
            </a:r>
            <a:r>
              <a:rPr lang="tr-TR" sz="1800" dirty="0" smtClean="0"/>
              <a:t> </a:t>
            </a:r>
            <a:r>
              <a:rPr lang="tr-TR" sz="1800" dirty="0" err="1" smtClean="0"/>
              <a:t>vessels</a:t>
            </a:r>
            <a:r>
              <a:rPr lang="tr-TR" sz="1800" dirty="0" smtClean="0"/>
              <a:t> </a:t>
            </a:r>
            <a:r>
              <a:rPr lang="tr-TR" sz="1800" dirty="0" err="1" smtClean="0"/>
              <a:t>and</a:t>
            </a:r>
            <a:r>
              <a:rPr lang="tr-TR" sz="1800" dirty="0" smtClean="0"/>
              <a:t> </a:t>
            </a:r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tr-TR" sz="1800" dirty="0" err="1" smtClean="0"/>
              <a:t>brain</a:t>
            </a:r>
            <a:r>
              <a:rPr lang="tr-TR" sz="1800" dirty="0" smtClean="0"/>
              <a:t>, </a:t>
            </a:r>
            <a:r>
              <a:rPr lang="tr-TR" sz="1800" dirty="0" err="1" smtClean="0"/>
              <a:t>leading</a:t>
            </a:r>
            <a:r>
              <a:rPr lang="tr-TR" sz="1800" dirty="0" smtClean="0"/>
              <a:t> </a:t>
            </a:r>
            <a:r>
              <a:rPr lang="tr-TR" sz="1800" dirty="0" err="1" smtClean="0"/>
              <a:t>to</a:t>
            </a:r>
            <a:r>
              <a:rPr lang="tr-TR" sz="1800" dirty="0" smtClean="0"/>
              <a:t> </a:t>
            </a:r>
            <a:r>
              <a:rPr lang="tr-TR" sz="1800" dirty="0" err="1" smtClean="0"/>
              <a:t>death</a:t>
            </a:r>
            <a:endParaRPr lang="tr-TR" sz="18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6" name="Picture 2" descr="C:\Users\ARZU\Desktop\Adsız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17" r="517"/>
          <a:stretch>
            <a:fillRect/>
          </a:stretch>
        </p:blipFill>
        <p:spPr bwMode="auto">
          <a:xfrm>
            <a:off x="4283968" y="1772816"/>
            <a:ext cx="4536504" cy="3402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C00000"/>
                </a:solidFill>
              </a:rPr>
              <a:t>Anatomy</a:t>
            </a:r>
            <a:r>
              <a:rPr lang="tr-TR" sz="3600" b="1" dirty="0" smtClean="0">
                <a:solidFill>
                  <a:srgbClr val="C00000"/>
                </a:solidFill>
              </a:rPr>
              <a:t> of </a:t>
            </a:r>
            <a:r>
              <a:rPr lang="tr-TR" sz="3600" b="1" dirty="0" err="1" smtClean="0">
                <a:solidFill>
                  <a:srgbClr val="C00000"/>
                </a:solidFill>
              </a:rPr>
              <a:t>the</a:t>
            </a:r>
            <a:r>
              <a:rPr lang="tr-TR" sz="3600" b="1" dirty="0" smtClean="0">
                <a:solidFill>
                  <a:srgbClr val="C00000"/>
                </a:solidFill>
              </a:rPr>
              <a:t> </a:t>
            </a:r>
            <a:r>
              <a:rPr lang="tr-TR" sz="3600" b="1" dirty="0" err="1" smtClean="0">
                <a:solidFill>
                  <a:srgbClr val="C00000"/>
                </a:solidFill>
              </a:rPr>
              <a:t>Woodpecker’s</a:t>
            </a:r>
            <a:r>
              <a:rPr lang="tr-TR" sz="3600" b="1" dirty="0" smtClean="0">
                <a:solidFill>
                  <a:srgbClr val="C00000"/>
                </a:solidFill>
              </a:rPr>
              <a:t> </a:t>
            </a:r>
            <a:r>
              <a:rPr lang="tr-TR" sz="3600" b="1" dirty="0" err="1" smtClean="0">
                <a:solidFill>
                  <a:srgbClr val="C00000"/>
                </a:solidFill>
              </a:rPr>
              <a:t>Skull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 descr="C:\Users\ARZU\Desktop\anatomy of skul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20891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Woodpeckers </a:t>
            </a:r>
            <a:r>
              <a:rPr lang="tr-TR" sz="3200" b="1" dirty="0" smtClean="0">
                <a:solidFill>
                  <a:srgbClr val="C00000"/>
                </a:solidFill>
              </a:rPr>
              <a:t>i</a:t>
            </a:r>
            <a:r>
              <a:rPr lang="en-US" sz="3200" b="1" dirty="0" err="1" smtClean="0">
                <a:solidFill>
                  <a:srgbClr val="C00000"/>
                </a:solidFill>
              </a:rPr>
              <a:t>nsp</a:t>
            </a:r>
            <a:r>
              <a:rPr lang="tr-TR" sz="3200" b="1" dirty="0" smtClean="0">
                <a:solidFill>
                  <a:srgbClr val="C00000"/>
                </a:solidFill>
              </a:rPr>
              <a:t>i</a:t>
            </a:r>
            <a:r>
              <a:rPr lang="en-US" sz="3200" b="1" dirty="0" smtClean="0">
                <a:solidFill>
                  <a:srgbClr val="C00000"/>
                </a:solidFill>
              </a:rPr>
              <a:t>re shock absorbers that can absorb up to 60,000g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4099" name="Picture 3" descr="C:\Users\ARZU\Desktop\Adsız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52936"/>
            <a:ext cx="5210175" cy="386715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0" y="3068960"/>
            <a:ext cx="2051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Beak: a steel metal enclosures, f</a:t>
            </a:r>
            <a:r>
              <a:rPr lang="tr-TR" dirty="0" smtClean="0"/>
              <a:t>i</a:t>
            </a:r>
            <a:r>
              <a:rPr lang="en-US" dirty="0" err="1" smtClean="0"/>
              <a:t>rst</a:t>
            </a:r>
            <a:r>
              <a:rPr lang="en-US" dirty="0" smtClean="0"/>
              <a:t> l</a:t>
            </a:r>
            <a:r>
              <a:rPr lang="tr-TR" dirty="0" smtClean="0"/>
              <a:t>i</a:t>
            </a:r>
            <a:r>
              <a:rPr lang="en-US" dirty="0" smtClean="0"/>
              <a:t>ne of defense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79512" y="4653136"/>
            <a:ext cx="1979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Spongy bone: a layer of closely packed glass beads helps absorb shock and protect the m</a:t>
            </a:r>
            <a:r>
              <a:rPr lang="tr-TR" dirty="0" smtClean="0"/>
              <a:t>i</a:t>
            </a:r>
            <a:r>
              <a:rPr lang="en-US" dirty="0" err="1" smtClean="0"/>
              <a:t>croelectron</a:t>
            </a:r>
            <a:r>
              <a:rPr lang="tr-TR" dirty="0" smtClean="0"/>
              <a:t>i</a:t>
            </a:r>
            <a:r>
              <a:rPr lang="en-US" dirty="0" err="1" smtClean="0"/>
              <a:t>cs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7092280" y="2636912"/>
            <a:ext cx="2051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S</a:t>
            </a:r>
            <a:r>
              <a:rPr lang="en-US" sz="1600" dirty="0" err="1" smtClean="0"/>
              <a:t>kull</a:t>
            </a:r>
            <a:r>
              <a:rPr lang="en-US" sz="1600" dirty="0" smtClean="0"/>
              <a:t>: a second layer of metal </a:t>
            </a:r>
            <a:r>
              <a:rPr lang="en-US" sz="1600" dirty="0" err="1" smtClean="0"/>
              <a:t>prov</a:t>
            </a:r>
            <a:r>
              <a:rPr lang="tr-TR" sz="1600" dirty="0" smtClean="0"/>
              <a:t>i</a:t>
            </a:r>
            <a:r>
              <a:rPr lang="en-US" sz="1600" dirty="0" smtClean="0"/>
              <a:t>des extra protect</a:t>
            </a:r>
            <a:r>
              <a:rPr lang="tr-TR" sz="1600" dirty="0" smtClean="0"/>
              <a:t>i</a:t>
            </a:r>
            <a:r>
              <a:rPr lang="en-US" sz="1600" dirty="0" smtClean="0"/>
              <a:t>on to the m</a:t>
            </a:r>
            <a:r>
              <a:rPr lang="tr-TR" sz="1600" dirty="0" smtClean="0"/>
              <a:t>i</a:t>
            </a:r>
            <a:r>
              <a:rPr lang="en-US" sz="1600" dirty="0" err="1" smtClean="0"/>
              <a:t>croelectron</a:t>
            </a:r>
            <a:r>
              <a:rPr lang="tr-TR" sz="1600" dirty="0" smtClean="0"/>
              <a:t>i</a:t>
            </a:r>
            <a:r>
              <a:rPr lang="en-US" sz="1600" dirty="0" err="1" smtClean="0"/>
              <a:t>c</a:t>
            </a:r>
            <a:r>
              <a:rPr lang="en-US" sz="1600" dirty="0" err="1" smtClean="0">
                <a:solidFill>
                  <a:schemeClr val="bg1"/>
                </a:solidFill>
              </a:rPr>
              <a:t>s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7343800" y="4149080"/>
            <a:ext cx="18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Hyo</a:t>
            </a:r>
            <a:r>
              <a:rPr lang="tr-TR" dirty="0" smtClean="0"/>
              <a:t>i</a:t>
            </a:r>
            <a:r>
              <a:rPr lang="en-US" dirty="0" smtClean="0"/>
              <a:t>d: </a:t>
            </a:r>
            <a:r>
              <a:rPr lang="en-US" dirty="0" err="1" smtClean="0"/>
              <a:t>elast</a:t>
            </a:r>
            <a:r>
              <a:rPr lang="tr-TR" dirty="0" smtClean="0"/>
              <a:t>i</a:t>
            </a:r>
            <a:r>
              <a:rPr lang="en-US" dirty="0" smtClean="0"/>
              <a:t>c layer </a:t>
            </a:r>
            <a:r>
              <a:rPr lang="tr-TR" dirty="0" err="1" smtClean="0"/>
              <a:t>i</a:t>
            </a:r>
            <a:r>
              <a:rPr lang="en-US" dirty="0" smtClean="0"/>
              <a:t>s m</a:t>
            </a:r>
            <a:r>
              <a:rPr lang="tr-TR" dirty="0" smtClean="0"/>
              <a:t>i</a:t>
            </a:r>
            <a:r>
              <a:rPr lang="en-US" dirty="0" smtClean="0"/>
              <a:t>m</a:t>
            </a:r>
            <a:r>
              <a:rPr lang="tr-TR" dirty="0" smtClean="0"/>
              <a:t>i</a:t>
            </a:r>
            <a:r>
              <a:rPr lang="en-US" dirty="0" err="1" smtClean="0"/>
              <a:t>cked</a:t>
            </a:r>
            <a:r>
              <a:rPr lang="en-US" dirty="0" smtClean="0"/>
              <a:t> by a load- spread</a:t>
            </a:r>
            <a:r>
              <a:rPr lang="tr-TR" dirty="0" smtClean="0"/>
              <a:t>i</a:t>
            </a:r>
            <a:r>
              <a:rPr lang="en-US" dirty="0" err="1" smtClean="0"/>
              <a:t>ng</a:t>
            </a:r>
            <a:r>
              <a:rPr lang="en-US" dirty="0" smtClean="0"/>
              <a:t> layer of rubber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27584" y="162880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Reasearchers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tr-TR" dirty="0" smtClean="0"/>
              <a:t>i</a:t>
            </a:r>
            <a:r>
              <a:rPr lang="en-US" dirty="0" err="1" smtClean="0"/>
              <a:t>lt</a:t>
            </a:r>
            <a:r>
              <a:rPr lang="en-US" dirty="0" smtClean="0"/>
              <a:t> a </a:t>
            </a:r>
            <a:r>
              <a:rPr lang="en-US" dirty="0" err="1" smtClean="0"/>
              <a:t>mechan</a:t>
            </a:r>
            <a:r>
              <a:rPr lang="tr-TR" dirty="0" smtClean="0"/>
              <a:t>i</a:t>
            </a:r>
            <a:r>
              <a:rPr lang="en-US" dirty="0" smtClean="0"/>
              <a:t>cal shock absorb</a:t>
            </a:r>
            <a:r>
              <a:rPr lang="tr-TR" dirty="0" smtClean="0"/>
              <a:t>i</a:t>
            </a:r>
            <a:r>
              <a:rPr lang="en-US" dirty="0" err="1" smtClean="0"/>
              <a:t>ng</a:t>
            </a:r>
            <a:r>
              <a:rPr lang="en-US" dirty="0" smtClean="0"/>
              <a:t> system to protect m</a:t>
            </a:r>
            <a:r>
              <a:rPr lang="tr-TR" dirty="0" smtClean="0"/>
              <a:t>i</a:t>
            </a:r>
            <a:r>
              <a:rPr lang="en-US" dirty="0" err="1" smtClean="0"/>
              <a:t>croelectron</a:t>
            </a:r>
            <a:r>
              <a:rPr lang="tr-TR" dirty="0" smtClean="0"/>
              <a:t>i</a:t>
            </a:r>
            <a:r>
              <a:rPr lang="en-US" dirty="0" err="1" smtClean="0"/>
              <a:t>cs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6147" name="Picture 3" descr="C:\Users\ARZU\Desktop\black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12084"/>
            <a:ext cx="4968552" cy="4149560"/>
          </a:xfrm>
          <a:prstGeom prst="rect">
            <a:avLst/>
          </a:prstGeom>
          <a:noFill/>
        </p:spPr>
      </p:pic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HOW CAN THIS TECHNOLGY BE APPLIED?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0" y="5301208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Today’s fl</a:t>
            </a:r>
            <a:r>
              <a:rPr lang="tr-TR" sz="2000" dirty="0" smtClean="0"/>
              <a:t>i</a:t>
            </a:r>
            <a:r>
              <a:rPr lang="en-US" sz="2000" dirty="0" err="1" smtClean="0"/>
              <a:t>ght</a:t>
            </a:r>
            <a:r>
              <a:rPr lang="en-US" sz="2000" dirty="0" smtClean="0"/>
              <a:t> recorders w</a:t>
            </a:r>
            <a:r>
              <a:rPr lang="tr-TR" sz="2000" dirty="0" smtClean="0"/>
              <a:t>i</a:t>
            </a:r>
            <a:r>
              <a:rPr lang="en-US" sz="2000" dirty="0" err="1" smtClean="0"/>
              <a:t>thstand</a:t>
            </a:r>
            <a:r>
              <a:rPr lang="en-US" sz="2000" dirty="0" smtClean="0"/>
              <a:t> shocks of 1000g. </a:t>
            </a:r>
            <a:endParaRPr lang="tr-TR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W</a:t>
            </a:r>
            <a:r>
              <a:rPr lang="tr-TR" sz="2000" dirty="0" smtClean="0"/>
              <a:t>i</a:t>
            </a:r>
            <a:r>
              <a:rPr lang="en-US" sz="2000" dirty="0" err="1" smtClean="0"/>
              <a:t>th</a:t>
            </a:r>
            <a:r>
              <a:rPr lang="en-US" sz="2000" dirty="0" smtClean="0"/>
              <a:t> </a:t>
            </a:r>
            <a:r>
              <a:rPr lang="en-US" sz="2000" dirty="0" err="1" smtClean="0"/>
              <a:t>th</a:t>
            </a:r>
            <a:r>
              <a:rPr lang="tr-TR" sz="2000" dirty="0" smtClean="0"/>
              <a:t>i</a:t>
            </a:r>
            <a:r>
              <a:rPr lang="en-US" sz="2000" dirty="0" smtClean="0"/>
              <a:t>s new technology </a:t>
            </a:r>
            <a:r>
              <a:rPr lang="tr-TR" sz="2000" dirty="0" smtClean="0"/>
              <a:t>i</a:t>
            </a:r>
            <a:r>
              <a:rPr lang="en-US" sz="2000" dirty="0" smtClean="0"/>
              <a:t>t would stand 60,000g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HOW CAN THIS TECHNOLGY BE APPLIED?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0" y="4725144"/>
            <a:ext cx="5796136" cy="120811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sz="2000" dirty="0" err="1" smtClean="0"/>
              <a:t>Developing</a:t>
            </a:r>
            <a:r>
              <a:rPr lang="tr-TR" sz="2000" dirty="0" smtClean="0"/>
              <a:t> </a:t>
            </a:r>
            <a:r>
              <a:rPr lang="tr-TR" sz="2000" dirty="0" err="1" smtClean="0"/>
              <a:t>technology</a:t>
            </a:r>
            <a:r>
              <a:rPr lang="tr-TR" sz="2000" dirty="0" smtClean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crash</a:t>
            </a:r>
            <a:r>
              <a:rPr lang="tr-TR" sz="2000" dirty="0" smtClean="0"/>
              <a:t> </a:t>
            </a:r>
            <a:r>
              <a:rPr lang="tr-TR" sz="2000" dirty="0" err="1" smtClean="0"/>
              <a:t>protection</a:t>
            </a:r>
            <a:r>
              <a:rPr lang="tr-TR" sz="2000" dirty="0" smtClean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drivers</a:t>
            </a:r>
            <a:r>
              <a:rPr lang="tr-TR" sz="20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err="1" smtClean="0"/>
              <a:t>Goal</a:t>
            </a:r>
            <a:r>
              <a:rPr lang="tr-TR" sz="2000" dirty="0" smtClean="0"/>
              <a:t> is </a:t>
            </a:r>
            <a:r>
              <a:rPr lang="tr-TR" sz="2000" dirty="0" err="1" smtClean="0"/>
              <a:t>getting</a:t>
            </a:r>
            <a:r>
              <a:rPr lang="tr-TR" sz="2000" dirty="0" smtClean="0"/>
              <a:t> </a:t>
            </a:r>
            <a:r>
              <a:rPr lang="tr-TR" sz="2000" dirty="0" err="1" smtClean="0"/>
              <a:t>drivers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decelerate</a:t>
            </a:r>
            <a:r>
              <a:rPr lang="tr-TR" sz="2000" dirty="0" smtClean="0"/>
              <a:t> in an </a:t>
            </a:r>
            <a:r>
              <a:rPr lang="tr-TR" sz="2000" dirty="0" err="1" smtClean="0"/>
              <a:t>accident</a:t>
            </a:r>
            <a:r>
              <a:rPr lang="tr-TR" sz="2000" dirty="0" smtClean="0"/>
              <a:t> </a:t>
            </a:r>
            <a:r>
              <a:rPr lang="tr-TR" sz="2000" dirty="0" err="1" smtClean="0"/>
              <a:t>situation</a:t>
            </a:r>
            <a:r>
              <a:rPr lang="tr-TR" sz="2000" dirty="0" smtClean="0"/>
              <a:t> </a:t>
            </a:r>
            <a:r>
              <a:rPr lang="tr-TR" sz="2000" dirty="0" err="1" smtClean="0"/>
              <a:t>without</a:t>
            </a:r>
            <a:r>
              <a:rPr lang="tr-TR" sz="2000" dirty="0" smtClean="0"/>
              <a:t> </a:t>
            </a:r>
            <a:r>
              <a:rPr lang="tr-TR" sz="2000" dirty="0" err="1" smtClean="0"/>
              <a:t>causing</a:t>
            </a:r>
            <a:r>
              <a:rPr lang="tr-TR" sz="2000" dirty="0" smtClean="0"/>
              <a:t> </a:t>
            </a:r>
            <a:r>
              <a:rPr lang="tr-TR" sz="2000" dirty="0" err="1" smtClean="0"/>
              <a:t>internal</a:t>
            </a:r>
            <a:r>
              <a:rPr lang="tr-TR" sz="2000" dirty="0" smtClean="0"/>
              <a:t> organ </a:t>
            </a:r>
            <a:r>
              <a:rPr lang="tr-TR" sz="2000" dirty="0" err="1" smtClean="0"/>
              <a:t>damage</a:t>
            </a:r>
            <a:endParaRPr lang="tr-TR" sz="2000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8194" name="Picture 2" descr="C:\Users\ARZU\Desktop\helm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126072" cy="305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5148263" y="515778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25606" name="Picture 9" descr="CAMP Wood-pecker 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952328" cy="442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Başlık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</a:rPr>
              <a:t>I</a:t>
            </a:r>
            <a:r>
              <a:rPr lang="en-GB" sz="3200" b="1" dirty="0" err="1" smtClean="0">
                <a:solidFill>
                  <a:srgbClr val="C00000"/>
                </a:solidFill>
              </a:rPr>
              <a:t>ce</a:t>
            </a:r>
            <a:r>
              <a:rPr lang="en-GB" sz="3200" b="1" dirty="0" smtClean="0">
                <a:solidFill>
                  <a:srgbClr val="C00000"/>
                </a:solidFill>
              </a:rPr>
              <a:t> axes </a:t>
            </a:r>
            <a:r>
              <a:rPr lang="tr-TR" sz="3200" b="1" dirty="0" err="1" smtClean="0">
                <a:solidFill>
                  <a:srgbClr val="C00000"/>
                </a:solidFill>
              </a:rPr>
              <a:t>for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</a:rPr>
              <a:t>mountain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</a:rPr>
              <a:t>climbers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</a:rPr>
              <a:t>designed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</a:rPr>
              <a:t>after</a:t>
            </a:r>
            <a:r>
              <a:rPr lang="tr-TR" sz="3200" b="1" dirty="0" smtClean="0">
                <a:solidFill>
                  <a:srgbClr val="C00000"/>
                </a:solidFill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</a:rPr>
              <a:t>the</a:t>
            </a:r>
            <a:r>
              <a:rPr lang="tr-TR" sz="3200" b="1" dirty="0" smtClean="0">
                <a:solidFill>
                  <a:srgbClr val="C00000"/>
                </a:solidFill>
              </a:rPr>
              <a:t> </a:t>
            </a:r>
            <a:r>
              <a:rPr lang="tr-TR" sz="3200" b="1" dirty="0" err="1" smtClean="0">
                <a:solidFill>
                  <a:srgbClr val="C00000"/>
                </a:solidFill>
              </a:rPr>
              <a:t>woodpecker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3491880" y="1700808"/>
            <a:ext cx="4859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Weigth</a:t>
            </a:r>
            <a:r>
              <a:rPr lang="tr-TR" sz="2400" dirty="0" smtClean="0"/>
              <a:t>: 400 gr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tail</a:t>
            </a:r>
            <a:r>
              <a:rPr lang="tr-TR" sz="2400" dirty="0" smtClean="0"/>
              <a:t> </a:t>
            </a:r>
            <a:r>
              <a:rPr lang="tr-TR" sz="2400" dirty="0" err="1" smtClean="0"/>
              <a:t>act</a:t>
            </a:r>
            <a:r>
              <a:rPr lang="tr-TR" sz="2400" dirty="0" smtClean="0"/>
              <a:t> as a </a:t>
            </a:r>
            <a:r>
              <a:rPr lang="tr-TR" sz="2400" dirty="0" err="1" smtClean="0"/>
              <a:t>brace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spring</a:t>
            </a: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configuration</a:t>
            </a:r>
            <a:r>
              <a:rPr lang="tr-TR" sz="2400" dirty="0" smtClean="0"/>
              <a:t> of </a:t>
            </a:r>
            <a:r>
              <a:rPr lang="tr-TR" sz="2400" dirty="0" err="1" smtClean="0"/>
              <a:t>spine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skull</a:t>
            </a: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Straight</a:t>
            </a:r>
            <a:r>
              <a:rPr lang="tr-TR" sz="2400" dirty="0" smtClean="0"/>
              <a:t> </a:t>
            </a:r>
            <a:r>
              <a:rPr lang="tr-TR" sz="2400" dirty="0" err="1" smtClean="0"/>
              <a:t>shafts</a:t>
            </a: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Slight</a:t>
            </a:r>
            <a:r>
              <a:rPr lang="tr-TR" sz="2400" dirty="0" smtClean="0"/>
              <a:t> </a:t>
            </a:r>
            <a:r>
              <a:rPr lang="tr-TR" sz="2400" dirty="0" err="1" smtClean="0"/>
              <a:t>curve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spine</a:t>
            </a: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Pitchdownward</a:t>
            </a:r>
            <a:r>
              <a:rPr lang="tr-TR" sz="2400" dirty="0" smtClean="0"/>
              <a:t> </a:t>
            </a:r>
            <a:r>
              <a:rPr lang="tr-TR" sz="2400" dirty="0" err="1" smtClean="0"/>
              <a:t>like</a:t>
            </a:r>
            <a:r>
              <a:rPr lang="tr-TR" sz="2400" dirty="0" smtClean="0"/>
              <a:t> </a:t>
            </a:r>
            <a:r>
              <a:rPr lang="tr-TR" sz="2400" dirty="0" err="1" smtClean="0"/>
              <a:t>bird</a:t>
            </a:r>
            <a:r>
              <a:rPr lang="tr-TR" sz="2400" dirty="0" smtClean="0"/>
              <a:t> </a:t>
            </a:r>
            <a:r>
              <a:rPr lang="tr-TR" sz="2400" dirty="0" err="1" smtClean="0"/>
              <a:t>beak</a:t>
            </a:r>
            <a:endParaRPr lang="tr-TR" sz="2400" dirty="0"/>
          </a:p>
        </p:txBody>
      </p:sp>
      <p:pic>
        <p:nvPicPr>
          <p:cNvPr id="1026" name="Picture 2" descr="C:\Users\ARZU\Desktop\Resim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941168"/>
            <a:ext cx="4529137" cy="16811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C00000"/>
                </a:solidFill>
              </a:rPr>
              <a:t>The</a:t>
            </a:r>
            <a:r>
              <a:rPr lang="tr-TR" sz="3600" b="1" dirty="0" smtClean="0">
                <a:solidFill>
                  <a:srgbClr val="C00000"/>
                </a:solidFill>
              </a:rPr>
              <a:t> </a:t>
            </a:r>
            <a:r>
              <a:rPr lang="tr-TR" sz="3600" b="1" dirty="0" err="1" smtClean="0">
                <a:solidFill>
                  <a:srgbClr val="C00000"/>
                </a:solidFill>
              </a:rPr>
              <a:t>Woodpecker</a:t>
            </a:r>
            <a:r>
              <a:rPr lang="tr-TR" sz="3600" b="1" dirty="0" smtClean="0">
                <a:solidFill>
                  <a:srgbClr val="C00000"/>
                </a:solidFill>
              </a:rPr>
              <a:t> </a:t>
            </a:r>
            <a:r>
              <a:rPr lang="tr-TR" sz="3600" b="1" dirty="0" err="1" smtClean="0">
                <a:solidFill>
                  <a:srgbClr val="C00000"/>
                </a:solidFill>
              </a:rPr>
              <a:t>Electrical</a:t>
            </a:r>
            <a:r>
              <a:rPr lang="tr-TR" sz="3600" b="1" dirty="0" smtClean="0">
                <a:solidFill>
                  <a:srgbClr val="C00000"/>
                </a:solidFill>
              </a:rPr>
              <a:t> </a:t>
            </a:r>
            <a:r>
              <a:rPr lang="tr-TR" sz="3600" b="1" dirty="0" err="1" smtClean="0">
                <a:solidFill>
                  <a:srgbClr val="C00000"/>
                </a:solidFill>
              </a:rPr>
              <a:t>Hammer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79512" y="1268760"/>
            <a:ext cx="4038600" cy="4525963"/>
          </a:xfrm>
        </p:spPr>
        <p:txBody>
          <a:bodyPr>
            <a:normAutofit/>
          </a:bodyPr>
          <a:lstStyle/>
          <a:p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Woodpecker</a:t>
            </a:r>
            <a:r>
              <a:rPr lang="tr-TR" sz="2000" dirty="0" smtClean="0"/>
              <a:t> </a:t>
            </a:r>
            <a:r>
              <a:rPr lang="tr-TR" sz="2000" dirty="0" err="1" smtClean="0"/>
              <a:t>electrical</a:t>
            </a:r>
            <a:r>
              <a:rPr lang="tr-TR" sz="2000" dirty="0" smtClean="0"/>
              <a:t> </a:t>
            </a:r>
            <a:r>
              <a:rPr lang="tr-TR" sz="2000" dirty="0" err="1" smtClean="0"/>
              <a:t>hammer</a:t>
            </a:r>
            <a:r>
              <a:rPr lang="tr-TR" sz="2000" dirty="0" smtClean="0"/>
              <a:t> is a </a:t>
            </a:r>
            <a:r>
              <a:rPr lang="tr-TR" sz="2000" dirty="0" err="1" smtClean="0"/>
              <a:t>tool</a:t>
            </a:r>
            <a:r>
              <a:rPr lang="tr-TR" sz="2000" dirty="0" smtClean="0"/>
              <a:t> </a:t>
            </a:r>
            <a:r>
              <a:rPr lang="tr-TR" sz="2000" dirty="0" err="1" smtClean="0"/>
              <a:t>designed</a:t>
            </a:r>
            <a:r>
              <a:rPr lang="tr-TR" sz="2000" dirty="0" smtClean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artistic</a:t>
            </a:r>
            <a:r>
              <a:rPr lang="tr-TR" sz="2000" dirty="0" smtClean="0"/>
              <a:t> </a:t>
            </a:r>
            <a:r>
              <a:rPr lang="tr-TR" sz="2000" dirty="0" err="1" smtClean="0"/>
              <a:t>working</a:t>
            </a:r>
            <a:r>
              <a:rPr lang="tr-TR" sz="2000" dirty="0" smtClean="0"/>
              <a:t> of </a:t>
            </a:r>
            <a:r>
              <a:rPr lang="tr-TR" sz="2000" dirty="0" err="1" smtClean="0"/>
              <a:t>marble</a:t>
            </a:r>
            <a:r>
              <a:rPr lang="tr-TR" sz="2000" dirty="0" smtClean="0"/>
              <a:t> , </a:t>
            </a:r>
            <a:r>
              <a:rPr lang="tr-TR" sz="2000" dirty="0" err="1" smtClean="0"/>
              <a:t>stone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wood</a:t>
            </a:r>
            <a:r>
              <a:rPr lang="tr-TR" sz="2000" dirty="0" smtClean="0"/>
              <a:t>. </a:t>
            </a:r>
          </a:p>
          <a:p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main</a:t>
            </a:r>
            <a:r>
              <a:rPr lang="tr-TR" sz="2000" dirty="0" smtClean="0"/>
              <a:t> </a:t>
            </a:r>
            <a:r>
              <a:rPr lang="tr-TR" sz="2000" dirty="0" err="1" smtClean="0"/>
              <a:t>features</a:t>
            </a:r>
            <a:r>
              <a:rPr lang="tr-TR" sz="2000" dirty="0" smtClean="0"/>
              <a:t> of </a:t>
            </a:r>
            <a:r>
              <a:rPr lang="tr-TR" sz="2000" dirty="0" err="1" smtClean="0"/>
              <a:t>mechanical</a:t>
            </a:r>
            <a:r>
              <a:rPr lang="tr-TR" sz="2000" dirty="0" smtClean="0"/>
              <a:t> </a:t>
            </a:r>
            <a:r>
              <a:rPr lang="tr-TR" sz="2000" dirty="0" err="1" smtClean="0"/>
              <a:t>hammer</a:t>
            </a:r>
            <a:r>
              <a:rPr lang="tr-TR" sz="2000" dirty="0" smtClean="0"/>
              <a:t> is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controllable</a:t>
            </a:r>
            <a:r>
              <a:rPr lang="tr-TR" sz="2000" dirty="0" smtClean="0"/>
              <a:t> </a:t>
            </a:r>
            <a:r>
              <a:rPr lang="tr-TR" sz="2000" dirty="0" err="1" smtClean="0"/>
              <a:t>percussion</a:t>
            </a:r>
            <a:r>
              <a:rPr lang="tr-TR" sz="2000" dirty="0" smtClean="0"/>
              <a:t> </a:t>
            </a:r>
            <a:r>
              <a:rPr lang="tr-TR" sz="2000" dirty="0" err="1" smtClean="0"/>
              <a:t>strength</a:t>
            </a:r>
            <a:r>
              <a:rPr lang="tr-TR" sz="2000" dirty="0" smtClean="0"/>
              <a:t> </a:t>
            </a:r>
            <a:r>
              <a:rPr lang="tr-TR" sz="2000" dirty="0" err="1" smtClean="0"/>
              <a:t>with</a:t>
            </a:r>
            <a:r>
              <a:rPr lang="tr-TR" sz="2000" dirty="0" smtClean="0"/>
              <a:t> is </a:t>
            </a:r>
            <a:r>
              <a:rPr lang="tr-TR" sz="2000" dirty="0" err="1" smtClean="0"/>
              <a:t>automatically</a:t>
            </a:r>
            <a:r>
              <a:rPr lang="tr-TR" sz="2000" dirty="0" smtClean="0"/>
              <a:t> </a:t>
            </a:r>
            <a:r>
              <a:rPr lang="tr-TR" sz="2000" dirty="0" err="1" smtClean="0"/>
              <a:t>triggered</a:t>
            </a:r>
            <a:r>
              <a:rPr lang="tr-TR" sz="2000" dirty="0" smtClean="0"/>
              <a:t> </a:t>
            </a:r>
            <a:r>
              <a:rPr lang="tr-TR" sz="2000" dirty="0" err="1" smtClean="0"/>
              <a:t>according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pressure</a:t>
            </a:r>
            <a:r>
              <a:rPr lang="tr-TR" sz="2000" dirty="0" smtClean="0"/>
              <a:t> </a:t>
            </a:r>
            <a:r>
              <a:rPr lang="tr-TR" sz="2000" dirty="0" err="1" smtClean="0"/>
              <a:t>exercised</a:t>
            </a:r>
            <a:r>
              <a:rPr lang="tr-TR" sz="2000" dirty="0" smtClean="0"/>
              <a:t> on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hammer</a:t>
            </a:r>
            <a:r>
              <a:rPr lang="tr-TR" sz="2000" dirty="0" smtClean="0"/>
              <a:t>.</a:t>
            </a:r>
          </a:p>
          <a:p>
            <a:r>
              <a:rPr lang="tr-TR" sz="2000" dirty="0" err="1" smtClean="0"/>
              <a:t>This</a:t>
            </a:r>
            <a:r>
              <a:rPr lang="tr-TR" sz="2000" dirty="0" smtClean="0"/>
              <a:t> </a:t>
            </a:r>
            <a:r>
              <a:rPr lang="tr-TR" sz="2000" dirty="0" err="1" smtClean="0"/>
              <a:t>allow</a:t>
            </a:r>
            <a:r>
              <a:rPr lang="tr-TR" sz="2000" dirty="0" smtClean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use</a:t>
            </a:r>
            <a:r>
              <a:rPr lang="tr-TR" sz="2000" dirty="0" smtClean="0"/>
              <a:t> of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hammer</a:t>
            </a:r>
            <a:r>
              <a:rPr lang="tr-TR" sz="2000" dirty="0" smtClean="0"/>
              <a:t> in </a:t>
            </a:r>
            <a:r>
              <a:rPr lang="tr-TR" sz="2000" dirty="0" err="1" smtClean="0"/>
              <a:t>delicate</a:t>
            </a:r>
            <a:r>
              <a:rPr lang="tr-TR" sz="2000" dirty="0" smtClean="0"/>
              <a:t> </a:t>
            </a:r>
            <a:r>
              <a:rPr lang="tr-TR" sz="2000" dirty="0" err="1" smtClean="0"/>
              <a:t>working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medium</a:t>
            </a:r>
            <a:r>
              <a:rPr lang="tr-TR" sz="2000" dirty="0" smtClean="0"/>
              <a:t> </a:t>
            </a:r>
            <a:r>
              <a:rPr lang="tr-TR" sz="2000" dirty="0" err="1" smtClean="0"/>
              <a:t>rough</a:t>
            </a:r>
            <a:r>
              <a:rPr lang="tr-TR" sz="2000" dirty="0" smtClean="0"/>
              <a:t> </a:t>
            </a:r>
            <a:r>
              <a:rPr lang="tr-TR" sz="2000" dirty="0" err="1" smtClean="0"/>
              <a:t>grinding</a:t>
            </a:r>
            <a:r>
              <a:rPr lang="tr-TR" sz="2000" dirty="0" smtClean="0"/>
              <a:t>.</a:t>
            </a:r>
          </a:p>
          <a:p>
            <a:endParaRPr lang="tr-TR" sz="2200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1026" name="Picture 2" descr="C:\Users\ARZU\Desktop\woodpecker-electrical-hamm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56992"/>
            <a:ext cx="3318520" cy="3318520"/>
          </a:xfrm>
          <a:prstGeom prst="rect">
            <a:avLst/>
          </a:prstGeom>
          <a:noFill/>
        </p:spPr>
      </p:pic>
      <p:pic>
        <p:nvPicPr>
          <p:cNvPr id="1027" name="Picture 3" descr="C:\Users\ARZU\Desktop\Adsız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312368" cy="257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684</Words>
  <Application>Microsoft Office PowerPoint</Application>
  <PresentationFormat>Ekran Gösterisi (4:3)</PresentationFormat>
  <Paragraphs>74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Wingdings</vt:lpstr>
      <vt:lpstr>Ofis Teması</vt:lpstr>
      <vt:lpstr>Inspiration from Birds</vt:lpstr>
      <vt:lpstr>Designs Inspired by Birds</vt:lpstr>
      <vt:lpstr>THE WOODPECKER AND SHOCK ABSORBERS</vt:lpstr>
      <vt:lpstr>Anatomy of the Woodpecker’s Skull</vt:lpstr>
      <vt:lpstr>Woodpeckers inspire shock absorbers that can absorb up to 60,000g</vt:lpstr>
      <vt:lpstr>HOW CAN THIS TECHNOLGY BE APPLIED?</vt:lpstr>
      <vt:lpstr>HOW CAN THIS TECHNOLGY BE APPLIED?</vt:lpstr>
      <vt:lpstr>PowerPoint Sunusu</vt:lpstr>
      <vt:lpstr>The Woodpecker Electrical Hammer</vt:lpstr>
      <vt:lpstr>Woodpecker species in Turkey</vt:lpstr>
      <vt:lpstr>Biomimicry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ARZU</dc:creator>
  <cp:lastModifiedBy>ARZU</cp:lastModifiedBy>
  <cp:revision>95</cp:revision>
  <dcterms:created xsi:type="dcterms:W3CDTF">2020-11-12T18:27:57Z</dcterms:created>
  <dcterms:modified xsi:type="dcterms:W3CDTF">2021-10-11T13:43:35Z</dcterms:modified>
</cp:coreProperties>
</file>