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129"/>
    <p:restoredTop sz="95761"/>
  </p:normalViewPr>
  <p:slideViewPr>
    <p:cSldViewPr snapToGrid="0" snapToObjects="1">
      <p:cViewPr varScale="1">
        <p:scale>
          <a:sx n="110" d="100"/>
          <a:sy n="110" d="100"/>
        </p:scale>
        <p:origin x="1008"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3/14/21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1447191" y="2824269"/>
            <a:ext cx="4645152" cy="2644457"/>
          </a:xfrm>
        </p:spPr>
        <p:txBody>
          <a:bodyPr/>
          <a:lstStyle/>
          <a:p>
            <a:pPr lvl="0"/>
            <a:r>
              <a:rPr lang="tr-TR"/>
              <a:t>Asıl metin stillerini düzenle
İkinci düzey
Üçüncü düzey
Dördüncü düzey
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6" name="Content Placeholder 5"/>
          <p:cNvSpPr>
            <a:spLocks noGrp="1"/>
          </p:cNvSpPr>
          <p:nvPr>
            <p:ph sz="quarter" idx="4"/>
          </p:nvPr>
        </p:nvSpPr>
        <p:spPr>
          <a:xfrm>
            <a:off x="6412362" y="2821491"/>
            <a:ext cx="4645152" cy="2637371"/>
          </a:xfrm>
        </p:spPr>
        <p:txBody>
          <a:bodyPr/>
          <a:lstStyle/>
          <a:p>
            <a:pPr lvl="0"/>
            <a:r>
              <a:rPr lang="tr-TR"/>
              <a:t>Asıl metin stillerini düzenle
İkinci düzey
Üçüncü düzey
Dördüncü düzey
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3/14/21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3/14/21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3/14/21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a:t>Asıl metin stillerini düzenle
İkinci düzey
Üçüncü düzey
Dördüncü düzey
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3/14/21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3/14/21</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3/14/21</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1D10C97-E369-B044-9BC6-4E814E1C6998}"/>
              </a:ext>
            </a:extLst>
          </p:cNvPr>
          <p:cNvSpPr>
            <a:spLocks noGrp="1"/>
          </p:cNvSpPr>
          <p:nvPr>
            <p:ph type="ctrTitle"/>
          </p:nvPr>
        </p:nvSpPr>
        <p:spPr/>
        <p:txBody>
          <a:bodyPr/>
          <a:lstStyle/>
          <a:p>
            <a:r>
              <a:rPr lang="tr-TR" dirty="0">
                <a:latin typeface="Times New Roman" panose="02020603050405020304" pitchFamily="18" charset="0"/>
                <a:cs typeface="Times New Roman" panose="02020603050405020304" pitchFamily="18" charset="0"/>
              </a:rPr>
              <a:t>Hukukun temel kavramları</a:t>
            </a:r>
          </a:p>
        </p:txBody>
      </p:sp>
      <p:sp>
        <p:nvSpPr>
          <p:cNvPr id="3" name="Alt Başlık 2">
            <a:extLst>
              <a:ext uri="{FF2B5EF4-FFF2-40B4-BE49-F238E27FC236}">
                <a16:creationId xmlns:a16="http://schemas.microsoft.com/office/drawing/2014/main" id="{D9E2EEE5-1534-DA43-9C84-348CD16109A6}"/>
              </a:ext>
            </a:extLst>
          </p:cNvPr>
          <p:cNvSpPr>
            <a:spLocks noGrp="1"/>
          </p:cNvSpPr>
          <p:nvPr>
            <p:ph type="subTitle" idx="1"/>
          </p:nvPr>
        </p:nvSpPr>
        <p:spPr/>
        <p:txBody>
          <a:bodyPr/>
          <a:lstStyle/>
          <a:p>
            <a:r>
              <a:rPr lang="tr-TR" dirty="0">
                <a:latin typeface="Times New Roman" panose="02020603050405020304" pitchFamily="18" charset="0"/>
                <a:cs typeface="Times New Roman" panose="02020603050405020304" pitchFamily="18" charset="0"/>
              </a:rPr>
              <a:t>Hukukun Dalları V</a:t>
            </a:r>
          </a:p>
        </p:txBody>
      </p:sp>
    </p:spTree>
    <p:extLst>
      <p:ext uri="{BB962C8B-B14F-4D97-AF65-F5344CB8AC3E}">
        <p14:creationId xmlns:p14="http://schemas.microsoft.com/office/powerpoint/2010/main" val="12179176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24460DB-80DB-8244-8C92-D8185AD90D6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Dalları V</a:t>
            </a:r>
          </a:p>
        </p:txBody>
      </p:sp>
      <p:sp>
        <p:nvSpPr>
          <p:cNvPr id="3" name="İçerik Yer Tutucusu 2">
            <a:extLst>
              <a:ext uri="{FF2B5EF4-FFF2-40B4-BE49-F238E27FC236}">
                <a16:creationId xmlns:a16="http://schemas.microsoft.com/office/drawing/2014/main" id="{BCBBE101-9152-7047-9BF4-63F2C6DF2314}"/>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Kamu hukukunun diğer bir alt dalı idare hukukudur.</a:t>
            </a:r>
          </a:p>
          <a:p>
            <a:r>
              <a:rPr lang="tr-TR" dirty="0">
                <a:latin typeface="Times New Roman" panose="02020603050405020304" pitchFamily="18" charset="0"/>
                <a:cs typeface="Times New Roman" panose="02020603050405020304" pitchFamily="18" charset="0"/>
              </a:rPr>
              <a:t>İdare hukuku idareye uygulanacak hukuktur.</a:t>
            </a:r>
          </a:p>
          <a:p>
            <a:r>
              <a:rPr lang="tr-TR" dirty="0">
                <a:latin typeface="Times New Roman" panose="02020603050405020304" pitchFamily="18" charset="0"/>
                <a:cs typeface="Times New Roman" panose="02020603050405020304" pitchFamily="18" charset="0"/>
              </a:rPr>
              <a:t>İdare, organik anlamda yasama ve yargı dışındaki bütün devlet kurumlarıdır.</a:t>
            </a:r>
          </a:p>
          <a:p>
            <a:r>
              <a:rPr lang="tr-TR" dirty="0">
                <a:latin typeface="Times New Roman" panose="02020603050405020304" pitchFamily="18" charset="0"/>
                <a:cs typeface="Times New Roman" panose="02020603050405020304" pitchFamily="18" charset="0"/>
              </a:rPr>
              <a:t>Maddi anlamda idare ise toplumun yaşamını sürdürmesi için yapılan idari faaliyetlerdir.</a:t>
            </a:r>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579241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24460DB-80DB-8244-8C92-D8185AD90D6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Dalları V</a:t>
            </a:r>
          </a:p>
        </p:txBody>
      </p:sp>
      <p:sp>
        <p:nvSpPr>
          <p:cNvPr id="3" name="İçerik Yer Tutucusu 2">
            <a:extLst>
              <a:ext uri="{FF2B5EF4-FFF2-40B4-BE49-F238E27FC236}">
                <a16:creationId xmlns:a16="http://schemas.microsoft.com/office/drawing/2014/main" id="{BCBBE101-9152-7047-9BF4-63F2C6DF2314}"/>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Devletin idari yapısı da idare hukukunun konusunu oluşturur.</a:t>
            </a:r>
          </a:p>
          <a:p>
            <a:r>
              <a:rPr lang="tr-TR" dirty="0">
                <a:latin typeface="Times New Roman" panose="02020603050405020304" pitchFamily="18" charset="0"/>
                <a:cs typeface="Times New Roman" panose="02020603050405020304" pitchFamily="18" charset="0"/>
              </a:rPr>
              <a:t>Bu yönetim merkezden yönetim ve yerel yönetim olmak üzere ikiye ayrılır. Merkezi yönetim bütün olarak devleti teşkil etmektedir, yerel yönetim ise il özel yönetimi, belediyeler, köy ile meslek ve hizmet kuruluşlarıdır.</a:t>
            </a:r>
          </a:p>
          <a:p>
            <a:r>
              <a:rPr lang="tr-TR" dirty="0">
                <a:latin typeface="Times New Roman" panose="02020603050405020304" pitchFamily="18" charset="0"/>
                <a:cs typeface="Times New Roman" panose="02020603050405020304" pitchFamily="18" charset="0"/>
              </a:rPr>
              <a:t>İdare hukukunun kapsamına kamu görevlileri, idari işlemler ve bunlara karşı yapılacak başvurular da incelenmektedir.</a:t>
            </a:r>
          </a:p>
        </p:txBody>
      </p:sp>
    </p:spTree>
    <p:extLst>
      <p:ext uri="{BB962C8B-B14F-4D97-AF65-F5344CB8AC3E}">
        <p14:creationId xmlns:p14="http://schemas.microsoft.com/office/powerpoint/2010/main" val="21961822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24460DB-80DB-8244-8C92-D8185AD90D6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Dalları V</a:t>
            </a:r>
          </a:p>
        </p:txBody>
      </p:sp>
      <p:sp>
        <p:nvSpPr>
          <p:cNvPr id="3" name="İçerik Yer Tutucusu 2">
            <a:extLst>
              <a:ext uri="{FF2B5EF4-FFF2-40B4-BE49-F238E27FC236}">
                <a16:creationId xmlns:a16="http://schemas.microsoft.com/office/drawing/2014/main" id="{BCBBE101-9152-7047-9BF4-63F2C6DF2314}"/>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Ceza hukuku, suç adı verilen ve toplumsal hayatı bozduğu kabul edilen fiillerin gerçekleşmesi üzerine, bunları hangi cezalara tabi olacağının incelendiği hukuk dalıdır.</a:t>
            </a:r>
          </a:p>
          <a:p>
            <a:r>
              <a:rPr lang="tr-TR" dirty="0">
                <a:latin typeface="Times New Roman" panose="02020603050405020304" pitchFamily="18" charset="0"/>
                <a:cs typeface="Times New Roman" panose="02020603050405020304" pitchFamily="18" charset="0"/>
              </a:rPr>
              <a:t>Ceza hukukunda kanunilik ilkesi egemendir.</a:t>
            </a:r>
          </a:p>
          <a:p>
            <a:r>
              <a:rPr lang="tr-TR" dirty="0">
                <a:latin typeface="Times New Roman" panose="02020603050405020304" pitchFamily="18" charset="0"/>
                <a:cs typeface="Times New Roman" panose="02020603050405020304" pitchFamily="18" charset="0"/>
              </a:rPr>
              <a:t>Ceza kanunlarını bilmemek mazeret sayılmaz.</a:t>
            </a:r>
          </a:p>
          <a:p>
            <a:r>
              <a:rPr lang="tr-TR" dirty="0">
                <a:latin typeface="Times New Roman" panose="02020603050405020304" pitchFamily="18" charset="0"/>
                <a:cs typeface="Times New Roman" panose="02020603050405020304" pitchFamily="18" charset="0"/>
              </a:rPr>
              <a:t>Ceza hukukunda kuralların yorumlanmasında kıyas yasaktır.</a:t>
            </a:r>
          </a:p>
          <a:p>
            <a:r>
              <a:rPr lang="tr-TR" dirty="0">
                <a:latin typeface="Times New Roman" panose="02020603050405020304" pitchFamily="18" charset="0"/>
                <a:cs typeface="Times New Roman" panose="02020603050405020304" pitchFamily="18" charset="0"/>
              </a:rPr>
              <a:t>Cezai yaptırımlar devlet eliyle gerçekleştirilir.</a:t>
            </a:r>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226098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24460DB-80DB-8244-8C92-D8185AD90D6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Dalları V</a:t>
            </a:r>
          </a:p>
        </p:txBody>
      </p:sp>
      <p:sp>
        <p:nvSpPr>
          <p:cNvPr id="3" name="İçerik Yer Tutucusu 2">
            <a:extLst>
              <a:ext uri="{FF2B5EF4-FFF2-40B4-BE49-F238E27FC236}">
                <a16:creationId xmlns:a16="http://schemas.microsoft.com/office/drawing/2014/main" id="{BCBBE101-9152-7047-9BF4-63F2C6DF2314}"/>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Yargılama hukuku da kamu hukukunun alt dallarındandır.</a:t>
            </a:r>
          </a:p>
          <a:p>
            <a:r>
              <a:rPr lang="tr-TR" dirty="0">
                <a:latin typeface="Times New Roman" panose="02020603050405020304" pitchFamily="18" charset="0"/>
                <a:cs typeface="Times New Roman" panose="02020603050405020304" pitchFamily="18" charset="0"/>
              </a:rPr>
              <a:t>Yargılama hukukunda, yargılama faaliyetini yürüten yargı mercilerinin uyacağı kurallar incelenmektedir.</a:t>
            </a:r>
          </a:p>
          <a:p>
            <a:r>
              <a:rPr lang="tr-TR" dirty="0">
                <a:latin typeface="Times New Roman" panose="02020603050405020304" pitchFamily="18" charset="0"/>
                <a:cs typeface="Times New Roman" panose="02020603050405020304" pitchFamily="18" charset="0"/>
              </a:rPr>
              <a:t>Medeni yargılama hukuku, özel hukuka ilişkin uyuşmazlıkların çözümünü, ceza yargılaması ceza hukukuna ilişkin uyuşmazlıkların çözümünü, iradi yargılama hukuku ise irade hukukuna ilişkin uyuşmazlıkların çözümünü amaçlar.</a:t>
            </a:r>
          </a:p>
        </p:txBody>
      </p:sp>
    </p:spTree>
    <p:extLst>
      <p:ext uri="{BB962C8B-B14F-4D97-AF65-F5344CB8AC3E}">
        <p14:creationId xmlns:p14="http://schemas.microsoft.com/office/powerpoint/2010/main" val="22925241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24460DB-80DB-8244-8C92-D8185AD90D6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Dalları V</a:t>
            </a:r>
          </a:p>
        </p:txBody>
      </p:sp>
      <p:sp>
        <p:nvSpPr>
          <p:cNvPr id="3" name="İçerik Yer Tutucusu 2">
            <a:extLst>
              <a:ext uri="{FF2B5EF4-FFF2-40B4-BE49-F238E27FC236}">
                <a16:creationId xmlns:a16="http://schemas.microsoft.com/office/drawing/2014/main" id="{BCBBE101-9152-7047-9BF4-63F2C6DF2314}"/>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İcra iflas hukuku da, borçların devlet zoruyla yerine getirilmesini amaçlayan ve bunun ne şekilde gerçekleştirileceğini inceleyen hukuk dalıdır.</a:t>
            </a:r>
          </a:p>
          <a:p>
            <a:r>
              <a:rPr lang="tr-TR" dirty="0">
                <a:latin typeface="Times New Roman" panose="02020603050405020304" pitchFamily="18" charset="0"/>
                <a:cs typeface="Times New Roman" panose="02020603050405020304" pitchFamily="18" charset="0"/>
              </a:rPr>
              <a:t>Milletlerarası kamu hukuku da devlet ve uluslararası örgütler gibi uluslararası hukuk kişilerinin arasındaki ilişkilerin düzenlendiği hukuk dalıdır.</a:t>
            </a:r>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494274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24460DB-80DB-8244-8C92-D8185AD90D6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Dalları V</a:t>
            </a:r>
          </a:p>
        </p:txBody>
      </p:sp>
      <p:sp>
        <p:nvSpPr>
          <p:cNvPr id="3" name="İçerik Yer Tutucusu 2">
            <a:extLst>
              <a:ext uri="{FF2B5EF4-FFF2-40B4-BE49-F238E27FC236}">
                <a16:creationId xmlns:a16="http://schemas.microsoft.com/office/drawing/2014/main" id="{BCBBE101-9152-7047-9BF4-63F2C6DF2314}"/>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Genel kamu hukukunda egemenlik teorileri ve genel olarak da devlet kavramı pek çok açıdan incelenir. Devletin tarihsel süreçte nasıl ortaya çıktığı, ne şekilde yapılandırıldığı gibi sorunların yanında modern devletlerin kuruluşu ve egemenliğin nasıl zaman içerisinde değiştiği de incelenir.</a:t>
            </a:r>
          </a:p>
          <a:p>
            <a:r>
              <a:rPr lang="tr-TR" dirty="0">
                <a:latin typeface="Times New Roman" panose="02020603050405020304" pitchFamily="18" charset="0"/>
                <a:cs typeface="Times New Roman" panose="02020603050405020304" pitchFamily="18" charset="0"/>
              </a:rPr>
              <a:t>Vergi hukukunda ise kamu maliyesinin ana gelir kaynaklarından olan vergiler ve harçlar gibi ödemelerin düzenlenişi ve uygulanışı incelenir.</a:t>
            </a:r>
          </a:p>
        </p:txBody>
      </p:sp>
    </p:spTree>
    <p:extLst>
      <p:ext uri="{BB962C8B-B14F-4D97-AF65-F5344CB8AC3E}">
        <p14:creationId xmlns:p14="http://schemas.microsoft.com/office/powerpoint/2010/main" val="9042313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24460DB-80DB-8244-8C92-D8185AD90D6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Dalları V</a:t>
            </a:r>
          </a:p>
        </p:txBody>
      </p:sp>
      <p:sp>
        <p:nvSpPr>
          <p:cNvPr id="3" name="İçerik Yer Tutucusu 2">
            <a:extLst>
              <a:ext uri="{FF2B5EF4-FFF2-40B4-BE49-F238E27FC236}">
                <a16:creationId xmlns:a16="http://schemas.microsoft.com/office/drawing/2014/main" id="{BCBBE101-9152-7047-9BF4-63F2C6DF2314}"/>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Bazı hukuk dalları da karma nitelik taşır. Bu hukuk dallarında kamusal boyut da özel hukuk boyutu da bulunmaktadır.</a:t>
            </a:r>
          </a:p>
          <a:p>
            <a:r>
              <a:rPr lang="tr-TR" dirty="0">
                <a:latin typeface="Times New Roman" panose="02020603050405020304" pitchFamily="18" charset="0"/>
                <a:cs typeface="Times New Roman" panose="02020603050405020304" pitchFamily="18" charset="0"/>
              </a:rPr>
              <a:t>Bunlara örnek olarak işçi-işveren arasındaki ilişkinlerin incelendiği iş hukuku, hava taşımacılığına ilişkin kuralların bulunduğu hava hukuku, bankaların incelendiği banka hukuku ve çevreye ilişkin düzenlemelerin incelendiği çevre </a:t>
            </a:r>
            <a:r>
              <a:rPr lang="tr-TR">
                <a:latin typeface="Times New Roman" panose="02020603050405020304" pitchFamily="18" charset="0"/>
                <a:cs typeface="Times New Roman" panose="02020603050405020304" pitchFamily="18" charset="0"/>
              </a:rPr>
              <a:t>hukuku gösterilebilir.</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39278874"/>
      </p:ext>
    </p:extLst>
  </p:cSld>
  <p:clrMapOvr>
    <a:masterClrMapping/>
  </p:clrMapOvr>
</p:sld>
</file>

<file path=ppt/theme/theme1.xml><?xml version="1.0" encoding="utf-8"?>
<a:theme xmlns:a="http://schemas.openxmlformats.org/drawingml/2006/main" name="Galeri">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Galeri</Template>
  <TotalTime>38</TotalTime>
  <Words>375</Words>
  <Application>Microsoft Macintosh PowerPoint</Application>
  <PresentationFormat>Geniş ekran</PresentationFormat>
  <Paragraphs>30</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Gill Sans MT</vt:lpstr>
      <vt:lpstr>Times New Roman</vt:lpstr>
      <vt:lpstr>Galeri</vt:lpstr>
      <vt:lpstr>Hukukun temel kavramları</vt:lpstr>
      <vt:lpstr>Hukukun Dalları V</vt:lpstr>
      <vt:lpstr>Hukukun Dalları V</vt:lpstr>
      <vt:lpstr>Hukukun Dalları V</vt:lpstr>
      <vt:lpstr>Hukukun Dalları V</vt:lpstr>
      <vt:lpstr>Hukukun Dalları V</vt:lpstr>
      <vt:lpstr>Hukukun Dalları V</vt:lpstr>
      <vt:lpstr>Hukukun Dalları V</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Hukuk Başlangıcı</dc:title>
  <dc:creator>Ali Şahbaz</dc:creator>
  <cp:lastModifiedBy>Ali Şahbaz</cp:lastModifiedBy>
  <cp:revision>17</cp:revision>
  <dcterms:created xsi:type="dcterms:W3CDTF">2020-11-22T17:45:05Z</dcterms:created>
  <dcterms:modified xsi:type="dcterms:W3CDTF">2021-03-14T19:11:40Z</dcterms:modified>
</cp:coreProperties>
</file>