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5"/>
  </p:notesMasterIdLst>
  <p:sldIdLst>
    <p:sldId id="256" r:id="rId2"/>
    <p:sldId id="257" r:id="rId3"/>
    <p:sldId id="258" r:id="rId4"/>
    <p:sldId id="275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1" autoAdjust="0"/>
    <p:restoredTop sz="96366" autoAdjust="0"/>
  </p:normalViewPr>
  <p:slideViewPr>
    <p:cSldViewPr snapToGrid="0">
      <p:cViewPr varScale="1">
        <p:scale>
          <a:sx n="111" d="100"/>
          <a:sy n="111" d="100"/>
        </p:scale>
        <p:origin x="588" y="108"/>
      </p:cViewPr>
      <p:guideLst/>
    </p:cSldViewPr>
  </p:slideViewPr>
  <p:outlineViewPr>
    <p:cViewPr>
      <p:scale>
        <a:sx n="33" d="100"/>
        <a:sy n="33" d="100"/>
      </p:scale>
      <p:origin x="0" y="-47916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mut Öneş" userId="6c115fd5070c89cc" providerId="LiveId" clId="{A9A46AC0-E1B8-49B1-ADC8-6D1EF6E994BE}"/>
    <pc:docChg chg="delSld">
      <pc:chgData name="Umut Öneş" userId="6c115fd5070c89cc" providerId="LiveId" clId="{A9A46AC0-E1B8-49B1-ADC8-6D1EF6E994BE}" dt="2020-01-20T08:25:51.252" v="0" actId="2696"/>
      <pc:docMkLst>
        <pc:docMk/>
      </pc:docMkLst>
      <pc:sldChg chg="del">
        <pc:chgData name="Umut Öneş" userId="6c115fd5070c89cc" providerId="LiveId" clId="{A9A46AC0-E1B8-49B1-ADC8-6D1EF6E994BE}" dt="2020-01-20T08:25:51.252" v="0" actId="2696"/>
        <pc:sldMkLst>
          <pc:docMk/>
          <pc:sldMk cId="2802586005" sldId="268"/>
        </pc:sldMkLst>
      </pc:sldChg>
      <pc:sldChg chg="del">
        <pc:chgData name="Umut Öneş" userId="6c115fd5070c89cc" providerId="LiveId" clId="{A9A46AC0-E1B8-49B1-ADC8-6D1EF6E994BE}" dt="2020-01-20T08:25:51.252" v="0" actId="2696"/>
        <pc:sldMkLst>
          <pc:docMk/>
          <pc:sldMk cId="4248045546" sldId="269"/>
        </pc:sldMkLst>
      </pc:sldChg>
      <pc:sldChg chg="del">
        <pc:chgData name="Umut Öneş" userId="6c115fd5070c89cc" providerId="LiveId" clId="{A9A46AC0-E1B8-49B1-ADC8-6D1EF6E994BE}" dt="2020-01-20T08:25:51.252" v="0" actId="2696"/>
        <pc:sldMkLst>
          <pc:docMk/>
          <pc:sldMk cId="369676181" sldId="270"/>
        </pc:sldMkLst>
      </pc:sldChg>
      <pc:sldChg chg="del">
        <pc:chgData name="Umut Öneş" userId="6c115fd5070c89cc" providerId="LiveId" clId="{A9A46AC0-E1B8-49B1-ADC8-6D1EF6E994BE}" dt="2020-01-20T08:25:51.252" v="0" actId="2696"/>
        <pc:sldMkLst>
          <pc:docMk/>
          <pc:sldMk cId="4152348716" sldId="271"/>
        </pc:sldMkLst>
      </pc:sldChg>
      <pc:sldChg chg="del">
        <pc:chgData name="Umut Öneş" userId="6c115fd5070c89cc" providerId="LiveId" clId="{A9A46AC0-E1B8-49B1-ADC8-6D1EF6E994BE}" dt="2020-01-20T08:25:51.252" v="0" actId="2696"/>
        <pc:sldMkLst>
          <pc:docMk/>
          <pc:sldMk cId="3377109845" sldId="272"/>
        </pc:sldMkLst>
      </pc:sldChg>
      <pc:sldChg chg="del">
        <pc:chgData name="Umut Öneş" userId="6c115fd5070c89cc" providerId="LiveId" clId="{A9A46AC0-E1B8-49B1-ADC8-6D1EF6E994BE}" dt="2020-01-20T08:25:51.252" v="0" actId="2696"/>
        <pc:sldMkLst>
          <pc:docMk/>
          <pc:sldMk cId="4139176985" sldId="273"/>
        </pc:sldMkLst>
      </pc:sldChg>
      <pc:sldChg chg="del">
        <pc:chgData name="Umut Öneş" userId="6c115fd5070c89cc" providerId="LiveId" clId="{A9A46AC0-E1B8-49B1-ADC8-6D1EF6E994BE}" dt="2020-01-20T08:25:51.252" v="0" actId="2696"/>
        <pc:sldMkLst>
          <pc:docMk/>
          <pc:sldMk cId="1607677500" sldId="276"/>
        </pc:sldMkLst>
      </pc:sldChg>
      <pc:sldChg chg="del">
        <pc:chgData name="Umut Öneş" userId="6c115fd5070c89cc" providerId="LiveId" clId="{A9A46AC0-E1B8-49B1-ADC8-6D1EF6E994BE}" dt="2020-01-20T08:25:51.252" v="0" actId="2696"/>
        <pc:sldMkLst>
          <pc:docMk/>
          <pc:sldMk cId="826945592" sldId="277"/>
        </pc:sldMkLst>
      </pc:sldChg>
      <pc:sldChg chg="del">
        <pc:chgData name="Umut Öneş" userId="6c115fd5070c89cc" providerId="LiveId" clId="{A9A46AC0-E1B8-49B1-ADC8-6D1EF6E994BE}" dt="2020-01-20T08:25:51.252" v="0" actId="2696"/>
        <pc:sldMkLst>
          <pc:docMk/>
          <pc:sldMk cId="4291686688" sldId="278"/>
        </pc:sldMkLst>
      </pc:sldChg>
      <pc:sldChg chg="del">
        <pc:chgData name="Umut Öneş" userId="6c115fd5070c89cc" providerId="LiveId" clId="{A9A46AC0-E1B8-49B1-ADC8-6D1EF6E994BE}" dt="2020-01-20T08:25:51.252" v="0" actId="2696"/>
        <pc:sldMkLst>
          <pc:docMk/>
          <pc:sldMk cId="11727264" sldId="279"/>
        </pc:sldMkLst>
      </pc:sldChg>
      <pc:sldChg chg="del">
        <pc:chgData name="Umut Öneş" userId="6c115fd5070c89cc" providerId="LiveId" clId="{A9A46AC0-E1B8-49B1-ADC8-6D1EF6E994BE}" dt="2020-01-20T08:25:51.252" v="0" actId="2696"/>
        <pc:sldMkLst>
          <pc:docMk/>
          <pc:sldMk cId="3353452783" sldId="281"/>
        </pc:sldMkLst>
      </pc:sldChg>
      <pc:sldChg chg="del">
        <pc:chgData name="Umut Öneş" userId="6c115fd5070c89cc" providerId="LiveId" clId="{A9A46AC0-E1B8-49B1-ADC8-6D1EF6E994BE}" dt="2020-01-20T08:25:51.252" v="0" actId="2696"/>
        <pc:sldMkLst>
          <pc:docMk/>
          <pc:sldMk cId="1019642497" sldId="282"/>
        </pc:sldMkLst>
      </pc:sldChg>
      <pc:sldChg chg="del">
        <pc:chgData name="Umut Öneş" userId="6c115fd5070c89cc" providerId="LiveId" clId="{A9A46AC0-E1B8-49B1-ADC8-6D1EF6E994BE}" dt="2020-01-20T08:25:51.252" v="0" actId="2696"/>
        <pc:sldMkLst>
          <pc:docMk/>
          <pc:sldMk cId="4114567140" sldId="283"/>
        </pc:sldMkLst>
      </pc:sldChg>
      <pc:sldChg chg="del">
        <pc:chgData name="Umut Öneş" userId="6c115fd5070c89cc" providerId="LiveId" clId="{A9A46AC0-E1B8-49B1-ADC8-6D1EF6E994BE}" dt="2020-01-20T08:25:51.252" v="0" actId="2696"/>
        <pc:sldMkLst>
          <pc:docMk/>
          <pc:sldMk cId="630049153" sldId="284"/>
        </pc:sldMkLst>
      </pc:sldChg>
      <pc:sldChg chg="del">
        <pc:chgData name="Umut Öneş" userId="6c115fd5070c89cc" providerId="LiveId" clId="{A9A46AC0-E1B8-49B1-ADC8-6D1EF6E994BE}" dt="2020-01-20T08:25:51.252" v="0" actId="2696"/>
        <pc:sldMkLst>
          <pc:docMk/>
          <pc:sldMk cId="917804079" sldId="285"/>
        </pc:sldMkLst>
      </pc:sldChg>
      <pc:sldChg chg="del">
        <pc:chgData name="Umut Öneş" userId="6c115fd5070c89cc" providerId="LiveId" clId="{A9A46AC0-E1B8-49B1-ADC8-6D1EF6E994BE}" dt="2020-01-20T08:25:51.252" v="0" actId="2696"/>
        <pc:sldMkLst>
          <pc:docMk/>
          <pc:sldMk cId="3344354663" sldId="286"/>
        </pc:sldMkLst>
      </pc:sldChg>
      <pc:sldChg chg="del">
        <pc:chgData name="Umut Öneş" userId="6c115fd5070c89cc" providerId="LiveId" clId="{A9A46AC0-E1B8-49B1-ADC8-6D1EF6E994BE}" dt="2020-01-20T08:25:51.252" v="0" actId="2696"/>
        <pc:sldMkLst>
          <pc:docMk/>
          <pc:sldMk cId="3276199248" sldId="287"/>
        </pc:sldMkLst>
      </pc:sldChg>
      <pc:sldChg chg="del">
        <pc:chgData name="Umut Öneş" userId="6c115fd5070c89cc" providerId="LiveId" clId="{A9A46AC0-E1B8-49B1-ADC8-6D1EF6E994BE}" dt="2020-01-20T08:25:51.252" v="0" actId="2696"/>
        <pc:sldMkLst>
          <pc:docMk/>
          <pc:sldMk cId="1999142795" sldId="288"/>
        </pc:sldMkLst>
      </pc:sldChg>
      <pc:sldChg chg="del">
        <pc:chgData name="Umut Öneş" userId="6c115fd5070c89cc" providerId="LiveId" clId="{A9A46AC0-E1B8-49B1-ADC8-6D1EF6E994BE}" dt="2020-01-20T08:25:51.252" v="0" actId="2696"/>
        <pc:sldMkLst>
          <pc:docMk/>
          <pc:sldMk cId="1156332300" sldId="289"/>
        </pc:sldMkLst>
      </pc:sldChg>
      <pc:sldChg chg="del">
        <pc:chgData name="Umut Öneş" userId="6c115fd5070c89cc" providerId="LiveId" clId="{A9A46AC0-E1B8-49B1-ADC8-6D1EF6E994BE}" dt="2020-01-20T08:25:51.252" v="0" actId="2696"/>
        <pc:sldMkLst>
          <pc:docMk/>
          <pc:sldMk cId="93629286" sldId="290"/>
        </pc:sldMkLst>
      </pc:sldChg>
      <pc:sldChg chg="del">
        <pc:chgData name="Umut Öneş" userId="6c115fd5070c89cc" providerId="LiveId" clId="{A9A46AC0-E1B8-49B1-ADC8-6D1EF6E994BE}" dt="2020-01-20T08:25:51.252" v="0" actId="2696"/>
        <pc:sldMkLst>
          <pc:docMk/>
          <pc:sldMk cId="2632700050" sldId="291"/>
        </pc:sldMkLst>
      </pc:sldChg>
      <pc:sldChg chg="del">
        <pc:chgData name="Umut Öneş" userId="6c115fd5070c89cc" providerId="LiveId" clId="{A9A46AC0-E1B8-49B1-ADC8-6D1EF6E994BE}" dt="2020-01-20T08:25:51.252" v="0" actId="2696"/>
        <pc:sldMkLst>
          <pc:docMk/>
          <pc:sldMk cId="1896851086" sldId="292"/>
        </pc:sldMkLst>
      </pc:sldChg>
      <pc:sldChg chg="del">
        <pc:chgData name="Umut Öneş" userId="6c115fd5070c89cc" providerId="LiveId" clId="{A9A46AC0-E1B8-49B1-ADC8-6D1EF6E994BE}" dt="2020-01-20T08:25:51.252" v="0" actId="2696"/>
        <pc:sldMkLst>
          <pc:docMk/>
          <pc:sldMk cId="44794098" sldId="293"/>
        </pc:sldMkLst>
      </pc:sldChg>
      <pc:sldChg chg="del">
        <pc:chgData name="Umut Öneş" userId="6c115fd5070c89cc" providerId="LiveId" clId="{A9A46AC0-E1B8-49B1-ADC8-6D1EF6E994BE}" dt="2020-01-20T08:25:51.252" v="0" actId="2696"/>
        <pc:sldMkLst>
          <pc:docMk/>
          <pc:sldMk cId="2648682099" sldId="294"/>
        </pc:sldMkLst>
      </pc:sldChg>
      <pc:sldChg chg="del">
        <pc:chgData name="Umut Öneş" userId="6c115fd5070c89cc" providerId="LiveId" clId="{A9A46AC0-E1B8-49B1-ADC8-6D1EF6E994BE}" dt="2020-01-20T08:25:51.252" v="0" actId="2696"/>
        <pc:sldMkLst>
          <pc:docMk/>
          <pc:sldMk cId="127946887" sldId="295"/>
        </pc:sldMkLst>
      </pc:sldChg>
      <pc:sldChg chg="del">
        <pc:chgData name="Umut Öneş" userId="6c115fd5070c89cc" providerId="LiveId" clId="{A9A46AC0-E1B8-49B1-ADC8-6D1EF6E994BE}" dt="2020-01-20T08:25:51.252" v="0" actId="2696"/>
        <pc:sldMkLst>
          <pc:docMk/>
          <pc:sldMk cId="2537389459" sldId="296"/>
        </pc:sldMkLst>
      </pc:sldChg>
      <pc:sldChg chg="del">
        <pc:chgData name="Umut Öneş" userId="6c115fd5070c89cc" providerId="LiveId" clId="{A9A46AC0-E1B8-49B1-ADC8-6D1EF6E994BE}" dt="2020-01-20T08:25:51.252" v="0" actId="2696"/>
        <pc:sldMkLst>
          <pc:docMk/>
          <pc:sldMk cId="230815733" sldId="297"/>
        </pc:sldMkLst>
      </pc:sldChg>
      <pc:sldChg chg="del">
        <pc:chgData name="Umut Öneş" userId="6c115fd5070c89cc" providerId="LiveId" clId="{A9A46AC0-E1B8-49B1-ADC8-6D1EF6E994BE}" dt="2020-01-20T08:25:51.252" v="0" actId="2696"/>
        <pc:sldMkLst>
          <pc:docMk/>
          <pc:sldMk cId="1954827747" sldId="298"/>
        </pc:sldMkLst>
      </pc:sldChg>
      <pc:sldChg chg="del">
        <pc:chgData name="Umut Öneş" userId="6c115fd5070c89cc" providerId="LiveId" clId="{A9A46AC0-E1B8-49B1-ADC8-6D1EF6E994BE}" dt="2020-01-20T08:25:51.252" v="0" actId="2696"/>
        <pc:sldMkLst>
          <pc:docMk/>
          <pc:sldMk cId="1917061303" sldId="29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08A540-188A-4A6A-B401-1D3A48F817C3}" type="datetimeFigureOut">
              <a:rPr lang="en-US" smtClean="0"/>
              <a:t>20-Jan-20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F39828-AA01-4082-8DC7-44A1A479A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028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26CEE-E80A-45C7-920E-6CA1737BF75A}" type="datetime1">
              <a:rPr lang="en-US" smtClean="0"/>
              <a:t>20-Jan-20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B171-A04E-46BD-95A6-727570EE0C0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090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BA7E0-2D08-477B-A933-0D1CF8346EEE}" type="datetime1">
              <a:rPr lang="en-US" smtClean="0"/>
              <a:t>20-Jan-20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B171-A04E-46BD-95A6-727570EE0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43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9FA4-6A7D-44FD-A475-57A6A31061C5}" type="datetime1">
              <a:rPr lang="en-US" smtClean="0"/>
              <a:t>20-Jan-20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B171-A04E-46BD-95A6-727570EE0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075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98D9-745B-47F0-896F-5B5FC788A855}" type="datetime1">
              <a:rPr lang="en-US" smtClean="0"/>
              <a:t>20-Jan-20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B171-A04E-46BD-95A6-727570EE0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389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F6536-65FF-45E6-AC2C-A274AD342BDB}" type="datetime1">
              <a:rPr lang="en-US" smtClean="0"/>
              <a:t>20-Jan-20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B171-A04E-46BD-95A6-727570EE0C0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6707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D3E39-CC4A-42FD-AC08-EDA8A9BFBF7E}" type="datetime1">
              <a:rPr lang="en-US" smtClean="0"/>
              <a:t>20-Jan-20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B171-A04E-46BD-95A6-727570EE0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832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B87ED-02A5-45BC-BDFB-0B4A789DC27E}" type="datetime1">
              <a:rPr lang="en-US" smtClean="0"/>
              <a:t>20-Jan-20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B171-A04E-46BD-95A6-727570EE0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786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E947B-10C5-4630-9708-95A734DFED47}" type="datetime1">
              <a:rPr lang="en-US" smtClean="0"/>
              <a:t>20-Jan-20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B171-A04E-46BD-95A6-727570EE0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348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3962A-89C9-4E2E-9020-4A044EE0058F}" type="datetime1">
              <a:rPr lang="en-US" smtClean="0"/>
              <a:t>20-Jan-20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Umut Öneş AÜ SBF İktisat Teorisi ABD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B171-A04E-46BD-95A6-727570EE0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431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41E3EF7-A8BD-45F4-9114-6D224568412E}" type="datetime1">
              <a:rPr lang="en-US" smtClean="0"/>
              <a:t>20-Jan-20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Umut Öneş AÜ SBF İktisat Teorisi ABD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CDFB171-A04E-46BD-95A6-727570EE0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24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79D29-17F4-4A61-8E45-519383464DD3}" type="datetime1">
              <a:rPr lang="en-US" smtClean="0"/>
              <a:t>20-Jan-20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FB171-A04E-46BD-95A6-727570EE0C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7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1F18CBF-362D-4BFE-9B08-C8A80D20773B}" type="datetime1">
              <a:rPr lang="en-US" smtClean="0"/>
              <a:t>20-Jan-20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Umut Öneş AÜ SBF İktisat Teorisi ABD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CDFB171-A04E-46BD-95A6-727570EE0C0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997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hwollZoVmUc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C2E51-6385-4240-B3D4-67C693BF62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3200" noProof="0" dirty="0">
                <a:latin typeface="Bookman Old Style" panose="02050604050505020204" pitchFamily="18" charset="0"/>
              </a:rPr>
              <a:t>Firma</a:t>
            </a:r>
            <a:r>
              <a:rPr lang="en-US" sz="3200" noProof="0" dirty="0">
                <a:latin typeface="Bookman Old Style" panose="02050604050505020204" pitchFamily="18" charset="0"/>
              </a:rPr>
              <a:t>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D5EDA9-F5BE-4A48-8BEA-2493B1795DC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3200" noProof="0" dirty="0">
                <a:latin typeface="Bookman Old Style" panose="02050604050505020204" pitchFamily="18" charset="0"/>
              </a:rPr>
              <a:t>Sanayi İktisadı Ders 4</a:t>
            </a:r>
            <a:endParaRPr lang="en-US" sz="3200" noProof="0" dirty="0">
              <a:latin typeface="Bookman Old Style" panose="02050604050505020204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D287CA-76BA-46C5-8B24-D6B197301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36924530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382E2-05B3-46D3-A734-04A94924A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3200" noProof="0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1C759A-CE1A-45ED-A661-4841C54A61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noProof="0" dirty="0">
                <a:latin typeface="Bookman Old Style" panose="02050604050505020204" pitchFamily="18" charset="0"/>
              </a:rPr>
              <a:t>Yönetim kurulunun bağımsızlığını CEO’nun pazarlık gücü belirler. Daha güçlü CEO daha bağımlı bir kurul demektir.</a:t>
            </a:r>
            <a:endParaRPr lang="en-US" sz="3200" noProof="0" dirty="0">
              <a:latin typeface="Bookman Old Style" panose="02050604050505020204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675AC2-EB31-4C3D-9B57-3F5C4AB5D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29423569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54EB2-A8B7-46DC-BACC-001D622DC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noProof="0" dirty="0"/>
              <a:t>Aynı zamanda ortada bir bilgi asimetrisi var!</a:t>
            </a:r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A57408-BDDB-4B9F-99E1-D0B897EEFE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600" noProof="0" dirty="0"/>
              <a:t>CEO firma hakkında daha fazla bilgiye sahip</a:t>
            </a:r>
          </a:p>
          <a:p>
            <a:pPr marL="0" indent="0">
              <a:buNone/>
            </a:pPr>
            <a:endParaRPr lang="tr-TR" sz="3600" dirty="0"/>
          </a:p>
          <a:p>
            <a:pPr marL="0" indent="0">
              <a:buNone/>
            </a:pPr>
            <a:r>
              <a:rPr lang="tr-TR" sz="3600" b="1" noProof="0" dirty="0"/>
              <a:t>Aracı Kuramı</a:t>
            </a:r>
            <a:endParaRPr lang="en-US" sz="3600" b="1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B2566F-A172-4EAA-AC66-0D67FC8B0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23521790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CBFAA-85F5-4639-BEBA-D727B628D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0738A0-8F74-4809-BCD6-531C2BF039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noProof="0" dirty="0"/>
              <a:t>Peki neden CEO ve şirket sahipleri ayrı kişiler?</a:t>
            </a:r>
            <a:endParaRPr lang="en-US" noProof="0" dirty="0"/>
          </a:p>
          <a:p>
            <a:r>
              <a:rPr lang="tr-TR" noProof="0" dirty="0"/>
              <a:t>Riskten kaçan yöneticiler: Örnek JP Penney’nin iflası</a:t>
            </a:r>
            <a:endParaRPr lang="en-US" noProof="0" dirty="0"/>
          </a:p>
          <a:p>
            <a:r>
              <a:rPr lang="tr-TR" noProof="0" dirty="0"/>
              <a:t>CEO’lar finansal kısıtlara tabidir.</a:t>
            </a:r>
          </a:p>
          <a:p>
            <a:r>
              <a:rPr lang="tr-TR" noProof="0" dirty="0"/>
              <a:t>Hem CEO’ya doğru güdülenmeler sunulmalı ve riske karşı korunmalı hem de kardan pay verilerek </a:t>
            </a:r>
            <a:r>
              <a:rPr lang="tr-TR" dirty="0">
                <a:latin typeface="Bookman Old Style" panose="02050604050505020204" pitchFamily="18" charset="0"/>
              </a:rPr>
              <a:t>kar maksimizasyonuna yöneltilmeliler.</a:t>
            </a:r>
            <a:r>
              <a:rPr lang="en-US" noProof="0" dirty="0"/>
              <a:t> </a:t>
            </a:r>
            <a:endParaRPr lang="tr-TR" noProof="0" dirty="0"/>
          </a:p>
          <a:p>
            <a:r>
              <a:rPr lang="tr-TR" dirty="0"/>
              <a:t>Bir uçta firmanın CEO’ya satılması diğer uçta sabit maaşlı CEO çalıştırmak.</a:t>
            </a:r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C3FCE6-061D-4BFD-8E91-98BEA0436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14793860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D95AD-8068-48E6-B7F9-55A1812FB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6C45E5-8029-4B14-8075-A20A4C0CBB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noProof="0" dirty="0"/>
              <a:t>Gerçek hayatta hem sabit maaş hem de hisselerden pay veriliyor.</a:t>
            </a:r>
            <a:endParaRPr lang="en-US" sz="2800" noProof="0" dirty="0"/>
          </a:p>
          <a:p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5DA11B-F2B2-469F-A031-27DEC37E5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4067294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9BB8E-1AD9-4139-A5B7-851A3A0E38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noProof="0" dirty="0">
                <a:latin typeface="Bookman Old Style" panose="02050604050505020204" pitchFamily="18" charset="0"/>
              </a:rPr>
              <a:t>Kara kutu</a:t>
            </a:r>
            <a:r>
              <a:rPr lang="en-US" sz="3200" noProof="0" dirty="0">
                <a:latin typeface="Bookman Old Style" panose="02050604050505020204" pitchFamily="18" charset="0"/>
              </a:rPr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DEEE78-E20A-4287-9770-8F3F6D7589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noProof="0" dirty="0">
                <a:latin typeface="Bookman Old Style" panose="02050604050505020204" pitchFamily="18" charset="0"/>
              </a:rPr>
              <a:t>İktisatta firmalara «kar makineleri» olarak yaklaşılır ve içsel dinamikleri genelde yok sayılır. </a:t>
            </a:r>
          </a:p>
          <a:p>
            <a:r>
              <a:rPr lang="tr-TR" sz="3200" noProof="0" dirty="0">
                <a:latin typeface="Bookman Old Style" panose="02050604050505020204" pitchFamily="18" charset="0"/>
              </a:rPr>
              <a:t>Sanayi iktisadında da çoğu zaman bu geçerlidir.</a:t>
            </a:r>
          </a:p>
          <a:p>
            <a:pPr marL="0" indent="0">
              <a:buNone/>
            </a:pPr>
            <a:r>
              <a:rPr lang="tr-TR" sz="3200" dirty="0">
                <a:latin typeface="Bookman Old Style" panose="02050604050505020204" pitchFamily="18" charset="0"/>
              </a:rPr>
              <a:t>Ancak, kar maksimizasyonu yaklaşımı</a:t>
            </a:r>
            <a:r>
              <a:rPr lang="tr-TR" sz="3200" noProof="0" dirty="0">
                <a:latin typeface="Bookman Old Style" panose="02050604050505020204" pitchFamily="18" charset="0"/>
              </a:rPr>
              <a:t> basitleştirici bir varsayım mı yoksa bizi gerçekten uzaklaştıran bir yanılgı mı bilimsel kanıtlara bakmamız gerekir.</a:t>
            </a:r>
            <a:endParaRPr lang="en-US" sz="3200" noProof="0" dirty="0">
              <a:latin typeface="Bookman Old Style" panose="02050604050505020204" pitchFamily="18" charset="0"/>
            </a:endParaRPr>
          </a:p>
          <a:p>
            <a:endParaRPr lang="en-US" sz="3200" noProof="0" dirty="0">
              <a:latin typeface="Bookman Old Style" panose="02050604050505020204" pitchFamily="18" charset="0"/>
            </a:endParaRPr>
          </a:p>
          <a:p>
            <a:endParaRPr lang="en-US" sz="3200" noProof="0" dirty="0">
              <a:latin typeface="Bookman Old Style" panose="02050604050505020204" pitchFamily="18" charset="0"/>
            </a:endParaRPr>
          </a:p>
          <a:p>
            <a:endParaRPr lang="en-US" sz="3200" noProof="0" dirty="0">
              <a:latin typeface="Bookman Old Style" panose="02050604050505020204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2AEF57-2E08-427D-B3A9-22170C438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2207390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B105F-FA7E-4E24-8DB0-24FC6CC3C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noProof="0" dirty="0">
                <a:latin typeface="Bookman Old Style" panose="02050604050505020204" pitchFamily="18" charset="0"/>
              </a:rPr>
              <a:t>Bu derste:</a:t>
            </a:r>
            <a:endParaRPr lang="en-US" sz="3200" noProof="0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0D9B40-6FDB-4BB8-91A9-2099917CEE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noProof="0" dirty="0">
                <a:latin typeface="Bookman Old Style" panose="02050604050505020204" pitchFamily="18" charset="0"/>
              </a:rPr>
              <a:t>Kar maksimizasyonunu destekleyen veya karşı çıkan yaklaşımlar.</a:t>
            </a:r>
            <a:endParaRPr lang="en-US" sz="3200" noProof="0" dirty="0">
              <a:latin typeface="Bookman Old Style" panose="02050604050505020204" pitchFamily="18" charset="0"/>
            </a:endParaRPr>
          </a:p>
          <a:p>
            <a:r>
              <a:rPr lang="tr-TR" sz="3200" noProof="0" dirty="0">
                <a:latin typeface="Bookman Old Style" panose="02050604050505020204" pitchFamily="18" charset="0"/>
              </a:rPr>
              <a:t>Firmanın sınırlarının belirlenmesi. Dikey veyatay sınrılar</a:t>
            </a:r>
            <a:endParaRPr lang="en-US" sz="3200" noProof="0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tr-TR" sz="3200" dirty="0">
                <a:latin typeface="Bookman Old Style" panose="02050604050505020204" pitchFamily="18" charset="0"/>
              </a:rPr>
              <a:t> Firmalar neden birbirine benzemez?</a:t>
            </a:r>
            <a:endParaRPr lang="en-US" sz="3200" noProof="0" dirty="0">
              <a:latin typeface="Bookman Old Style" panose="02050604050505020204" pitchFamily="18" charset="0"/>
            </a:endParaRPr>
          </a:p>
          <a:p>
            <a:endParaRPr lang="en-US" sz="3200" noProof="0" dirty="0">
              <a:latin typeface="Bookman Old Style" panose="02050604050505020204" pitchFamily="18" charset="0"/>
            </a:endParaRPr>
          </a:p>
          <a:p>
            <a:endParaRPr lang="en-US" sz="3200" noProof="0" dirty="0">
              <a:latin typeface="Bookman Old Style" panose="02050604050505020204" pitchFamily="18" charset="0"/>
            </a:endParaRPr>
          </a:p>
          <a:p>
            <a:endParaRPr lang="en-US" sz="3200" noProof="0" dirty="0">
              <a:latin typeface="Bookman Old Style" panose="02050604050505020204" pitchFamily="18" charset="0"/>
            </a:endParaRPr>
          </a:p>
          <a:p>
            <a:endParaRPr lang="en-US" sz="3200" noProof="0" dirty="0">
              <a:latin typeface="Bookman Old Style" panose="02050604050505020204" pitchFamily="18" charset="0"/>
            </a:endParaRPr>
          </a:p>
          <a:p>
            <a:endParaRPr lang="en-US" sz="3200" noProof="0" dirty="0">
              <a:latin typeface="Bookman Old Style" panose="02050604050505020204" pitchFamily="18" charset="0"/>
            </a:endParaRPr>
          </a:p>
          <a:p>
            <a:endParaRPr lang="en-US" sz="3200" noProof="0" dirty="0">
              <a:latin typeface="Bookman Old Style" panose="02050604050505020204" pitchFamily="18" charset="0"/>
            </a:endParaRPr>
          </a:p>
          <a:p>
            <a:endParaRPr lang="en-US" sz="3200" noProof="0" dirty="0">
              <a:latin typeface="Bookman Old Style" panose="02050604050505020204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27B498-31E8-4702-8D8E-AF00E2FBB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401503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356F2-35A1-4B69-BA16-383E075BE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noProof="0" dirty="0"/>
              <a:t>Önce</a:t>
            </a:r>
            <a:r>
              <a:rPr lang="en-US" noProof="0" dirty="0"/>
              <a:t>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9D7026-8390-4139-A3BD-FDCCDE76AF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noProof="0" dirty="0">
                <a:latin typeface="Bookman Old Style" panose="02050604050505020204" pitchFamily="18" charset="0"/>
              </a:rPr>
              <a:t>Firma sahipliğinin biçimleri: </a:t>
            </a:r>
          </a:p>
          <a:p>
            <a:r>
              <a:rPr lang="tr-TR" dirty="0">
                <a:latin typeface="Bookman Old Style" panose="02050604050505020204" pitchFamily="18" charset="0"/>
              </a:rPr>
              <a:t>Tek sahipli firmalar</a:t>
            </a:r>
          </a:p>
          <a:p>
            <a:r>
              <a:rPr lang="tr-TR" noProof="0" dirty="0">
                <a:latin typeface="Bookman Old Style" panose="02050604050505020204" pitchFamily="18" charset="0"/>
              </a:rPr>
              <a:t>Ortaklık</a:t>
            </a:r>
          </a:p>
          <a:p>
            <a:r>
              <a:rPr lang="tr-TR" noProof="0" dirty="0">
                <a:latin typeface="Bookman Old Style" panose="02050604050505020204" pitchFamily="18" charset="0"/>
              </a:rPr>
              <a:t>Anonim şirket</a:t>
            </a:r>
          </a:p>
          <a:p>
            <a:endParaRPr lang="en-US" noProof="0" dirty="0">
              <a:latin typeface="Bookman Old Style" panose="02050604050505020204" pitchFamily="18" charset="0"/>
            </a:endParaRPr>
          </a:p>
          <a:p>
            <a:r>
              <a:rPr lang="tr-TR" noProof="0" dirty="0">
                <a:latin typeface="Bookman Old Style" panose="02050604050505020204" pitchFamily="18" charset="0"/>
              </a:rPr>
              <a:t>ABD’de anonim şirketler yüzde 20 ama satış payları yüzde 87. </a:t>
            </a:r>
            <a:endParaRPr lang="en-US" noProof="0" dirty="0">
              <a:latin typeface="Bookman Old Style" panose="02050604050505020204" pitchFamily="18" charset="0"/>
            </a:endParaRPr>
          </a:p>
          <a:p>
            <a:r>
              <a:rPr lang="tr-TR" noProof="0" dirty="0">
                <a:latin typeface="Bookman Old Style" panose="02050604050505020204" pitchFamily="18" charset="0"/>
              </a:rPr>
              <a:t>Türkiye’de şirket sahipliği yoğunluğu çok yüksek ve aile tipi şirketler daha yaygın</a:t>
            </a:r>
            <a:r>
              <a:rPr lang="en-US" noProof="0" dirty="0">
                <a:latin typeface="Bookman Old Style" panose="02050604050505020204" pitchFamily="18" charset="0"/>
              </a:rPr>
              <a:t>,</a:t>
            </a:r>
            <a:r>
              <a:rPr lang="tr-TR" noProof="0" dirty="0">
                <a:latin typeface="Bookman Old Style" panose="02050604050505020204" pitchFamily="18" charset="0"/>
              </a:rPr>
              <a:t> ama anonim şirketlerin satışlardaki payı yine de yüksek.</a:t>
            </a:r>
            <a:endParaRPr lang="en-US" noProof="0" dirty="0">
              <a:latin typeface="Bookman Old Style" panose="02050604050505020204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7A4BF0-02E4-4052-AB0A-418324232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2610641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8E7C7-5CE3-43B7-80BC-BF19A6BC4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noProof="0" dirty="0">
                <a:latin typeface="Bookman Old Style" panose="02050604050505020204" pitchFamily="18" charset="0"/>
              </a:rPr>
              <a:t>Firmalar kar maksimizasyonunu mu amaçlar</a:t>
            </a:r>
            <a:r>
              <a:rPr lang="en-US" sz="3200" noProof="0" dirty="0">
                <a:latin typeface="Bookman Old Style" panose="02050604050505020204" pitchFamily="18" charset="0"/>
              </a:rPr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12F95-61AB-43D9-8AAE-83C77704A0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sz="3200" noProof="0" dirty="0">
                <a:latin typeface="Bookman Old Style" panose="02050604050505020204" pitchFamily="18" charset="0"/>
              </a:rPr>
              <a:t>Çağdaş firmalarda yönetici ve firma sahipleri çoğunlukla ayrıdır. </a:t>
            </a:r>
            <a:endParaRPr lang="en-US" sz="3200" noProof="0" dirty="0">
              <a:latin typeface="Bookman Old Style" panose="02050604050505020204" pitchFamily="18" charset="0"/>
            </a:endParaRPr>
          </a:p>
          <a:p>
            <a:r>
              <a:rPr lang="tr-TR" sz="3200" noProof="0" dirty="0">
                <a:latin typeface="Bookman Old Style" panose="02050604050505020204" pitchFamily="18" charset="0"/>
              </a:rPr>
              <a:t>Aracılar (yöneticiler) firmanın kararlarını belirler.</a:t>
            </a:r>
          </a:p>
          <a:p>
            <a:r>
              <a:rPr lang="tr-TR" sz="3200" dirty="0">
                <a:latin typeface="Bookman Old Style" panose="02050604050505020204" pitchFamily="18" charset="0"/>
              </a:rPr>
              <a:t>Ancak karları firma sahipleri alır.</a:t>
            </a:r>
          </a:p>
          <a:p>
            <a:r>
              <a:rPr lang="tr-TR" sz="3200" noProof="0" dirty="0">
                <a:latin typeface="Bookman Old Style" panose="02050604050505020204" pitchFamily="18" charset="0"/>
              </a:rPr>
              <a:t>Yöneticilerin kar maksimizasyonunu amaçlaması gerekmez mi? Sonuçta başarıların ölçütü firmanın değerinin yükselmesi değil midir?</a:t>
            </a:r>
          </a:p>
          <a:p>
            <a:r>
              <a:rPr lang="tr-TR" sz="3200" noProof="0" dirty="0">
                <a:latin typeface="Bookman Old Style" panose="02050604050505020204" pitchFamily="18" charset="0"/>
              </a:rPr>
              <a:t>Ancak karlar başarının ölçütlerinden sadece biridir.</a:t>
            </a:r>
          </a:p>
          <a:p>
            <a:r>
              <a:rPr lang="tr-TR" sz="3200" dirty="0">
                <a:latin typeface="Bookman Old Style" panose="02050604050505020204" pitchFamily="18" charset="0"/>
              </a:rPr>
              <a:t>O zaman kar maksimizasyonu yanlış bir varsayım mıdır?</a:t>
            </a:r>
            <a:r>
              <a:rPr lang="en-US" sz="3200" noProof="0" dirty="0">
                <a:latin typeface="Bookman Old Style" panose="02050604050505020204" pitchFamily="18" charset="0"/>
              </a:rPr>
              <a:t> </a:t>
            </a:r>
            <a:r>
              <a:rPr lang="tr-TR" sz="3200" noProof="0" dirty="0">
                <a:latin typeface="Bookman Old Style" panose="02050604050505020204" pitchFamily="18" charset="0"/>
                <a:hlinkClick r:id="rId2"/>
              </a:rPr>
              <a:t>Farklı amaçlar güden yöneticilerle ilgili bir video</a:t>
            </a:r>
            <a:r>
              <a:rPr lang="en-US" sz="3200" noProof="0" dirty="0">
                <a:latin typeface="Bookman Old Style" panose="02050604050505020204" pitchFamily="18" charset="0"/>
                <a:hlinkClick r:id="rId2"/>
              </a:rPr>
              <a:t>.</a:t>
            </a:r>
            <a:endParaRPr lang="en-US" sz="3200" noProof="0" dirty="0">
              <a:latin typeface="Bookman Old Style" panose="02050604050505020204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7EB209-E9EA-49B2-BA65-70435E352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17488961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AC948-5E1B-4AC3-98A1-42D22020F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noProof="0" dirty="0">
                <a:latin typeface="Bookman Old Style" panose="02050604050505020204" pitchFamily="18" charset="0"/>
              </a:rPr>
              <a:t>İç disiplin</a:t>
            </a:r>
            <a:endParaRPr lang="en-US" sz="3200" noProof="0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E89C95-7A06-4C47-B5EC-853558EAF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>
                <a:latin typeface="Bookman Old Style" panose="02050604050505020204" pitchFamily="18" charset="0"/>
              </a:rPr>
              <a:t>Yöneticilerle sahiplerin amaçları farklı ise yöneticilerin sahiplerin istediklerini yapmaya iten ne olabilir?</a:t>
            </a:r>
          </a:p>
          <a:p>
            <a:r>
              <a:rPr lang="tr-TR" sz="3200" noProof="0" dirty="0">
                <a:latin typeface="Bookman Old Style" panose="02050604050505020204" pitchFamily="18" charset="0"/>
              </a:rPr>
              <a:t>Bu maliyetli bir süreçtir ve çoğu firmanın binlerce ortağı vardır.</a:t>
            </a:r>
          </a:p>
          <a:p>
            <a:r>
              <a:rPr lang="tr-TR" sz="3200" dirty="0">
                <a:latin typeface="Bookman Old Style" panose="02050604050505020204" pitchFamily="18" charset="0"/>
              </a:rPr>
              <a:t>Ayrıca Almanya’da çoğu şirket bankalara aittir ve bankaların doğrudan müdahale için motivasyonları düşüktür.</a:t>
            </a:r>
            <a:endParaRPr lang="en-US" sz="3200" noProof="0" dirty="0">
              <a:latin typeface="Bookman Old Style" panose="02050604050505020204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52E484-9D6D-4D82-B87C-7EEDDDBB7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2264909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D8998-D183-4EFA-A915-4CCD506E3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noProof="0" dirty="0">
                <a:latin typeface="Bookman Old Style" panose="02050604050505020204" pitchFamily="18" charset="0"/>
              </a:rPr>
              <a:t>Yönetim kurulları yöneticileri baskılayamaz mı</a:t>
            </a:r>
            <a:r>
              <a:rPr lang="en-US" sz="3200" noProof="0" dirty="0">
                <a:latin typeface="Bookman Old Style" panose="02050604050505020204" pitchFamily="18" charset="0"/>
              </a:rPr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EBB9C-7B66-4894-84A7-B52AD26F15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noProof="0" dirty="0">
                <a:latin typeface="Bookman Old Style" panose="02050604050505020204" pitchFamily="18" charset="0"/>
              </a:rPr>
              <a:t>Araştırmalara göre yönetim kurulları CEO’dan bağımsız değildir ve genelde kararları destekler</a:t>
            </a:r>
            <a:r>
              <a:rPr lang="en-US" sz="3200" noProof="0" dirty="0">
                <a:latin typeface="Bookman Old Style" panose="02050604050505020204" pitchFamily="18" charset="0"/>
              </a:rPr>
              <a:t>. </a:t>
            </a:r>
          </a:p>
          <a:p>
            <a:endParaRPr lang="en-US" sz="3200" noProof="0" dirty="0">
              <a:latin typeface="Bookman Old Style" panose="02050604050505020204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2B8C99-146D-4A2C-8E60-EA92FC41E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2570659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4711D-0014-4A41-B931-035795A89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noProof="0" dirty="0">
                <a:latin typeface="Bookman Old Style" panose="02050604050505020204" pitchFamily="18" charset="0"/>
              </a:rPr>
              <a:t>Yönetim kurullarının yapısı</a:t>
            </a:r>
            <a:endParaRPr lang="en-US" sz="3200" noProof="0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0E7E8-FD9D-4727-835A-C1C92D283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noProof="0" dirty="0">
                <a:latin typeface="Bookman Old Style" panose="02050604050505020204" pitchFamily="18" charset="0"/>
              </a:rPr>
              <a:t>Dışardan ve içerden</a:t>
            </a:r>
            <a:r>
              <a:rPr lang="en-US" sz="3200" noProof="0" dirty="0">
                <a:latin typeface="Bookman Old Style" panose="02050604050505020204" pitchFamily="18" charset="0"/>
              </a:rPr>
              <a:t>.</a:t>
            </a:r>
          </a:p>
          <a:p>
            <a:r>
              <a:rPr lang="tr-TR" sz="3200" noProof="0" dirty="0">
                <a:latin typeface="Bookman Old Style" panose="02050604050505020204" pitchFamily="18" charset="0"/>
              </a:rPr>
              <a:t>İçerdekiler CEO’ya bağlı firma yöneticileri</a:t>
            </a:r>
          </a:p>
          <a:p>
            <a:r>
              <a:rPr lang="tr-TR" sz="3200" dirty="0">
                <a:latin typeface="Bookman Old Style" panose="02050604050505020204" pitchFamily="18" charset="0"/>
              </a:rPr>
              <a:t>Dışardakiler ise bağımsız</a:t>
            </a:r>
          </a:p>
          <a:p>
            <a:r>
              <a:rPr lang="tr-TR" sz="3200" noProof="0" dirty="0">
                <a:latin typeface="Bookman Old Style" panose="02050604050505020204" pitchFamily="18" charset="0"/>
              </a:rPr>
              <a:t>Öyleyse daha fazla dışarıdan üye daha bağımsız bir kurul.</a:t>
            </a:r>
            <a:endParaRPr lang="en-US" sz="3200" noProof="0" dirty="0">
              <a:latin typeface="Bookman Old Style" panose="02050604050505020204" pitchFamily="18" charset="0"/>
            </a:endParaRPr>
          </a:p>
          <a:p>
            <a:endParaRPr lang="en-US" sz="3200" noProof="0" dirty="0">
              <a:latin typeface="Bookman Old Style" panose="02050604050505020204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831E48-7236-4FE4-908F-0E25A157B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32386717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0D1DD-B52E-4209-B853-B62DAC376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3200" noProof="0" dirty="0">
              <a:latin typeface="Bookman Old Style" panose="02050604050505020204" pitchFamily="18" charset="0"/>
            </a:endParaRP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A7F1B45D-64D5-4481-B408-CF6307E73D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80377" y="1184961"/>
            <a:ext cx="9014343" cy="3935680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0485E3-194B-4EAF-896B-F891540E1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Umut Öneş AÜ SBF İktisat Teorisi ABD</a:t>
            </a:r>
          </a:p>
        </p:txBody>
      </p:sp>
    </p:spTree>
    <p:extLst>
      <p:ext uri="{BB962C8B-B14F-4D97-AF65-F5344CB8AC3E}">
        <p14:creationId xmlns:p14="http://schemas.microsoft.com/office/powerpoint/2010/main" val="47278472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386</TotalTime>
  <Words>462</Words>
  <Application>Microsoft Office PowerPoint</Application>
  <PresentationFormat>Widescreen</PresentationFormat>
  <Paragraphs>66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Bookman Old Style</vt:lpstr>
      <vt:lpstr>Calibri</vt:lpstr>
      <vt:lpstr>Century Gothic</vt:lpstr>
      <vt:lpstr>Retrospect</vt:lpstr>
      <vt:lpstr>Firma </vt:lpstr>
      <vt:lpstr>Kara kutu </vt:lpstr>
      <vt:lpstr>Bu derste:</vt:lpstr>
      <vt:lpstr>Önce...</vt:lpstr>
      <vt:lpstr>Firmalar kar maksimizasyonunu mu amaçlar?</vt:lpstr>
      <vt:lpstr>İç disiplin</vt:lpstr>
      <vt:lpstr>Yönetim kurulları yöneticileri baskılayamaz mı?</vt:lpstr>
      <vt:lpstr>Yönetim kurullarının yapısı</vt:lpstr>
      <vt:lpstr>PowerPoint Presentation</vt:lpstr>
      <vt:lpstr>PowerPoint Presentation</vt:lpstr>
      <vt:lpstr>Aynı zamanda ortada bir bilgi asimetrisi var!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Firm </dc:title>
  <dc:creator>Umut Öneş</dc:creator>
  <cp:lastModifiedBy>Umut Öneş</cp:lastModifiedBy>
  <cp:revision>30</cp:revision>
  <dcterms:created xsi:type="dcterms:W3CDTF">2018-10-09T13:54:07Z</dcterms:created>
  <dcterms:modified xsi:type="dcterms:W3CDTF">2020-01-20T08:26:02Z</dcterms:modified>
</cp:coreProperties>
</file>