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5"/>
  </p:notes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1" autoAdjust="0"/>
    <p:restoredTop sz="96366" autoAdjust="0"/>
  </p:normalViewPr>
  <p:slideViewPr>
    <p:cSldViewPr snapToGrid="0">
      <p:cViewPr varScale="1">
        <p:scale>
          <a:sx n="111" d="100"/>
          <a:sy n="111" d="100"/>
        </p:scale>
        <p:origin x="588" y="108"/>
      </p:cViewPr>
      <p:guideLst/>
    </p:cSldViewPr>
  </p:slideViewPr>
  <p:outlineViewPr>
    <p:cViewPr>
      <p:scale>
        <a:sx n="33" d="100"/>
        <a:sy n="33" d="100"/>
      </p:scale>
      <p:origin x="0" y="-479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mut Öneş" userId="6c115fd5070c89cc" providerId="LiveId" clId="{A9A46AC0-E1B8-49B1-ADC8-6D1EF6E994BE}"/>
    <pc:docChg chg="delSld">
      <pc:chgData name="Umut Öneş" userId="6c115fd5070c89cc" providerId="LiveId" clId="{A9A46AC0-E1B8-49B1-ADC8-6D1EF6E994BE}" dt="2020-01-20T08:25:51.252" v="0" actId="2696"/>
      <pc:docMkLst>
        <pc:docMk/>
      </pc:docMkLst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2802586005" sldId="268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4248045546" sldId="269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369676181" sldId="270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4152348716" sldId="271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3377109845" sldId="272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4139176985" sldId="273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1607677500" sldId="276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826945592" sldId="277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4291686688" sldId="278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11727264" sldId="279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3353452783" sldId="281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1019642497" sldId="282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4114567140" sldId="283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630049153" sldId="284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917804079" sldId="285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3344354663" sldId="286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3276199248" sldId="287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1999142795" sldId="288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1156332300" sldId="289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93629286" sldId="290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2632700050" sldId="291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1896851086" sldId="292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44794098" sldId="293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2648682099" sldId="294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127946887" sldId="295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2537389459" sldId="296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230815733" sldId="297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1954827747" sldId="298"/>
        </pc:sldMkLst>
      </pc:sldChg>
      <pc:sldChg chg="del">
        <pc:chgData name="Umut Öneş" userId="6c115fd5070c89cc" providerId="LiveId" clId="{A9A46AC0-E1B8-49B1-ADC8-6D1EF6E994BE}" dt="2020-01-20T08:25:51.252" v="0" actId="2696"/>
        <pc:sldMkLst>
          <pc:docMk/>
          <pc:sldMk cId="1917061303" sldId="29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8A540-188A-4A6A-B401-1D3A48F817C3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39828-AA01-4082-8DC7-44A1A479A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28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6CEE-E80A-45C7-920E-6CA1737BF75A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B171-A04E-46BD-95A6-727570EE0C0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9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A7E0-2D08-477B-A933-0D1CF8346EEE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B171-A04E-46BD-95A6-727570EE0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4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9FA4-6A7D-44FD-A475-57A6A31061C5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B171-A04E-46BD-95A6-727570EE0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7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98D9-745B-47F0-896F-5B5FC788A855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B171-A04E-46BD-95A6-727570EE0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8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6536-65FF-45E6-AC2C-A274AD342BDB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B171-A04E-46BD-95A6-727570EE0C0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70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D3E39-CC4A-42FD-AC08-EDA8A9BFBF7E}" type="datetime1">
              <a:rPr lang="en-US" smtClean="0"/>
              <a:t>20-Jan-20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B171-A04E-46BD-95A6-727570EE0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3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87ED-02A5-45BC-BDFB-0B4A789DC27E}" type="datetime1">
              <a:rPr lang="en-US" smtClean="0"/>
              <a:t>20-Jan-20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B171-A04E-46BD-95A6-727570EE0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86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947B-10C5-4630-9708-95A734DFED47}" type="datetime1">
              <a:rPr lang="en-US" smtClean="0"/>
              <a:t>20-Jan-20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B171-A04E-46BD-95A6-727570EE0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48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62A-89C9-4E2E-9020-4A044EE0058F}" type="datetime1">
              <a:rPr lang="en-US" smtClean="0"/>
              <a:t>20-Jan-20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Umut Öneş AÜ SBF İktisat Teorisi ABD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B171-A04E-46BD-95A6-727570EE0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31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41E3EF7-A8BD-45F4-9114-6D224568412E}" type="datetime1">
              <a:rPr lang="en-US" smtClean="0"/>
              <a:t>20-Jan-20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Umut Öneş AÜ SBF İktisat Teorisi ABD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DFB171-A04E-46BD-95A6-727570EE0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9D29-17F4-4A61-8E45-519383464DD3}" type="datetime1">
              <a:rPr lang="en-US" smtClean="0"/>
              <a:t>20-Jan-20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B171-A04E-46BD-95A6-727570EE0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1F18CBF-362D-4BFE-9B08-C8A80D20773B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Umut Öneş AÜ SBF İktisat Teorisi ABD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DFB171-A04E-46BD-95A6-727570EE0C0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9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wollZoVmU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C2E51-6385-4240-B3D4-67C693BF62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3200" noProof="0" dirty="0">
                <a:latin typeface="Bookman Old Style" panose="02050604050505020204" pitchFamily="18" charset="0"/>
              </a:rPr>
              <a:t>Firma</a:t>
            </a:r>
            <a:r>
              <a:rPr lang="en-US" sz="3200" noProof="0" dirty="0">
                <a:latin typeface="Bookman Old Style" panose="02050604050505020204" pitchFamily="18" charset="0"/>
              </a:rPr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D5EDA9-F5BE-4A48-8BEA-2493B1795D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noProof="0" dirty="0">
                <a:latin typeface="Bookman Old Style" panose="02050604050505020204" pitchFamily="18" charset="0"/>
              </a:rPr>
              <a:t>Sanayi İktisadı Ders 4</a:t>
            </a:r>
            <a:endParaRPr lang="en-US" sz="3200" noProof="0" dirty="0">
              <a:latin typeface="Bookman Old Style" panose="020506040505050202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D287CA-76BA-46C5-8B24-D6B19730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3692453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382E2-05B3-46D3-A734-04A94924A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200" noProof="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C759A-CE1A-45ED-A661-4841C54A6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noProof="0" dirty="0">
                <a:latin typeface="Bookman Old Style" panose="02050604050505020204" pitchFamily="18" charset="0"/>
              </a:rPr>
              <a:t>Yönetim kurulunun bağımsızlığını CEO’nun pazarlık gücü belirler. Daha güçlü CEO daha bağımlı bir kurul demektir.</a:t>
            </a:r>
            <a:endParaRPr lang="en-US" sz="3200" noProof="0" dirty="0">
              <a:latin typeface="Bookman Old Style" panose="020506040505050202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675AC2-EB31-4C3D-9B57-3F5C4AB5D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2942356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54EB2-A8B7-46DC-BACC-001D622DC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Aynı zamanda ortada bir bilgi asimetrisi var!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7408-BDDB-4B9F-99E1-D0B897EEF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noProof="0" dirty="0"/>
              <a:t>CEO firma hakkında daha fazla bilgiye sahip</a:t>
            </a:r>
          </a:p>
          <a:p>
            <a:pPr marL="0" indent="0">
              <a:buNone/>
            </a:pPr>
            <a:endParaRPr lang="tr-TR" sz="3600" dirty="0"/>
          </a:p>
          <a:p>
            <a:pPr marL="0" indent="0">
              <a:buNone/>
            </a:pPr>
            <a:r>
              <a:rPr lang="tr-TR" sz="3600" b="1" noProof="0" dirty="0"/>
              <a:t>Aracı Kuramı</a:t>
            </a:r>
            <a:endParaRPr lang="en-US" sz="3600" b="1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2566F-A172-4EAA-AC66-0D67FC8B0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2352179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CBFAA-85F5-4639-BEBA-D727B628D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738A0-8F74-4809-BCD6-531C2BF03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noProof="0" dirty="0"/>
              <a:t>Peki neden CEO ve şirket sahipleri ayrı kişiler?</a:t>
            </a:r>
            <a:endParaRPr lang="en-US" noProof="0" dirty="0"/>
          </a:p>
          <a:p>
            <a:r>
              <a:rPr lang="tr-TR" noProof="0" dirty="0"/>
              <a:t>Riskten kaçan yöneticiler: Örnek JP Penney’nin iflası</a:t>
            </a:r>
            <a:endParaRPr lang="en-US" noProof="0" dirty="0"/>
          </a:p>
          <a:p>
            <a:r>
              <a:rPr lang="tr-TR" noProof="0" dirty="0"/>
              <a:t>CEO’lar finansal kısıtlara tabidir.</a:t>
            </a:r>
          </a:p>
          <a:p>
            <a:r>
              <a:rPr lang="tr-TR" noProof="0" dirty="0"/>
              <a:t>Hem CEO’ya doğru güdülenmeler sunulmalı ve riske karşı korunmalı hem de kardan pay verilerek </a:t>
            </a:r>
            <a:r>
              <a:rPr lang="tr-TR" dirty="0">
                <a:latin typeface="Bookman Old Style" panose="02050604050505020204" pitchFamily="18" charset="0"/>
              </a:rPr>
              <a:t>kar maksimizasyonuna yöneltilmeliler.</a:t>
            </a:r>
            <a:r>
              <a:rPr lang="en-US" noProof="0" dirty="0"/>
              <a:t> </a:t>
            </a:r>
            <a:endParaRPr lang="tr-TR" noProof="0" dirty="0"/>
          </a:p>
          <a:p>
            <a:r>
              <a:rPr lang="tr-TR" dirty="0"/>
              <a:t>Bir uçta firmanın CEO’ya satılması diğer uçta sabit maaşlı CEO çalıştırmak.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C3FCE6-061D-4BFD-8E91-98BEA0436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1479386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95AD-8068-48E6-B7F9-55A1812FB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C45E5-8029-4B14-8075-A20A4C0CB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noProof="0" dirty="0"/>
              <a:t>Gerçek hayatta hem sabit maaş hem de hisselerden pay veriliyor.</a:t>
            </a:r>
            <a:endParaRPr lang="en-US" sz="2800" noProof="0" dirty="0"/>
          </a:p>
          <a:p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5DA11B-F2B2-469F-A031-27DEC37E5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406729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9BB8E-1AD9-4139-A5B7-851A3A0E3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noProof="0" dirty="0">
                <a:latin typeface="Bookman Old Style" panose="02050604050505020204" pitchFamily="18" charset="0"/>
              </a:rPr>
              <a:t>Kara kutu</a:t>
            </a:r>
            <a:r>
              <a:rPr lang="en-US" sz="3200" noProof="0" dirty="0">
                <a:latin typeface="Bookman Old Style" panose="02050604050505020204" pitchFamily="18" charset="0"/>
              </a:rPr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EEE78-E20A-4287-9770-8F3F6D758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noProof="0" dirty="0">
                <a:latin typeface="Bookman Old Style" panose="02050604050505020204" pitchFamily="18" charset="0"/>
              </a:rPr>
              <a:t>İktisatta firmalara «kar makineleri» olarak yaklaşılır ve içsel dinamikleri genelde yok sayılır. </a:t>
            </a:r>
          </a:p>
          <a:p>
            <a:r>
              <a:rPr lang="tr-TR" sz="3200" noProof="0" dirty="0">
                <a:latin typeface="Bookman Old Style" panose="02050604050505020204" pitchFamily="18" charset="0"/>
              </a:rPr>
              <a:t>Sanayi iktisadında da çoğu zaman bu geçerlidir.</a:t>
            </a:r>
          </a:p>
          <a:p>
            <a:pPr marL="0" indent="0">
              <a:buNone/>
            </a:pPr>
            <a:r>
              <a:rPr lang="tr-TR" sz="3200" dirty="0">
                <a:latin typeface="Bookman Old Style" panose="02050604050505020204" pitchFamily="18" charset="0"/>
              </a:rPr>
              <a:t>Ancak, kar maksimizasyonu yaklaşımı</a:t>
            </a:r>
            <a:r>
              <a:rPr lang="tr-TR" sz="3200" noProof="0" dirty="0">
                <a:latin typeface="Bookman Old Style" panose="02050604050505020204" pitchFamily="18" charset="0"/>
              </a:rPr>
              <a:t> basitleştirici bir varsayım mı yoksa bizi gerçekten uzaklaştıran bir yanılgı mı bilimsel kanıtlara bakmamız gerekir.</a:t>
            </a:r>
            <a:endParaRPr lang="en-US" sz="3200" noProof="0" dirty="0">
              <a:latin typeface="Bookman Old Style" panose="02050604050505020204" pitchFamily="18" charset="0"/>
            </a:endParaRPr>
          </a:p>
          <a:p>
            <a:endParaRPr lang="en-US" sz="3200" noProof="0" dirty="0">
              <a:latin typeface="Bookman Old Style" panose="02050604050505020204" pitchFamily="18" charset="0"/>
            </a:endParaRPr>
          </a:p>
          <a:p>
            <a:endParaRPr lang="en-US" sz="3200" noProof="0" dirty="0">
              <a:latin typeface="Bookman Old Style" panose="02050604050505020204" pitchFamily="18" charset="0"/>
            </a:endParaRPr>
          </a:p>
          <a:p>
            <a:endParaRPr lang="en-US" sz="3200" noProof="0" dirty="0">
              <a:latin typeface="Bookman Old Style" panose="020506040505050202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AEF57-2E08-427D-B3A9-22170C438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220739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B105F-FA7E-4E24-8DB0-24FC6CC3C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noProof="0" dirty="0">
                <a:latin typeface="Bookman Old Style" panose="02050604050505020204" pitchFamily="18" charset="0"/>
              </a:rPr>
              <a:t>Bu derste:</a:t>
            </a:r>
            <a:endParaRPr lang="en-US" sz="3200" noProof="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D9B40-6FDB-4BB8-91A9-2099917CE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noProof="0" dirty="0">
                <a:latin typeface="Bookman Old Style" panose="02050604050505020204" pitchFamily="18" charset="0"/>
              </a:rPr>
              <a:t>Kar maksimizasyonunu destekleyen veya karşı çıkan yaklaşımlar.</a:t>
            </a:r>
            <a:endParaRPr lang="en-US" sz="3200" noProof="0" dirty="0">
              <a:latin typeface="Bookman Old Style" panose="02050604050505020204" pitchFamily="18" charset="0"/>
            </a:endParaRPr>
          </a:p>
          <a:p>
            <a:r>
              <a:rPr lang="tr-TR" sz="3200" noProof="0" dirty="0">
                <a:latin typeface="Bookman Old Style" panose="02050604050505020204" pitchFamily="18" charset="0"/>
              </a:rPr>
              <a:t>Firmanın sınırlarının belirlenmesi. Dikey veyatay sınrılar</a:t>
            </a:r>
            <a:endParaRPr lang="en-US" sz="3200" noProof="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tr-TR" sz="3200" dirty="0">
                <a:latin typeface="Bookman Old Style" panose="02050604050505020204" pitchFamily="18" charset="0"/>
              </a:rPr>
              <a:t> Firmalar neden birbirine benzemez?</a:t>
            </a:r>
            <a:endParaRPr lang="en-US" sz="3200" noProof="0" dirty="0">
              <a:latin typeface="Bookman Old Style" panose="02050604050505020204" pitchFamily="18" charset="0"/>
            </a:endParaRPr>
          </a:p>
          <a:p>
            <a:endParaRPr lang="en-US" sz="3200" noProof="0" dirty="0">
              <a:latin typeface="Bookman Old Style" panose="02050604050505020204" pitchFamily="18" charset="0"/>
            </a:endParaRPr>
          </a:p>
          <a:p>
            <a:endParaRPr lang="en-US" sz="3200" noProof="0" dirty="0">
              <a:latin typeface="Bookman Old Style" panose="02050604050505020204" pitchFamily="18" charset="0"/>
            </a:endParaRPr>
          </a:p>
          <a:p>
            <a:endParaRPr lang="en-US" sz="3200" noProof="0" dirty="0">
              <a:latin typeface="Bookman Old Style" panose="02050604050505020204" pitchFamily="18" charset="0"/>
            </a:endParaRPr>
          </a:p>
          <a:p>
            <a:endParaRPr lang="en-US" sz="3200" noProof="0" dirty="0">
              <a:latin typeface="Bookman Old Style" panose="02050604050505020204" pitchFamily="18" charset="0"/>
            </a:endParaRPr>
          </a:p>
          <a:p>
            <a:endParaRPr lang="en-US" sz="3200" noProof="0" dirty="0">
              <a:latin typeface="Bookman Old Style" panose="02050604050505020204" pitchFamily="18" charset="0"/>
            </a:endParaRPr>
          </a:p>
          <a:p>
            <a:endParaRPr lang="en-US" sz="3200" noProof="0" dirty="0">
              <a:latin typeface="Bookman Old Style" panose="02050604050505020204" pitchFamily="18" charset="0"/>
            </a:endParaRPr>
          </a:p>
          <a:p>
            <a:endParaRPr lang="en-US" sz="3200" noProof="0" dirty="0">
              <a:latin typeface="Bookman Old Style" panose="020506040505050202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7B498-31E8-4702-8D8E-AF00E2FBB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401503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356F2-35A1-4B69-BA16-383E075BE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/>
              <a:t>Önce</a:t>
            </a:r>
            <a:r>
              <a:rPr lang="en-US" noProof="0" dirty="0"/>
              <a:t>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D7026-8390-4139-A3BD-FDCCDE76A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noProof="0" dirty="0">
                <a:latin typeface="Bookman Old Style" panose="02050604050505020204" pitchFamily="18" charset="0"/>
              </a:rPr>
              <a:t>Firma sahipliğinin biçimleri: </a:t>
            </a:r>
          </a:p>
          <a:p>
            <a:r>
              <a:rPr lang="tr-TR" dirty="0">
                <a:latin typeface="Bookman Old Style" panose="02050604050505020204" pitchFamily="18" charset="0"/>
              </a:rPr>
              <a:t>Tek sahipli firmalar</a:t>
            </a:r>
          </a:p>
          <a:p>
            <a:r>
              <a:rPr lang="tr-TR" noProof="0" dirty="0">
                <a:latin typeface="Bookman Old Style" panose="02050604050505020204" pitchFamily="18" charset="0"/>
              </a:rPr>
              <a:t>Ortaklık</a:t>
            </a:r>
          </a:p>
          <a:p>
            <a:r>
              <a:rPr lang="tr-TR" noProof="0" dirty="0">
                <a:latin typeface="Bookman Old Style" panose="02050604050505020204" pitchFamily="18" charset="0"/>
              </a:rPr>
              <a:t>Anonim şirket</a:t>
            </a:r>
          </a:p>
          <a:p>
            <a:endParaRPr lang="en-US" noProof="0" dirty="0">
              <a:latin typeface="Bookman Old Style" panose="02050604050505020204" pitchFamily="18" charset="0"/>
            </a:endParaRPr>
          </a:p>
          <a:p>
            <a:r>
              <a:rPr lang="tr-TR" noProof="0" dirty="0">
                <a:latin typeface="Bookman Old Style" panose="02050604050505020204" pitchFamily="18" charset="0"/>
              </a:rPr>
              <a:t>ABD’de anonim şirketler yüzde 20 ama satış payları yüzde 87. </a:t>
            </a:r>
            <a:endParaRPr lang="en-US" noProof="0" dirty="0">
              <a:latin typeface="Bookman Old Style" panose="02050604050505020204" pitchFamily="18" charset="0"/>
            </a:endParaRPr>
          </a:p>
          <a:p>
            <a:r>
              <a:rPr lang="tr-TR" noProof="0" dirty="0">
                <a:latin typeface="Bookman Old Style" panose="02050604050505020204" pitchFamily="18" charset="0"/>
              </a:rPr>
              <a:t>Türkiye’de şirket sahipliği yoğunluğu çok yüksek ve aile tipi şirketler daha yaygın</a:t>
            </a:r>
            <a:r>
              <a:rPr lang="en-US" noProof="0" dirty="0">
                <a:latin typeface="Bookman Old Style" panose="02050604050505020204" pitchFamily="18" charset="0"/>
              </a:rPr>
              <a:t>,</a:t>
            </a:r>
            <a:r>
              <a:rPr lang="tr-TR" noProof="0" dirty="0">
                <a:latin typeface="Bookman Old Style" panose="02050604050505020204" pitchFamily="18" charset="0"/>
              </a:rPr>
              <a:t> ama anonim şirketlerin satışlardaki payı yine de yüksek.</a:t>
            </a:r>
            <a:endParaRPr lang="en-US" noProof="0" dirty="0">
              <a:latin typeface="Bookman Old Style" panose="020506040505050202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7A4BF0-02E4-4052-AB0A-418324232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2610641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8E7C7-5CE3-43B7-80BC-BF19A6BC4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noProof="0" dirty="0">
                <a:latin typeface="Bookman Old Style" panose="02050604050505020204" pitchFamily="18" charset="0"/>
              </a:rPr>
              <a:t>Firmalar kar maksimizasyonunu mu amaçlar</a:t>
            </a:r>
            <a:r>
              <a:rPr lang="en-US" sz="3200" noProof="0" dirty="0">
                <a:latin typeface="Bookman Old Style" panose="02050604050505020204" pitchFamily="18" charset="0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12F95-61AB-43D9-8AAE-83C77704A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3200" noProof="0" dirty="0">
                <a:latin typeface="Bookman Old Style" panose="02050604050505020204" pitchFamily="18" charset="0"/>
              </a:rPr>
              <a:t>Çağdaş firmalarda yönetici ve firma sahipleri çoğunlukla ayrıdır. </a:t>
            </a:r>
            <a:endParaRPr lang="en-US" sz="3200" noProof="0" dirty="0">
              <a:latin typeface="Bookman Old Style" panose="02050604050505020204" pitchFamily="18" charset="0"/>
            </a:endParaRPr>
          </a:p>
          <a:p>
            <a:r>
              <a:rPr lang="tr-TR" sz="3200" noProof="0" dirty="0">
                <a:latin typeface="Bookman Old Style" panose="02050604050505020204" pitchFamily="18" charset="0"/>
              </a:rPr>
              <a:t>Aracılar (yöneticiler) firmanın kararlarını belirler.</a:t>
            </a:r>
          </a:p>
          <a:p>
            <a:r>
              <a:rPr lang="tr-TR" sz="3200" dirty="0">
                <a:latin typeface="Bookman Old Style" panose="02050604050505020204" pitchFamily="18" charset="0"/>
              </a:rPr>
              <a:t>Ancak karları firma sahipleri alır.</a:t>
            </a:r>
          </a:p>
          <a:p>
            <a:r>
              <a:rPr lang="tr-TR" sz="3200" noProof="0" dirty="0">
                <a:latin typeface="Bookman Old Style" panose="02050604050505020204" pitchFamily="18" charset="0"/>
              </a:rPr>
              <a:t>Yöneticilerin kar maksimizasyonunu amaçlaması gerekmez mi? Sonuçta başarıların ölçütü firmanın değerinin yükselmesi değil midir?</a:t>
            </a:r>
          </a:p>
          <a:p>
            <a:r>
              <a:rPr lang="tr-TR" sz="3200" noProof="0" dirty="0">
                <a:latin typeface="Bookman Old Style" panose="02050604050505020204" pitchFamily="18" charset="0"/>
              </a:rPr>
              <a:t>Ancak karlar başarının ölçütlerinden sadece biridir.</a:t>
            </a:r>
          </a:p>
          <a:p>
            <a:r>
              <a:rPr lang="tr-TR" sz="3200" dirty="0">
                <a:latin typeface="Bookman Old Style" panose="02050604050505020204" pitchFamily="18" charset="0"/>
              </a:rPr>
              <a:t>O zaman kar maksimizasyonu yanlış bir varsayım mıdır?</a:t>
            </a:r>
            <a:r>
              <a:rPr lang="en-US" sz="3200" noProof="0" dirty="0">
                <a:latin typeface="Bookman Old Style" panose="02050604050505020204" pitchFamily="18" charset="0"/>
              </a:rPr>
              <a:t> </a:t>
            </a:r>
            <a:r>
              <a:rPr lang="tr-TR" sz="3200" noProof="0" dirty="0">
                <a:latin typeface="Bookman Old Style" panose="02050604050505020204" pitchFamily="18" charset="0"/>
                <a:hlinkClick r:id="rId2"/>
              </a:rPr>
              <a:t>Farklı amaçlar güden yöneticilerle ilgili bir video</a:t>
            </a:r>
            <a:r>
              <a:rPr lang="en-US" sz="3200" noProof="0" dirty="0">
                <a:latin typeface="Bookman Old Style" panose="02050604050505020204" pitchFamily="18" charset="0"/>
                <a:hlinkClick r:id="rId2"/>
              </a:rPr>
              <a:t>.</a:t>
            </a:r>
            <a:endParaRPr lang="en-US" sz="3200" noProof="0" dirty="0">
              <a:latin typeface="Bookman Old Style" panose="020506040505050202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7EB209-E9EA-49B2-BA65-70435E35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1748896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C948-5E1B-4AC3-98A1-42D22020F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noProof="0" dirty="0">
                <a:latin typeface="Bookman Old Style" panose="02050604050505020204" pitchFamily="18" charset="0"/>
              </a:rPr>
              <a:t>İç disiplin</a:t>
            </a:r>
            <a:endParaRPr lang="en-US" sz="3200" noProof="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89C95-7A06-4C47-B5EC-853558EAF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latin typeface="Bookman Old Style" panose="02050604050505020204" pitchFamily="18" charset="0"/>
              </a:rPr>
              <a:t>Yöneticilerle sahiplerin amaçları farklı ise yöneticilerin sahiplerin istediklerini yapmaya iten ne olabilir?</a:t>
            </a:r>
          </a:p>
          <a:p>
            <a:r>
              <a:rPr lang="tr-TR" sz="3200" noProof="0" dirty="0">
                <a:latin typeface="Bookman Old Style" panose="02050604050505020204" pitchFamily="18" charset="0"/>
              </a:rPr>
              <a:t>Bu maliyetli bir süreçtir ve çoğu firmanın binlerce ortağı vardır.</a:t>
            </a:r>
          </a:p>
          <a:p>
            <a:r>
              <a:rPr lang="tr-TR" sz="3200" dirty="0">
                <a:latin typeface="Bookman Old Style" panose="02050604050505020204" pitchFamily="18" charset="0"/>
              </a:rPr>
              <a:t>Ayrıca Almanya’da çoğu şirket bankalara aittir ve bankaların doğrudan müdahale için motivasyonları düşüktür.</a:t>
            </a:r>
            <a:endParaRPr lang="en-US" sz="3200" noProof="0" dirty="0">
              <a:latin typeface="Bookman Old Style" panose="020506040505050202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2E484-9D6D-4D82-B87C-7EEDDDBB7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2264909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8998-D183-4EFA-A915-4CCD506E3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noProof="0" dirty="0">
                <a:latin typeface="Bookman Old Style" panose="02050604050505020204" pitchFamily="18" charset="0"/>
              </a:rPr>
              <a:t>Yönetim kurulları yöneticileri baskılayamaz mı</a:t>
            </a:r>
            <a:r>
              <a:rPr lang="en-US" sz="3200" noProof="0" dirty="0">
                <a:latin typeface="Bookman Old Style" panose="02050604050505020204" pitchFamily="18" charset="0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EBB9C-7B66-4894-84A7-B52AD26F1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noProof="0" dirty="0">
                <a:latin typeface="Bookman Old Style" panose="02050604050505020204" pitchFamily="18" charset="0"/>
              </a:rPr>
              <a:t>Araştırmalara göre yönetim kurulları CEO’dan bağımsız değildir ve genelde kararları destekler</a:t>
            </a:r>
            <a:r>
              <a:rPr lang="en-US" sz="3200" noProof="0" dirty="0">
                <a:latin typeface="Bookman Old Style" panose="02050604050505020204" pitchFamily="18" charset="0"/>
              </a:rPr>
              <a:t>. </a:t>
            </a:r>
          </a:p>
          <a:p>
            <a:endParaRPr lang="en-US" sz="3200" noProof="0" dirty="0">
              <a:latin typeface="Bookman Old Style" panose="020506040505050202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2B8C99-146D-4A2C-8E60-EA92FC41E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2570659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4711D-0014-4A41-B931-035795A89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noProof="0" dirty="0">
                <a:latin typeface="Bookman Old Style" panose="02050604050505020204" pitchFamily="18" charset="0"/>
              </a:rPr>
              <a:t>Yönetim kurullarının yapısı</a:t>
            </a:r>
            <a:endParaRPr lang="en-US" sz="3200" noProof="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0E7E8-FD9D-4727-835A-C1C92D283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noProof="0" dirty="0">
                <a:latin typeface="Bookman Old Style" panose="02050604050505020204" pitchFamily="18" charset="0"/>
              </a:rPr>
              <a:t>Dışardan ve içerden</a:t>
            </a:r>
            <a:r>
              <a:rPr lang="en-US" sz="3200" noProof="0" dirty="0">
                <a:latin typeface="Bookman Old Style" panose="02050604050505020204" pitchFamily="18" charset="0"/>
              </a:rPr>
              <a:t>.</a:t>
            </a:r>
          </a:p>
          <a:p>
            <a:r>
              <a:rPr lang="tr-TR" sz="3200" noProof="0" dirty="0">
                <a:latin typeface="Bookman Old Style" panose="02050604050505020204" pitchFamily="18" charset="0"/>
              </a:rPr>
              <a:t>İçerdekiler CEO’ya bağlı firma yöneticileri</a:t>
            </a:r>
          </a:p>
          <a:p>
            <a:r>
              <a:rPr lang="tr-TR" sz="3200" dirty="0">
                <a:latin typeface="Bookman Old Style" panose="02050604050505020204" pitchFamily="18" charset="0"/>
              </a:rPr>
              <a:t>Dışardakiler ise bağımsız</a:t>
            </a:r>
          </a:p>
          <a:p>
            <a:r>
              <a:rPr lang="tr-TR" sz="3200" noProof="0" dirty="0">
                <a:latin typeface="Bookman Old Style" panose="02050604050505020204" pitchFamily="18" charset="0"/>
              </a:rPr>
              <a:t>Öyleyse daha fazla dışarıdan üye daha bağımsız bir kurul.</a:t>
            </a:r>
            <a:endParaRPr lang="en-US" sz="3200" noProof="0" dirty="0">
              <a:latin typeface="Bookman Old Style" panose="02050604050505020204" pitchFamily="18" charset="0"/>
            </a:endParaRPr>
          </a:p>
          <a:p>
            <a:endParaRPr lang="en-US" sz="3200" noProof="0" dirty="0">
              <a:latin typeface="Bookman Old Style" panose="020506040505050202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831E48-7236-4FE4-908F-0E25A157B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3238671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0D1DD-B52E-4209-B853-B62DAC376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200" noProof="0" dirty="0">
              <a:latin typeface="Bookman Old Style" panose="02050604050505020204" pitchFamily="18" charset="0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7F1B45D-64D5-4481-B408-CF6307E73D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0377" y="1184961"/>
            <a:ext cx="9014343" cy="393568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0485E3-194B-4EAF-896B-F891540E1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4727847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386</TotalTime>
  <Words>462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Bookman Old Style</vt:lpstr>
      <vt:lpstr>Calibri</vt:lpstr>
      <vt:lpstr>Century Gothic</vt:lpstr>
      <vt:lpstr>Retrospect</vt:lpstr>
      <vt:lpstr>Firma </vt:lpstr>
      <vt:lpstr>Kara kutu </vt:lpstr>
      <vt:lpstr>Bu derste:</vt:lpstr>
      <vt:lpstr>Önce...</vt:lpstr>
      <vt:lpstr>Firmalar kar maksimizasyonunu mu amaçlar?</vt:lpstr>
      <vt:lpstr>İç disiplin</vt:lpstr>
      <vt:lpstr>Yönetim kurulları yöneticileri baskılayamaz mı?</vt:lpstr>
      <vt:lpstr>Yönetim kurullarının yapısı</vt:lpstr>
      <vt:lpstr>PowerPoint Presentation</vt:lpstr>
      <vt:lpstr>PowerPoint Presentation</vt:lpstr>
      <vt:lpstr>Aynı zamanda ortada bir bilgi asimetrisi var!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Firm </dc:title>
  <dc:creator>Umut Öneş</dc:creator>
  <cp:lastModifiedBy>Umut Öneş</cp:lastModifiedBy>
  <cp:revision>30</cp:revision>
  <dcterms:created xsi:type="dcterms:W3CDTF">2018-10-09T13:54:07Z</dcterms:created>
  <dcterms:modified xsi:type="dcterms:W3CDTF">2020-01-20T08:26:02Z</dcterms:modified>
</cp:coreProperties>
</file>