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84E1C08-B0B5-41C8-9A63-86C8A8D6FE4C}"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81515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4E1C08-B0B5-41C8-9A63-86C8A8D6FE4C}"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1299781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4E1C08-B0B5-41C8-9A63-86C8A8D6FE4C}"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1015092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4E1C08-B0B5-41C8-9A63-86C8A8D6FE4C}"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2121626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84E1C08-B0B5-41C8-9A63-86C8A8D6FE4C}"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1776326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4E1C08-B0B5-41C8-9A63-86C8A8D6FE4C}"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2555248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84E1C08-B0B5-41C8-9A63-86C8A8D6FE4C}" type="datetimeFigureOut">
              <a:rPr lang="tr-TR" smtClean="0"/>
              <a:t>14.02.2018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247360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84E1C08-B0B5-41C8-9A63-86C8A8D6FE4C}" type="datetimeFigureOut">
              <a:rPr lang="tr-TR" smtClean="0"/>
              <a:t>14.02.2018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1317013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84E1C08-B0B5-41C8-9A63-86C8A8D6FE4C}" type="datetimeFigureOut">
              <a:rPr lang="tr-TR" smtClean="0"/>
              <a:t>14.02.2018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3189539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4E1C08-B0B5-41C8-9A63-86C8A8D6FE4C}"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3216687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4E1C08-B0B5-41C8-9A63-86C8A8D6FE4C}"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B4AB7-CDD7-47C0-897E-24F92FFB9378}" type="slidenum">
              <a:rPr lang="tr-TR" smtClean="0"/>
              <a:t>‹#›</a:t>
            </a:fld>
            <a:endParaRPr lang="tr-TR"/>
          </a:p>
        </p:txBody>
      </p:sp>
    </p:spTree>
    <p:extLst>
      <p:ext uri="{BB962C8B-B14F-4D97-AF65-F5344CB8AC3E}">
        <p14:creationId xmlns:p14="http://schemas.microsoft.com/office/powerpoint/2010/main" val="236071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E1C08-B0B5-41C8-9A63-86C8A8D6FE4C}" type="datetimeFigureOut">
              <a:rPr lang="tr-TR" smtClean="0"/>
              <a:t>14.02.2018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B4AB7-CDD7-47C0-897E-24F92FFB9378}" type="slidenum">
              <a:rPr lang="tr-TR" smtClean="0"/>
              <a:t>‹#›</a:t>
            </a:fld>
            <a:endParaRPr lang="tr-TR"/>
          </a:p>
        </p:txBody>
      </p:sp>
    </p:spTree>
    <p:extLst>
      <p:ext uri="{BB962C8B-B14F-4D97-AF65-F5344CB8AC3E}">
        <p14:creationId xmlns:p14="http://schemas.microsoft.com/office/powerpoint/2010/main" val="1538265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FARKLILIK (DIVERSITY) </a:t>
            </a:r>
            <a:br>
              <a:rPr lang="tr-TR" dirty="0" smtClean="0"/>
            </a:br>
            <a:r>
              <a:rPr lang="tr-TR" dirty="0" smtClean="0"/>
              <a:t>VE GENÇLERLE ÇALIŞMA </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53960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Farklılık Nedir? </a:t>
            </a:r>
            <a:endParaRPr lang="tr-TR" dirty="0"/>
          </a:p>
        </p:txBody>
      </p:sp>
      <p:sp>
        <p:nvSpPr>
          <p:cNvPr id="3" name="İçerik Yer Tutucusu 2"/>
          <p:cNvSpPr>
            <a:spLocks noGrp="1"/>
          </p:cNvSpPr>
          <p:nvPr>
            <p:ph idx="1"/>
          </p:nvPr>
        </p:nvSpPr>
        <p:spPr/>
        <p:txBody>
          <a:bodyPr/>
          <a:lstStyle/>
          <a:p>
            <a:r>
              <a:rPr lang="tr-TR" dirty="0" smtClean="0"/>
              <a:t>Normal-Norm</a:t>
            </a:r>
          </a:p>
          <a:p>
            <a:endParaRPr lang="tr-TR" dirty="0" smtClean="0"/>
          </a:p>
          <a:p>
            <a:r>
              <a:rPr lang="tr-TR" dirty="0" smtClean="0"/>
              <a:t>Biz-Öteki </a:t>
            </a:r>
          </a:p>
          <a:p>
            <a:endParaRPr lang="tr-TR" dirty="0" smtClean="0"/>
          </a:p>
          <a:p>
            <a:r>
              <a:rPr lang="tr-TR" dirty="0" smtClean="0"/>
              <a:t>Öteki ile ilişki </a:t>
            </a:r>
          </a:p>
          <a:p>
            <a:endParaRPr lang="tr-TR" dirty="0" smtClean="0"/>
          </a:p>
          <a:p>
            <a:pPr marL="0" indent="0">
              <a:buNone/>
            </a:pPr>
            <a:endParaRPr lang="tr-TR" dirty="0"/>
          </a:p>
        </p:txBody>
      </p:sp>
    </p:spTree>
    <p:extLst>
      <p:ext uri="{BB962C8B-B14F-4D97-AF65-F5344CB8AC3E}">
        <p14:creationId xmlns:p14="http://schemas.microsoft.com/office/powerpoint/2010/main" val="1795004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Farklılıklar</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Gelişimsel Farklılıklar</a:t>
            </a:r>
          </a:p>
          <a:p>
            <a:r>
              <a:rPr lang="tr-TR" dirty="0" smtClean="0"/>
              <a:t> Kültürel Farklılıklar </a:t>
            </a:r>
          </a:p>
          <a:p>
            <a:endParaRPr lang="tr-TR" dirty="0" smtClean="0"/>
          </a:p>
          <a:p>
            <a:r>
              <a:rPr lang="tr-TR" dirty="0" smtClean="0"/>
              <a:t>Toplumsal cinsiyet </a:t>
            </a:r>
          </a:p>
          <a:p>
            <a:r>
              <a:rPr lang="tr-TR" dirty="0" smtClean="0"/>
              <a:t>Cinsel Yönelim </a:t>
            </a:r>
          </a:p>
          <a:p>
            <a:r>
              <a:rPr lang="tr-TR" dirty="0" smtClean="0"/>
              <a:t>Engellilik </a:t>
            </a:r>
          </a:p>
          <a:p>
            <a:r>
              <a:rPr lang="tr-TR" dirty="0" smtClean="0"/>
              <a:t>Öğrenme Güçlüğü </a:t>
            </a:r>
          </a:p>
          <a:p>
            <a:r>
              <a:rPr lang="tr-TR" dirty="0" smtClean="0"/>
              <a:t>Sınıf </a:t>
            </a:r>
          </a:p>
          <a:p>
            <a:r>
              <a:rPr lang="tr-TR" dirty="0" smtClean="0"/>
              <a:t>Irk, </a:t>
            </a:r>
            <a:r>
              <a:rPr lang="tr-TR" dirty="0" err="1" smtClean="0"/>
              <a:t>Etnisite</a:t>
            </a:r>
            <a:r>
              <a:rPr lang="tr-TR" dirty="0" smtClean="0"/>
              <a:t> </a:t>
            </a:r>
          </a:p>
          <a:p>
            <a:r>
              <a:rPr lang="tr-TR" dirty="0" smtClean="0"/>
              <a:t>Din </a:t>
            </a:r>
            <a:endParaRPr lang="tr-TR" dirty="0"/>
          </a:p>
          <a:p>
            <a:pPr marL="0" indent="0">
              <a:buNone/>
            </a:pPr>
            <a:endParaRPr lang="tr-TR"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26073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dirty="0" smtClean="0"/>
              <a:t>Farklılığa saygı ilkesi </a:t>
            </a:r>
          </a:p>
          <a:p>
            <a:endParaRPr lang="tr-TR" dirty="0" smtClean="0"/>
          </a:p>
          <a:p>
            <a:r>
              <a:rPr lang="tr-TR" dirty="0" smtClean="0"/>
              <a:t>Farklılık insanların yaşam deneyimlerini nasıl şekillendirir? Kimlik oluşumunda rolü nedir? </a:t>
            </a:r>
          </a:p>
          <a:p>
            <a:pPr marL="0" indent="0">
              <a:buNone/>
            </a:pPr>
            <a:endParaRPr lang="tr-TR" dirty="0"/>
          </a:p>
        </p:txBody>
      </p:sp>
    </p:spTree>
    <p:extLst>
      <p:ext uri="{BB962C8B-B14F-4D97-AF65-F5344CB8AC3E}">
        <p14:creationId xmlns:p14="http://schemas.microsoft.com/office/powerpoint/2010/main" val="808862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Mesleğinin Etik Sorumluluğu:</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Kültürel Yetkinlik ve Sosyal Farklılık </a:t>
            </a:r>
          </a:p>
          <a:p>
            <a:pPr marL="0" indent="0">
              <a:buNone/>
            </a:pPr>
            <a:r>
              <a:rPr lang="tr-TR" dirty="0" smtClean="0"/>
              <a:t>Sosyal hizmet uzmanları: </a:t>
            </a:r>
          </a:p>
          <a:p>
            <a:r>
              <a:rPr lang="tr-TR" dirty="0" smtClean="0"/>
              <a:t>a) Kültürü, kültürün insan davranışı üzerindeki etkisini ve toplumdaki işlevini anlamalı; her kültürün güçlü yönleri olduğunu kabul etmelidir. </a:t>
            </a:r>
          </a:p>
          <a:p>
            <a:r>
              <a:rPr lang="tr-TR" dirty="0" smtClean="0"/>
              <a:t>b) Müracaatçının kültürü hakkında bilgi sahibi olmalı; kültürel farklılıkları kabul etmeli ve duyarlı olmalı; hizmetleri sunarken müracaatçının kültürünü göz önünde bulundurarak davranmalıdır.</a:t>
            </a:r>
          </a:p>
          <a:p>
            <a:r>
              <a:rPr lang="tr-TR" dirty="0" smtClean="0"/>
              <a:t>c) Sosyal farklılıkların doğasını ve ırk, renk, etnik ve ulusal köken, cinsiyet, yaş, medeni durum, siyasal görüş, dinsel inanç, cinsel tercih, zihinsel ya da fiziksel özür gibi farklılıklara yönelik baskıları anlamaya çalışmalı ve bu konuda eğitim programlarına katılmalı ve kendini geliştirmelidir.</a:t>
            </a:r>
            <a:endParaRPr lang="tr-TR" dirty="0"/>
          </a:p>
        </p:txBody>
      </p:sp>
    </p:spTree>
    <p:extLst>
      <p:ext uri="{BB962C8B-B14F-4D97-AF65-F5344CB8AC3E}">
        <p14:creationId xmlns:p14="http://schemas.microsoft.com/office/powerpoint/2010/main" val="3307989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Farklılıklar Çalışma </a:t>
            </a:r>
            <a:endParaRPr lang="tr-TR" dirty="0"/>
          </a:p>
        </p:txBody>
      </p:sp>
      <p:sp>
        <p:nvSpPr>
          <p:cNvPr id="3" name="İçerik Yer Tutucusu 2"/>
          <p:cNvSpPr>
            <a:spLocks noGrp="1"/>
          </p:cNvSpPr>
          <p:nvPr>
            <p:ph idx="1"/>
          </p:nvPr>
        </p:nvSpPr>
        <p:spPr/>
        <p:txBody>
          <a:bodyPr/>
          <a:lstStyle/>
          <a:p>
            <a:r>
              <a:rPr lang="tr-TR" dirty="0" smtClean="0"/>
              <a:t>Meslek değerleri- Kişisel değerler </a:t>
            </a:r>
          </a:p>
          <a:p>
            <a:r>
              <a:rPr lang="tr-TR" dirty="0" smtClean="0"/>
              <a:t>Etik İlke ve Sorumluluklar </a:t>
            </a:r>
          </a:p>
          <a:p>
            <a:r>
              <a:rPr lang="tr-TR" dirty="0" smtClean="0"/>
              <a:t>Evrensel İnsan Hakları- Hak temelli bakış </a:t>
            </a:r>
          </a:p>
          <a:p>
            <a:r>
              <a:rPr lang="tr-TR" dirty="0" smtClean="0"/>
              <a:t>Katılım </a:t>
            </a:r>
          </a:p>
          <a:p>
            <a:r>
              <a:rPr lang="tr-TR" dirty="0" smtClean="0"/>
              <a:t>Çoğulculuk </a:t>
            </a:r>
          </a:p>
          <a:p>
            <a:endParaRPr lang="tr-TR" dirty="0" smtClean="0"/>
          </a:p>
          <a:p>
            <a:endParaRPr lang="tr-TR" dirty="0"/>
          </a:p>
        </p:txBody>
      </p:sp>
    </p:spTree>
    <p:extLst>
      <p:ext uri="{BB962C8B-B14F-4D97-AF65-F5344CB8AC3E}">
        <p14:creationId xmlns:p14="http://schemas.microsoft.com/office/powerpoint/2010/main" val="3515166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Aktivite </a:t>
            </a:r>
            <a:endParaRPr lang="tr-TR" dirty="0"/>
          </a:p>
        </p:txBody>
      </p:sp>
      <p:sp>
        <p:nvSpPr>
          <p:cNvPr id="3" name="İçerik Yer Tutucusu 2"/>
          <p:cNvSpPr>
            <a:spLocks noGrp="1"/>
          </p:cNvSpPr>
          <p:nvPr>
            <p:ph idx="1"/>
          </p:nvPr>
        </p:nvSpPr>
        <p:spPr/>
        <p:txBody>
          <a:bodyPr/>
          <a:lstStyle/>
          <a:p>
            <a:pPr marL="0" indent="0">
              <a:buNone/>
            </a:pPr>
            <a:r>
              <a:rPr lang="tr-TR" dirty="0" smtClean="0"/>
              <a:t>«Herkes eşit herkes farklı»</a:t>
            </a:r>
            <a:endParaRPr lang="tr-TR" dirty="0"/>
          </a:p>
        </p:txBody>
      </p:sp>
    </p:spTree>
    <p:extLst>
      <p:ext uri="{BB962C8B-B14F-4D97-AF65-F5344CB8AC3E}">
        <p14:creationId xmlns:p14="http://schemas.microsoft.com/office/powerpoint/2010/main" val="10450139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185</Words>
  <Application>Microsoft Office PowerPoint</Application>
  <PresentationFormat>Geniş ekran</PresentationFormat>
  <Paragraphs>36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FARKLILIK (DIVERSITY)  VE GENÇLERLE ÇALIŞMA </vt:lpstr>
      <vt:lpstr>Farklılık Nedir? </vt:lpstr>
      <vt:lpstr>Farklılıklar</vt:lpstr>
      <vt:lpstr>PowerPoint Sunusu</vt:lpstr>
      <vt:lpstr>Sosyal Hizmet Mesleğinin Etik Sorumluluğu:</vt:lpstr>
      <vt:lpstr>Farklılıklar Çalışma </vt:lpstr>
      <vt:lpstr>Aktivite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GENÇLİK DÖNEMİNDE FARKLILIKLARLA ÇALIŞMAK</dc:title>
  <dc:creator>x</dc:creator>
  <cp:lastModifiedBy> x</cp:lastModifiedBy>
  <cp:revision>6</cp:revision>
  <dcterms:created xsi:type="dcterms:W3CDTF">2018-02-13T10:24:45Z</dcterms:created>
  <dcterms:modified xsi:type="dcterms:W3CDTF">2018-02-14T12:23:45Z</dcterms:modified>
</cp:coreProperties>
</file>