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89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44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3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04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45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84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51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60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23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8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5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E2D70-C966-4CC1-BE5F-ECB5530F9808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8369-6305-4BC5-BB08-5431586EF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56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İslamiyetten</a:t>
            </a:r>
            <a:r>
              <a:rPr lang="tr-TR" dirty="0"/>
              <a:t> Önceki Arap Devletleri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00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Necd</a:t>
            </a:r>
            <a:r>
              <a:rPr lang="tr-TR" dirty="0"/>
              <a:t> Bölgesinde İkamet Eden </a:t>
            </a:r>
            <a:r>
              <a:rPr lang="tr-TR" dirty="0" smtClean="0"/>
              <a:t>Kabileler </a:t>
            </a:r>
            <a:r>
              <a:rPr lang="tr-TR" dirty="0" err="1" smtClean="0"/>
              <a:t>Necd'in</a:t>
            </a:r>
            <a:r>
              <a:rPr lang="tr-TR" dirty="0" smtClean="0"/>
              <a:t> </a:t>
            </a:r>
            <a:r>
              <a:rPr lang="tr-TR" dirty="0"/>
              <a:t>yüksek bölgeleri de birçok kabileyi barındırmaktadır. </a:t>
            </a:r>
            <a:r>
              <a:rPr lang="tr-TR" dirty="0" smtClean="0"/>
              <a:t>Bu kabilelerden </a:t>
            </a:r>
            <a:r>
              <a:rPr lang="tr-TR" dirty="0"/>
              <a:t>bazıları </a:t>
            </a:r>
            <a:r>
              <a:rPr lang="tr-TR" dirty="0" err="1"/>
              <a:t>Badiyetu'ş</a:t>
            </a:r>
            <a:r>
              <a:rPr lang="tr-TR" dirty="0"/>
              <a:t>-Şam kabileleri, bir kısmı ise </a:t>
            </a:r>
            <a:r>
              <a:rPr lang="tr-TR" dirty="0" smtClean="0"/>
              <a:t>Hicaz kabilelerinin </a:t>
            </a:r>
            <a:r>
              <a:rPr lang="tr-TR" dirty="0" err="1" smtClean="0"/>
              <a:t>kollandandır</a:t>
            </a:r>
            <a:r>
              <a:rPr lang="tr-TR" dirty="0"/>
              <a:t>. </a:t>
            </a:r>
            <a:r>
              <a:rPr lang="tr-TR" dirty="0" err="1"/>
              <a:t>Anz</a:t>
            </a:r>
            <a:r>
              <a:rPr lang="tr-TR" dirty="0"/>
              <a:t> Kabilesine mensup </a:t>
            </a:r>
            <a:r>
              <a:rPr lang="tr-TR" dirty="0" smtClean="0"/>
              <a:t>olanlardan </a:t>
            </a:r>
            <a:r>
              <a:rPr lang="tr-TR" dirty="0" err="1" smtClean="0"/>
              <a:t>Necd'in</a:t>
            </a:r>
            <a:r>
              <a:rPr lang="tr-TR" dirty="0" smtClean="0"/>
              <a:t> </a:t>
            </a:r>
            <a:r>
              <a:rPr lang="tr-TR" dirty="0"/>
              <a:t>kuzey bölgelerinde [bedevi olarak] dolaşanlar bu </a:t>
            </a:r>
            <a:r>
              <a:rPr lang="tr-TR" dirty="0" smtClean="0"/>
              <a:t>meyanda zikrolunabilirler</a:t>
            </a:r>
            <a:r>
              <a:rPr lang="tr-TR" dirty="0"/>
              <a:t>. Hicaz'daki </a:t>
            </a:r>
            <a:r>
              <a:rPr lang="tr-TR" dirty="0" err="1"/>
              <a:t>Harb</a:t>
            </a:r>
            <a:r>
              <a:rPr lang="tr-TR" dirty="0"/>
              <a:t> Kabilesinin kollarından olan </a:t>
            </a:r>
            <a:r>
              <a:rPr lang="tr-TR" dirty="0" smtClean="0"/>
              <a:t>ez-</a:t>
            </a:r>
            <a:r>
              <a:rPr lang="tr-TR" dirty="0" err="1" smtClean="0"/>
              <a:t>Zuvebî</a:t>
            </a:r>
            <a:r>
              <a:rPr lang="tr-TR" dirty="0"/>
              <a:t>, el-</a:t>
            </a:r>
            <a:r>
              <a:rPr lang="tr-TR" dirty="0" err="1"/>
              <a:t>Ferm</a:t>
            </a:r>
            <a:r>
              <a:rPr lang="tr-TR" dirty="0"/>
              <a:t>, </a:t>
            </a:r>
            <a:r>
              <a:rPr lang="tr-TR" dirty="0" err="1"/>
              <a:t>Benû</a:t>
            </a:r>
            <a:r>
              <a:rPr lang="tr-TR" dirty="0"/>
              <a:t> Salim ve </a:t>
            </a:r>
            <a:r>
              <a:rPr lang="tr-TR" dirty="0" err="1"/>
              <a:t>Benû</a:t>
            </a:r>
            <a:r>
              <a:rPr lang="tr-TR" dirty="0"/>
              <a:t> </a:t>
            </a:r>
            <a:r>
              <a:rPr lang="tr-TR" dirty="0" err="1"/>
              <a:t>Nahîd</a:t>
            </a:r>
            <a:r>
              <a:rPr lang="tr-TR" dirty="0"/>
              <a:t> kabileleri de, Medine </a:t>
            </a:r>
            <a:r>
              <a:rPr lang="tr-TR" dirty="0" smtClean="0"/>
              <a:t>ile </a:t>
            </a:r>
            <a:r>
              <a:rPr lang="tr-TR" dirty="0" err="1" smtClean="0"/>
              <a:t>Kusaym</a:t>
            </a:r>
            <a:r>
              <a:rPr lang="tr-TR" dirty="0" smtClean="0"/>
              <a:t> </a:t>
            </a:r>
            <a:r>
              <a:rPr lang="tr-TR" dirty="0"/>
              <a:t>beldeleri arasındaki bölgelerde ikamet ederler. </a:t>
            </a:r>
            <a:r>
              <a:rPr lang="tr-TR" dirty="0" smtClean="0"/>
              <a:t>Nüfuslarının on </a:t>
            </a:r>
            <a:r>
              <a:rPr lang="tr-TR" dirty="0"/>
              <a:t>dört bin kadar olduğu tahmin edilmektedir.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60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Necd'in</a:t>
            </a:r>
            <a:r>
              <a:rPr lang="tr-TR" dirty="0"/>
              <a:t> en önemli kabileleri </a:t>
            </a:r>
            <a:r>
              <a:rPr lang="tr-TR" dirty="0" err="1"/>
              <a:t>Ucmân</a:t>
            </a:r>
            <a:r>
              <a:rPr lang="tr-TR" dirty="0"/>
              <a:t>, </a:t>
            </a:r>
            <a:r>
              <a:rPr lang="tr-TR" dirty="0" err="1"/>
              <a:t>Kahtân</a:t>
            </a:r>
            <a:r>
              <a:rPr lang="tr-TR" dirty="0"/>
              <a:t> ve </a:t>
            </a:r>
            <a:r>
              <a:rPr lang="tr-TR" dirty="0" err="1"/>
              <a:t>Devasir</a:t>
            </a:r>
            <a:r>
              <a:rPr lang="tr-TR" dirty="0"/>
              <a:t> </a:t>
            </a:r>
            <a:r>
              <a:rPr lang="tr-TR" dirty="0" smtClean="0"/>
              <a:t>Kabileleridir</a:t>
            </a:r>
            <a:r>
              <a:rPr lang="tr-TR" dirty="0"/>
              <a:t>. Altı bin kadar cesur ve savaşçı bireyden oluşan </a:t>
            </a:r>
            <a:r>
              <a:rPr lang="tr-TR" dirty="0" err="1"/>
              <a:t>Ucmân</a:t>
            </a:r>
            <a:r>
              <a:rPr lang="tr-TR" dirty="0"/>
              <a:t> </a:t>
            </a:r>
            <a:r>
              <a:rPr lang="tr-TR" dirty="0" smtClean="0"/>
              <a:t>kabilesi</a:t>
            </a:r>
            <a:r>
              <a:rPr lang="tr-TR" dirty="0"/>
              <a:t>, </a:t>
            </a:r>
            <a:r>
              <a:rPr lang="tr-TR" dirty="0" err="1"/>
              <a:t>Riyâd</a:t>
            </a:r>
            <a:r>
              <a:rPr lang="tr-TR" dirty="0"/>
              <a:t> ile Remle beldeleri arasındaki bölgede dolaşırlar. </a:t>
            </a:r>
            <a:r>
              <a:rPr lang="tr-TR" dirty="0" err="1" smtClean="0"/>
              <a:t>Necd'in</a:t>
            </a:r>
            <a:r>
              <a:rPr lang="tr-TR" dirty="0" smtClean="0"/>
              <a:t> en </a:t>
            </a:r>
            <a:r>
              <a:rPr lang="tr-TR" dirty="0"/>
              <a:t>büyük kabilesi </a:t>
            </a:r>
            <a:r>
              <a:rPr lang="tr-TR" dirty="0" err="1"/>
              <a:t>Kahtân'dır</a:t>
            </a:r>
            <a:r>
              <a:rPr lang="tr-TR" dirty="0"/>
              <a:t>. Otuz bin kişiden oluşan bu kabile, </a:t>
            </a:r>
            <a:r>
              <a:rPr lang="tr-TR" dirty="0" smtClean="0"/>
              <a:t>iki kola </a:t>
            </a:r>
            <a:r>
              <a:rPr lang="tr-TR" dirty="0"/>
              <a:t>ayrılmaktadır. Bir kısmı </a:t>
            </a:r>
            <a:r>
              <a:rPr lang="tr-TR" dirty="0" err="1"/>
              <a:t>Riyâd'dan</a:t>
            </a:r>
            <a:r>
              <a:rPr lang="tr-TR" dirty="0"/>
              <a:t> </a:t>
            </a:r>
            <a:r>
              <a:rPr lang="tr-TR" dirty="0" err="1"/>
              <a:t>Zenbe'ye</a:t>
            </a:r>
            <a:r>
              <a:rPr lang="tr-TR" dirty="0"/>
              <a:t> kadar uzanan </a:t>
            </a:r>
            <a:r>
              <a:rPr lang="tr-TR" dirty="0" smtClean="0"/>
              <a:t>bölgede </a:t>
            </a:r>
            <a:r>
              <a:rPr lang="tr-TR" dirty="0"/>
              <a:t>diğer bir kısmı ise </a:t>
            </a:r>
            <a:r>
              <a:rPr lang="tr-TR" dirty="0" err="1"/>
              <a:t>Havta</a:t>
            </a:r>
            <a:r>
              <a:rPr lang="tr-TR" dirty="0"/>
              <a:t> civarında ikamet ederler.</a:t>
            </a:r>
          </a:p>
          <a:p>
            <a:pPr marL="0" indent="0">
              <a:buNone/>
            </a:pPr>
            <a:r>
              <a:rPr lang="tr-TR" dirty="0" err="1" smtClean="0"/>
              <a:t>Devâsir</a:t>
            </a:r>
            <a:r>
              <a:rPr lang="tr-TR" dirty="0" smtClean="0"/>
              <a:t> </a:t>
            </a:r>
            <a:r>
              <a:rPr lang="tr-TR" dirty="0"/>
              <a:t>Kabilesi, </a:t>
            </a:r>
            <a:r>
              <a:rPr lang="tr-TR" dirty="0" err="1"/>
              <a:t>Riyâd</a:t>
            </a:r>
            <a:r>
              <a:rPr lang="tr-TR" dirty="0"/>
              <a:t> beldesinin güneyinde, </a:t>
            </a:r>
            <a:r>
              <a:rPr lang="tr-TR" dirty="0" err="1" smtClean="0"/>
              <a:t>Vâdiu'd-Devâsir</a:t>
            </a:r>
            <a:r>
              <a:rPr lang="tr-TR" dirty="0" smtClean="0"/>
              <a:t> denilen </a:t>
            </a:r>
            <a:r>
              <a:rPr lang="tr-TR" dirty="0"/>
              <a:t>bölgede ikamet etmektedir. Nüfusları on beş bin kadar </a:t>
            </a:r>
            <a:r>
              <a:rPr lang="tr-TR" dirty="0" smtClean="0"/>
              <a:t>tahmin </a:t>
            </a:r>
            <a:r>
              <a:rPr lang="tr-TR" dirty="0"/>
              <a:t>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642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Güney Arabistan'daki </a:t>
            </a:r>
            <a:r>
              <a:rPr lang="tr-TR" dirty="0" err="1" smtClean="0"/>
              <a:t>KabilelerGüney</a:t>
            </a:r>
            <a:r>
              <a:rPr lang="tr-TR" dirty="0" smtClean="0"/>
              <a:t> </a:t>
            </a:r>
            <a:r>
              <a:rPr lang="tr-TR" dirty="0"/>
              <a:t>Arabistan, Kuzeye oranla tarıma elverişli olduğu gibi </a:t>
            </a:r>
            <a:r>
              <a:rPr lang="tr-TR" dirty="0" smtClean="0"/>
              <a:t>sahil bölgesi </a:t>
            </a:r>
            <a:r>
              <a:rPr lang="tr-TR" dirty="0"/>
              <a:t>de ticarete oldukça uygun olduğundan bu bölge sakinleri </a:t>
            </a:r>
            <a:r>
              <a:rPr lang="tr-TR" dirty="0" smtClean="0"/>
              <a:t>çoğunlukla </a:t>
            </a:r>
            <a:r>
              <a:rPr lang="tr-TR" dirty="0" err="1"/>
              <a:t>hadaridir</a:t>
            </a:r>
            <a:r>
              <a:rPr lang="tr-TR" dirty="0"/>
              <a:t>. Göçebe kabileler iç bölgelerde meskûn olup </a:t>
            </a:r>
            <a:r>
              <a:rPr lang="tr-TR" dirty="0" smtClean="0"/>
              <a:t>Kuzey </a:t>
            </a:r>
            <a:r>
              <a:rPr lang="tr-TR" dirty="0"/>
              <a:t>Arabistan'a oranla sayı ve nüfusça daha azdırlar. </a:t>
            </a:r>
            <a:r>
              <a:rPr lang="tr-TR" dirty="0" err="1"/>
              <a:t>Kunfude</a:t>
            </a:r>
            <a:r>
              <a:rPr lang="tr-TR" dirty="0"/>
              <a:t> </a:t>
            </a:r>
            <a:r>
              <a:rPr lang="tr-TR" dirty="0" smtClean="0"/>
              <a:t>yakınlarındaki </a:t>
            </a:r>
            <a:r>
              <a:rPr lang="tr-TR" dirty="0" err="1"/>
              <a:t>Vadiu'l-Kenûne'de</a:t>
            </a:r>
            <a:r>
              <a:rPr lang="tr-TR" dirty="0"/>
              <a:t>, toplam nüfusları altı bin kadar </a:t>
            </a:r>
            <a:r>
              <a:rPr lang="tr-TR" dirty="0" smtClean="0"/>
              <a:t>tahmin edilen </a:t>
            </a:r>
            <a:r>
              <a:rPr lang="tr-TR" dirty="0" err="1"/>
              <a:t>Bây'ar</a:t>
            </a:r>
            <a:r>
              <a:rPr lang="tr-TR" dirty="0"/>
              <a:t>, Benî </a:t>
            </a:r>
            <a:r>
              <a:rPr lang="tr-TR" dirty="0" err="1"/>
              <a:t>Zeyd</a:t>
            </a:r>
            <a:r>
              <a:rPr lang="tr-TR" dirty="0"/>
              <a:t>, Benî </a:t>
            </a:r>
            <a:r>
              <a:rPr lang="tr-TR" dirty="0" err="1"/>
              <a:t>Harb</a:t>
            </a:r>
            <a:r>
              <a:rPr lang="tr-TR" dirty="0"/>
              <a:t>, Benî Abes, Benî </a:t>
            </a:r>
            <a:r>
              <a:rPr lang="tr-TR" dirty="0" err="1"/>
              <a:t>Suheyb</a:t>
            </a:r>
            <a:r>
              <a:rPr lang="tr-TR" dirty="0"/>
              <a:t> </a:t>
            </a:r>
            <a:r>
              <a:rPr lang="tr-TR" dirty="0" smtClean="0"/>
              <a:t>kabileleri </a:t>
            </a:r>
            <a:r>
              <a:rPr lang="tr-TR" dirty="0"/>
              <a:t>dolaşırlar. Bu vadiye bitişik olan </a:t>
            </a:r>
            <a:r>
              <a:rPr lang="tr-TR" dirty="0" err="1"/>
              <a:t>Vadiu</a:t>
            </a:r>
            <a:r>
              <a:rPr lang="tr-TR" dirty="0"/>
              <a:t> </a:t>
            </a:r>
            <a:r>
              <a:rPr lang="tr-TR" dirty="0" err="1"/>
              <a:t>Veybe'de</a:t>
            </a:r>
            <a:r>
              <a:rPr lang="tr-TR" dirty="0"/>
              <a:t> ise, </a:t>
            </a:r>
            <a:r>
              <a:rPr lang="tr-TR" dirty="0" smtClean="0"/>
              <a:t>nüfusları ancak </a:t>
            </a:r>
            <a:r>
              <a:rPr lang="tr-TR" dirty="0"/>
              <a:t>üç dört yüz kişiden oluşan Benî </a:t>
            </a:r>
            <a:r>
              <a:rPr lang="tr-TR" dirty="0" err="1"/>
              <a:t>Becir</a:t>
            </a:r>
            <a:r>
              <a:rPr lang="tr-TR" dirty="0"/>
              <a:t> ve Benî er-</a:t>
            </a:r>
            <a:r>
              <a:rPr lang="tr-TR" dirty="0" err="1"/>
              <a:t>Rûha</a:t>
            </a:r>
            <a:r>
              <a:rPr lang="tr-TR" dirty="0"/>
              <a:t> </a:t>
            </a:r>
            <a:r>
              <a:rPr lang="tr-TR" dirty="0" smtClean="0"/>
              <a:t>kabileleri </a:t>
            </a:r>
            <a:r>
              <a:rPr lang="tr-TR" dirty="0"/>
              <a:t>ikamet ederler. </a:t>
            </a:r>
            <a:r>
              <a:rPr lang="tr-TR" dirty="0" err="1"/>
              <a:t>Vadiu</a:t>
            </a:r>
            <a:r>
              <a:rPr lang="tr-TR" dirty="0"/>
              <a:t> </a:t>
            </a:r>
            <a:r>
              <a:rPr lang="tr-TR" dirty="0" err="1"/>
              <a:t>Veybe'nin</a:t>
            </a:r>
            <a:r>
              <a:rPr lang="tr-TR" dirty="0"/>
              <a:t> güneyinde bulunan </a:t>
            </a:r>
            <a:r>
              <a:rPr lang="tr-TR" dirty="0" err="1"/>
              <a:t>Vadiu'l</a:t>
            </a:r>
            <a:r>
              <a:rPr lang="tr-TR" dirty="0"/>
              <a:t>-H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5879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Cîzân</a:t>
            </a:r>
            <a:r>
              <a:rPr lang="tr-TR" dirty="0"/>
              <a:t> ile </a:t>
            </a:r>
            <a:r>
              <a:rPr lang="tr-TR" dirty="0" err="1"/>
              <a:t>Luhayye</a:t>
            </a:r>
            <a:r>
              <a:rPr lang="tr-TR" dirty="0"/>
              <a:t> kasabaları arasında hırsızlık ve </a:t>
            </a:r>
            <a:r>
              <a:rPr lang="tr-TR" dirty="0" err="1" smtClean="0"/>
              <a:t>çapulculuklageçinen</a:t>
            </a:r>
            <a:r>
              <a:rPr lang="tr-TR" dirty="0" smtClean="0"/>
              <a:t> </a:t>
            </a:r>
            <a:r>
              <a:rPr lang="tr-TR" dirty="0"/>
              <a:t>Benî </a:t>
            </a:r>
            <a:r>
              <a:rPr lang="tr-TR" dirty="0" err="1"/>
              <a:t>Mervân</a:t>
            </a:r>
            <a:r>
              <a:rPr lang="tr-TR" dirty="0"/>
              <a:t> ve </a:t>
            </a:r>
            <a:r>
              <a:rPr lang="tr-TR" dirty="0" err="1"/>
              <a:t>Harad</a:t>
            </a:r>
            <a:r>
              <a:rPr lang="tr-TR" dirty="0"/>
              <a:t> kabileleri ikamet etmektedir ve </a:t>
            </a:r>
            <a:r>
              <a:rPr lang="tr-TR" dirty="0" smtClean="0"/>
              <a:t>top-lam </a:t>
            </a:r>
            <a:r>
              <a:rPr lang="tr-TR" dirty="0"/>
              <a:t>nüfusları bin beş yüz kadardır. </a:t>
            </a:r>
            <a:r>
              <a:rPr lang="tr-TR" dirty="0" err="1"/>
              <a:t>Luhayye</a:t>
            </a:r>
            <a:r>
              <a:rPr lang="tr-TR" dirty="0"/>
              <a:t> civarında, </a:t>
            </a:r>
            <a:r>
              <a:rPr lang="tr-TR" dirty="0" err="1" smtClean="0"/>
              <a:t>bunlardanbaşka</a:t>
            </a:r>
            <a:r>
              <a:rPr lang="tr-TR" dirty="0"/>
              <a:t>; Benî </a:t>
            </a:r>
            <a:r>
              <a:rPr lang="tr-TR" dirty="0" err="1"/>
              <a:t>Kusayr</a:t>
            </a:r>
            <a:r>
              <a:rPr lang="tr-TR" dirty="0"/>
              <a:t>, Benî Câmi', Benî </a:t>
            </a:r>
            <a:r>
              <a:rPr lang="tr-TR" dirty="0" err="1"/>
              <a:t>Şeybe</a:t>
            </a:r>
            <a:r>
              <a:rPr lang="tr-TR" dirty="0"/>
              <a:t>, Benî Şayi' </a:t>
            </a:r>
            <a:r>
              <a:rPr lang="tr-TR" dirty="0" err="1" smtClean="0"/>
              <a:t>kabilelerioturdukları</a:t>
            </a:r>
            <a:r>
              <a:rPr lang="tr-TR" dirty="0" smtClean="0"/>
              <a:t> </a:t>
            </a:r>
            <a:r>
              <a:rPr lang="tr-TR" dirty="0"/>
              <a:t>gibi, </a:t>
            </a:r>
            <a:r>
              <a:rPr lang="tr-TR" dirty="0" err="1"/>
              <a:t>Luhayye'nin</a:t>
            </a:r>
            <a:r>
              <a:rPr lang="tr-TR" dirty="0"/>
              <a:t> doğusunda da Benî </a:t>
            </a:r>
            <a:r>
              <a:rPr lang="tr-TR" dirty="0" err="1"/>
              <a:t>Zebn</a:t>
            </a:r>
            <a:r>
              <a:rPr lang="tr-TR" dirty="0"/>
              <a:t>, Benî </a:t>
            </a:r>
            <a:r>
              <a:rPr lang="tr-TR" dirty="0" err="1" smtClean="0"/>
              <a:t>Racih,Benî</a:t>
            </a:r>
            <a:r>
              <a:rPr lang="tr-TR" dirty="0" smtClean="0"/>
              <a:t> </a:t>
            </a:r>
            <a:r>
              <a:rPr lang="tr-TR" dirty="0"/>
              <a:t>Tahir, Benî </a:t>
            </a:r>
            <a:r>
              <a:rPr lang="tr-TR" dirty="0" err="1"/>
              <a:t>Heycân</a:t>
            </a:r>
            <a:r>
              <a:rPr lang="tr-TR" dirty="0"/>
              <a:t> ve el-</a:t>
            </a:r>
            <a:r>
              <a:rPr lang="tr-TR" dirty="0" err="1"/>
              <a:t>Firânite</a:t>
            </a:r>
            <a:r>
              <a:rPr lang="tr-TR" dirty="0"/>
              <a:t> adlarındaki küçük </a:t>
            </a:r>
            <a:r>
              <a:rPr lang="tr-TR" dirty="0" err="1" smtClean="0"/>
              <a:t>kabilelerikamet</a:t>
            </a:r>
            <a:r>
              <a:rPr lang="tr-TR" dirty="0" smtClean="0"/>
              <a:t> </a:t>
            </a:r>
            <a:r>
              <a:rPr lang="tr-TR" dirty="0"/>
              <a:t>ederler. Bunlardan öncekilerin toplan nüfusları yaklaşık </a:t>
            </a:r>
            <a:r>
              <a:rPr lang="tr-TR" dirty="0" smtClean="0"/>
              <a:t>olarak </a:t>
            </a:r>
            <a:r>
              <a:rPr lang="tr-TR" dirty="0"/>
              <a:t>bin, el-</a:t>
            </a:r>
            <a:r>
              <a:rPr lang="tr-TR" dirty="0" err="1"/>
              <a:t>Vâizât</a:t>
            </a:r>
            <a:r>
              <a:rPr lang="tr-TR" dirty="0"/>
              <a:t> Vadisi'nde ikamet etmekte olan diğer </a:t>
            </a:r>
            <a:r>
              <a:rPr lang="tr-TR" dirty="0" err="1" smtClean="0"/>
              <a:t>kabilelerintoplam</a:t>
            </a:r>
            <a:r>
              <a:rPr lang="tr-TR" dirty="0" smtClean="0"/>
              <a:t> </a:t>
            </a:r>
            <a:r>
              <a:rPr lang="tr-TR" dirty="0"/>
              <a:t>nüfusları da yedi bin civarındadır.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11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Yemen dağlarında nüfusları yirmi bin kadar tahmin edilen </a:t>
            </a:r>
            <a:r>
              <a:rPr lang="tr-TR" dirty="0" err="1" smtClean="0"/>
              <a:t>Rifâa,Abîdât</a:t>
            </a:r>
            <a:r>
              <a:rPr lang="tr-TR" dirty="0"/>
              <a:t>, Benî </a:t>
            </a:r>
            <a:r>
              <a:rPr lang="tr-TR" dirty="0" err="1"/>
              <a:t>Kebîr</a:t>
            </a:r>
            <a:r>
              <a:rPr lang="tr-TR" dirty="0"/>
              <a:t>, </a:t>
            </a:r>
            <a:r>
              <a:rPr lang="tr-TR" dirty="0" err="1"/>
              <a:t>Bîşe</a:t>
            </a:r>
            <a:r>
              <a:rPr lang="tr-TR" dirty="0"/>
              <a:t>, </a:t>
            </a:r>
            <a:r>
              <a:rPr lang="tr-TR" dirty="0" err="1"/>
              <a:t>Hecâhece</a:t>
            </a:r>
            <a:r>
              <a:rPr lang="tr-TR" dirty="0"/>
              <a:t>, </a:t>
            </a:r>
            <a:r>
              <a:rPr lang="tr-TR" dirty="0" err="1"/>
              <a:t>Abâdile</a:t>
            </a:r>
            <a:r>
              <a:rPr lang="tr-TR" dirty="0"/>
              <a:t> ve </a:t>
            </a:r>
            <a:r>
              <a:rPr lang="tr-TR" dirty="0" err="1"/>
              <a:t>Uklub</a:t>
            </a:r>
            <a:r>
              <a:rPr lang="tr-TR" dirty="0"/>
              <a:t> kabileleri </a:t>
            </a:r>
            <a:r>
              <a:rPr lang="tr-TR" dirty="0" smtClean="0"/>
              <a:t>ika-met </a:t>
            </a:r>
            <a:r>
              <a:rPr lang="tr-TR" dirty="0"/>
              <a:t>etmektedirler. Bunlardan </a:t>
            </a:r>
            <a:r>
              <a:rPr lang="tr-TR" dirty="0" err="1"/>
              <a:t>Bîşe</a:t>
            </a:r>
            <a:r>
              <a:rPr lang="tr-TR" dirty="0"/>
              <a:t> kabilesi, </a:t>
            </a:r>
            <a:r>
              <a:rPr lang="tr-TR" dirty="0" err="1"/>
              <a:t>Asîrlilerle</a:t>
            </a:r>
            <a:r>
              <a:rPr lang="tr-TR" dirty="0"/>
              <a:t> sınırdaş </a:t>
            </a:r>
            <a:r>
              <a:rPr lang="tr-TR" dirty="0" smtClean="0"/>
              <a:t>ol-</a:t>
            </a:r>
            <a:r>
              <a:rPr lang="tr-TR" dirty="0" err="1" smtClean="0"/>
              <a:t>duklarından</a:t>
            </a:r>
            <a:r>
              <a:rPr lang="tr-TR" dirty="0" smtClean="0"/>
              <a:t> </a:t>
            </a:r>
            <a:r>
              <a:rPr lang="tr-TR" dirty="0"/>
              <a:t>aralarında birçok kanlı mücadele meydana </a:t>
            </a:r>
            <a:r>
              <a:rPr lang="tr-TR" dirty="0" smtClean="0"/>
              <a:t>gelmekte-</a:t>
            </a:r>
            <a:r>
              <a:rPr lang="tr-TR" dirty="0" err="1" smtClean="0"/>
              <a:t>dir</a:t>
            </a:r>
            <a:r>
              <a:rPr lang="tr-TR" dirty="0"/>
              <a:t>. </a:t>
            </a:r>
            <a:r>
              <a:rPr lang="tr-TR" dirty="0" err="1"/>
              <a:t>Cebelu</a:t>
            </a:r>
            <a:r>
              <a:rPr lang="tr-TR" dirty="0"/>
              <a:t> </a:t>
            </a:r>
            <a:r>
              <a:rPr lang="tr-TR" dirty="0" err="1"/>
              <a:t>Asîr</a:t>
            </a:r>
            <a:r>
              <a:rPr lang="tr-TR" dirty="0"/>
              <a:t> ile </a:t>
            </a:r>
            <a:r>
              <a:rPr lang="tr-TR" dirty="0" err="1"/>
              <a:t>Taif</a:t>
            </a:r>
            <a:r>
              <a:rPr lang="tr-TR" dirty="0"/>
              <a:t> arasındaki geniş bölgede on kadar </a:t>
            </a:r>
            <a:r>
              <a:rPr lang="tr-TR" dirty="0" err="1" smtClean="0"/>
              <a:t>kabileikamet</a:t>
            </a:r>
            <a:r>
              <a:rPr lang="tr-TR" dirty="0" smtClean="0"/>
              <a:t> </a:t>
            </a:r>
            <a:r>
              <a:rPr lang="tr-TR" dirty="0"/>
              <a:t>etmekte ise de bunların çoğunluğu </a:t>
            </a:r>
            <a:r>
              <a:rPr lang="tr-TR" dirty="0" err="1"/>
              <a:t>hadari</a:t>
            </a:r>
            <a:r>
              <a:rPr lang="tr-TR" dirty="0"/>
              <a:t> olup tarımla </a:t>
            </a:r>
            <a:r>
              <a:rPr lang="tr-TR" dirty="0" smtClean="0"/>
              <a:t>uğraşmaktadırlar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804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Asîr</a:t>
            </a:r>
            <a:r>
              <a:rPr lang="tr-TR" dirty="0"/>
              <a:t> kabilelerinin en önemlileri </a:t>
            </a:r>
            <a:r>
              <a:rPr lang="tr-TR" dirty="0" err="1"/>
              <a:t>Benû</a:t>
            </a:r>
            <a:r>
              <a:rPr lang="tr-TR" dirty="0"/>
              <a:t> Rabia, </a:t>
            </a:r>
            <a:r>
              <a:rPr lang="tr-TR" dirty="0" err="1"/>
              <a:t>Benû</a:t>
            </a:r>
            <a:r>
              <a:rPr lang="tr-TR" dirty="0"/>
              <a:t> </a:t>
            </a:r>
            <a:r>
              <a:rPr lang="tr-TR" dirty="0" err="1"/>
              <a:t>Erkam</a:t>
            </a:r>
            <a:r>
              <a:rPr lang="tr-TR" dirty="0"/>
              <a:t>, </a:t>
            </a:r>
            <a:r>
              <a:rPr lang="tr-TR" dirty="0" smtClean="0"/>
              <a:t>Mu-</a:t>
            </a:r>
            <a:r>
              <a:rPr lang="tr-TR" dirty="0" err="1" smtClean="0"/>
              <a:t>kayyed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Kahtan</a:t>
            </a:r>
            <a:r>
              <a:rPr lang="tr-TR" dirty="0"/>
              <a:t> kabileleridir. </a:t>
            </a:r>
            <a:r>
              <a:rPr lang="tr-TR" dirty="0" err="1"/>
              <a:t>Cebelu</a:t>
            </a:r>
            <a:r>
              <a:rPr lang="tr-TR" dirty="0"/>
              <a:t> </a:t>
            </a:r>
            <a:r>
              <a:rPr lang="tr-TR" dirty="0" err="1"/>
              <a:t>Asîr'in</a:t>
            </a:r>
            <a:r>
              <a:rPr lang="tr-TR" dirty="0"/>
              <a:t> doğusundaki </a:t>
            </a:r>
            <a:r>
              <a:rPr lang="tr-TR" dirty="0" err="1" smtClean="0"/>
              <a:t>Necrân</a:t>
            </a:r>
            <a:r>
              <a:rPr lang="tr-TR" dirty="0" smtClean="0"/>
              <a:t> Vadisi'nde </a:t>
            </a:r>
            <a:r>
              <a:rPr lang="tr-TR" dirty="0"/>
              <a:t>otuz bin nüfuslu </a:t>
            </a:r>
            <a:r>
              <a:rPr lang="tr-TR" dirty="0" err="1"/>
              <a:t>Yâm</a:t>
            </a:r>
            <a:r>
              <a:rPr lang="tr-TR" dirty="0"/>
              <a:t> Kabilesi ikamet eder. </a:t>
            </a:r>
            <a:r>
              <a:rPr lang="tr-TR" dirty="0" err="1"/>
              <a:t>Cebelu</a:t>
            </a:r>
            <a:r>
              <a:rPr lang="tr-TR" dirty="0"/>
              <a:t> </a:t>
            </a:r>
            <a:r>
              <a:rPr lang="tr-TR" dirty="0" err="1" smtClean="0"/>
              <a:t>Rabtile</a:t>
            </a:r>
            <a:r>
              <a:rPr lang="tr-TR" dirty="0" smtClean="0"/>
              <a:t> </a:t>
            </a:r>
            <a:r>
              <a:rPr lang="tr-TR" dirty="0" err="1"/>
              <a:t>Hadramevt</a:t>
            </a:r>
            <a:r>
              <a:rPr lang="tr-TR" dirty="0"/>
              <a:t> arasında da </a:t>
            </a:r>
            <a:r>
              <a:rPr lang="tr-TR" dirty="0" err="1"/>
              <a:t>Alu</a:t>
            </a:r>
            <a:r>
              <a:rPr lang="tr-TR" dirty="0"/>
              <a:t> </a:t>
            </a:r>
            <a:r>
              <a:rPr lang="tr-TR" dirty="0" err="1"/>
              <a:t>Murre</a:t>
            </a:r>
            <a:r>
              <a:rPr lang="tr-TR" dirty="0"/>
              <a:t>, el-</a:t>
            </a:r>
            <a:r>
              <a:rPr lang="tr-TR" dirty="0" err="1"/>
              <a:t>Kereb</a:t>
            </a:r>
            <a:r>
              <a:rPr lang="tr-TR" dirty="0"/>
              <a:t>, es-</a:t>
            </a:r>
            <a:r>
              <a:rPr lang="tr-TR" dirty="0" err="1"/>
              <a:t>Say'ar</a:t>
            </a:r>
            <a:r>
              <a:rPr lang="tr-TR" dirty="0"/>
              <a:t>, </a:t>
            </a:r>
            <a:r>
              <a:rPr lang="tr-TR" dirty="0" smtClean="0"/>
              <a:t>kabileleri</a:t>
            </a:r>
            <a:r>
              <a:rPr lang="tr-TR" dirty="0"/>
              <a:t>, </a:t>
            </a:r>
            <a:r>
              <a:rPr lang="tr-TR" dirty="0" err="1"/>
              <a:t>Cebelu</a:t>
            </a:r>
            <a:r>
              <a:rPr lang="tr-TR" dirty="0"/>
              <a:t> </a:t>
            </a:r>
            <a:r>
              <a:rPr lang="tr-TR" dirty="0" err="1"/>
              <a:t>Rabt'ın</a:t>
            </a:r>
            <a:r>
              <a:rPr lang="tr-TR" dirty="0"/>
              <a:t> güney taraflarında da </a:t>
            </a:r>
            <a:r>
              <a:rPr lang="tr-TR" dirty="0" err="1"/>
              <a:t>Behim</a:t>
            </a:r>
            <a:r>
              <a:rPr lang="tr-TR" dirty="0"/>
              <a:t> ve </a:t>
            </a:r>
            <a:r>
              <a:rPr lang="tr-TR" dirty="0" err="1"/>
              <a:t>Erhab</a:t>
            </a:r>
            <a:r>
              <a:rPr lang="tr-TR" dirty="0"/>
              <a:t> </a:t>
            </a:r>
            <a:r>
              <a:rPr lang="tr-TR" dirty="0" smtClean="0"/>
              <a:t>kabileleri ikamet </a:t>
            </a:r>
            <a:r>
              <a:rPr lang="tr-TR" dirty="0"/>
              <a:t>etmektedirler.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3695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San'a ile Çuha arasındaki topraklarda ikamet eden Benî </a:t>
            </a:r>
            <a:r>
              <a:rPr lang="tr-TR" dirty="0" err="1" smtClean="0"/>
              <a:t>Matarile</a:t>
            </a:r>
            <a:r>
              <a:rPr lang="tr-TR" dirty="0" smtClean="0"/>
              <a:t> </a:t>
            </a:r>
            <a:r>
              <a:rPr lang="tr-TR" dirty="0"/>
              <a:t>el-</a:t>
            </a:r>
            <a:r>
              <a:rPr lang="tr-TR" dirty="0" err="1"/>
              <a:t>Berviyye</a:t>
            </a:r>
            <a:r>
              <a:rPr lang="tr-TR" dirty="0"/>
              <a:t> kabileleri tarımla geçinirler. Bunlardan Benî </a:t>
            </a:r>
            <a:r>
              <a:rPr lang="tr-TR" dirty="0" err="1" smtClean="0"/>
              <a:t>Matar'ınon</a:t>
            </a:r>
            <a:r>
              <a:rPr lang="tr-TR" dirty="0" smtClean="0"/>
              <a:t> </a:t>
            </a:r>
            <a:r>
              <a:rPr lang="tr-TR" dirty="0"/>
              <a:t>bin, diğerlerinin de dört bin kadar oldukları tahmin </a:t>
            </a:r>
            <a:r>
              <a:rPr lang="tr-TR" dirty="0" smtClean="0"/>
              <a:t>edilmektedir</a:t>
            </a:r>
            <a:r>
              <a:rPr lang="tr-TR" dirty="0"/>
              <a:t>. </a:t>
            </a:r>
            <a:r>
              <a:rPr lang="tr-TR" dirty="0" err="1"/>
              <a:t>San'a'nm</a:t>
            </a:r>
            <a:r>
              <a:rPr lang="tr-TR" dirty="0"/>
              <a:t> doğu tarafında ise Benî </a:t>
            </a:r>
            <a:r>
              <a:rPr lang="tr-TR" dirty="0" err="1"/>
              <a:t>Şeddâd</a:t>
            </a:r>
            <a:r>
              <a:rPr lang="tr-TR" dirty="0"/>
              <a:t>, Benî Felah, Benî </a:t>
            </a:r>
            <a:r>
              <a:rPr lang="tr-TR" dirty="0" smtClean="0"/>
              <a:t>Kay-</a:t>
            </a:r>
            <a:r>
              <a:rPr lang="tr-TR" dirty="0" err="1" smtClean="0"/>
              <a:t>su'l</a:t>
            </a:r>
            <a:r>
              <a:rPr lang="tr-TR" dirty="0" smtClean="0"/>
              <a:t>-</a:t>
            </a:r>
            <a:r>
              <a:rPr lang="tr-TR" dirty="0" err="1" smtClean="0"/>
              <a:t>A'mâs</a:t>
            </a:r>
            <a:r>
              <a:rPr lang="tr-TR" dirty="0"/>
              <a:t>, </a:t>
            </a:r>
            <a:r>
              <a:rPr lang="tr-TR" dirty="0" err="1"/>
              <a:t>Havlan</a:t>
            </a:r>
            <a:r>
              <a:rPr lang="tr-TR" dirty="0"/>
              <a:t>, Benî </a:t>
            </a:r>
            <a:r>
              <a:rPr lang="tr-TR" dirty="0" err="1"/>
              <a:t>Cebr</a:t>
            </a:r>
            <a:r>
              <a:rPr lang="tr-TR" dirty="0"/>
              <a:t>, Benî Abes ve </a:t>
            </a:r>
            <a:r>
              <a:rPr lang="tr-TR" dirty="0" err="1"/>
              <a:t>Zabyân</a:t>
            </a:r>
            <a:r>
              <a:rPr lang="tr-TR" dirty="0"/>
              <a:t> </a:t>
            </a:r>
            <a:r>
              <a:rPr lang="tr-TR"/>
              <a:t>kabileleri </a:t>
            </a:r>
            <a:r>
              <a:rPr lang="tr-TR" smtClean="0"/>
              <a:t>ikamet </a:t>
            </a:r>
            <a:r>
              <a:rPr lang="tr-TR" dirty="0"/>
              <a:t>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0900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509</Words>
  <Application>Microsoft Office PowerPoint</Application>
  <PresentationFormat>Geniş ekran</PresentationFormat>
  <Paragraphs>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İslamiyetten Önceki Arap Devletleri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İslamiyetten Önceki Arap Devletleri </dc:title>
  <dc:creator>Mert</dc:creator>
  <cp:lastModifiedBy>Mert</cp:lastModifiedBy>
  <cp:revision>1</cp:revision>
  <dcterms:created xsi:type="dcterms:W3CDTF">2018-01-19T12:14:26Z</dcterms:created>
  <dcterms:modified xsi:type="dcterms:W3CDTF">2018-01-19T12:18:29Z</dcterms:modified>
</cp:coreProperties>
</file>