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75" r:id="rId4"/>
    <p:sldId id="274" r:id="rId5"/>
    <p:sldId id="270" r:id="rId6"/>
    <p:sldId id="271" r:id="rId7"/>
    <p:sldId id="277" r:id="rId8"/>
    <p:sldId id="276" r:id="rId9"/>
    <p:sldId id="278" r:id="rId10"/>
    <p:sldId id="272" r:id="rId11"/>
    <p:sldId id="273" r:id="rId12"/>
    <p:sldId id="279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395" y="1172818"/>
            <a:ext cx="7297423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/>
              <a:t>İNTOKSİKASYON</a:t>
            </a:r>
          </a:p>
          <a:p>
            <a:pPr marL="0" indent="0">
              <a:buNone/>
            </a:pPr>
            <a:endParaRPr lang="tr-TR" dirty="0"/>
          </a:p>
          <a:p>
            <a:pPr lvl="0"/>
            <a:r>
              <a:rPr lang="tr-TR" dirty="0"/>
              <a:t>Patojen mikroorganizmaların gıda üzerinde gelişip çoğalarak  salgıladıkları</a:t>
            </a:r>
            <a:r>
              <a:rPr lang="tr-TR" b="1" dirty="0"/>
              <a:t> toksinlerin </a:t>
            </a:r>
            <a:r>
              <a:rPr lang="tr-TR" dirty="0"/>
              <a:t>gıdalar ile vücuda alınması sonucu ortaya çıkan zehirlenmelerdir.</a:t>
            </a:r>
          </a:p>
          <a:p>
            <a:pPr lvl="0"/>
            <a:r>
              <a:rPr lang="tr-TR" dirty="0"/>
              <a:t>Mikroorganizmaların değil toksinlerin vücuda alınması söz konusudur!!!</a:t>
            </a:r>
          </a:p>
          <a:p>
            <a:pPr lvl="0"/>
            <a:r>
              <a:rPr lang="tr-TR" dirty="0" err="1"/>
              <a:t>İntoksikasyon</a:t>
            </a:r>
            <a:r>
              <a:rPr lang="tr-TR" dirty="0"/>
              <a:t> tipi zehirlenmeler bulaşıcı değildir. 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4265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395" y="1172818"/>
            <a:ext cx="7297423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/>
              <a:t>İNTOKSİKASYON TİPİ ZEHİRLENMELERİN BAZI ÖZELLİKLERİ;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GIDADA BULUNAN PATOJEN MİKROORGANİZMA ÇOĞALIR VE TOKSİN ÜRETİR. TOKSİNİ  BULUNDUĞU GIDAYA SALAR, ORTAMDA M.ORGANİZMA OLMASA BİLE TOKSİNİ VARDIR.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TOKSİNLERİN BİR KISMI ISIYA DAYANIKLIDIR. ÖRNEĞİN; </a:t>
            </a:r>
            <a:r>
              <a:rPr lang="tr-TR" i="1" dirty="0" err="1"/>
              <a:t>Staphylococcus</a:t>
            </a:r>
            <a:r>
              <a:rPr lang="tr-TR" i="1" dirty="0"/>
              <a:t> </a:t>
            </a:r>
            <a:r>
              <a:rPr lang="tr-TR" i="1" dirty="0" err="1"/>
              <a:t>aereus</a:t>
            </a:r>
            <a:r>
              <a:rPr lang="tr-TR" i="1" dirty="0"/>
              <a:t> </a:t>
            </a:r>
            <a:r>
              <a:rPr lang="tr-TR" dirty="0" err="1"/>
              <a:t>enterotoksinleri</a:t>
            </a:r>
            <a:endParaRPr lang="tr-TR" i="1" dirty="0"/>
          </a:p>
          <a:p>
            <a:pPr>
              <a:buFont typeface="Wingdings" pitchFamily="2" charset="2"/>
              <a:buChar char="ü"/>
            </a:pPr>
            <a:r>
              <a:rPr lang="tr-TR" dirty="0"/>
              <a:t>TOKSİNLERİN BİR KISMI ISIYA DUYARLIDIR YANİ DAYANIKSIZDIR. ÖRNEĞİN; </a:t>
            </a:r>
            <a:r>
              <a:rPr lang="tr-TR" i="1" dirty="0" err="1"/>
              <a:t>Clostridium</a:t>
            </a:r>
            <a:r>
              <a:rPr lang="tr-TR" i="1" dirty="0"/>
              <a:t> </a:t>
            </a:r>
            <a:r>
              <a:rPr lang="tr-TR" i="1" dirty="0" err="1"/>
              <a:t>botulinum</a:t>
            </a:r>
            <a:r>
              <a:rPr lang="tr-TR" i="1" dirty="0"/>
              <a:t> </a:t>
            </a:r>
            <a:r>
              <a:rPr lang="tr-TR" dirty="0" err="1"/>
              <a:t>mikotoksinleri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393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5045" y="2080340"/>
            <a:ext cx="7297423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 İNTOKSİKASYONA YOL AÇAN MİKROORGANİZMALAR</a:t>
            </a:r>
          </a:p>
          <a:p>
            <a:pPr>
              <a:buFont typeface="Wingdings" pitchFamily="2" charset="2"/>
              <a:buChar char="q"/>
            </a:pPr>
            <a:r>
              <a:rPr lang="tr-TR" dirty="0" err="1"/>
              <a:t>Staphylococcus</a:t>
            </a:r>
            <a:r>
              <a:rPr lang="tr-TR" dirty="0"/>
              <a:t> </a:t>
            </a:r>
            <a:r>
              <a:rPr lang="tr-TR" dirty="0" err="1"/>
              <a:t>aereus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Clostridium</a:t>
            </a:r>
            <a:r>
              <a:rPr lang="tr-TR" dirty="0"/>
              <a:t> </a:t>
            </a:r>
            <a:r>
              <a:rPr lang="tr-TR" dirty="0" err="1"/>
              <a:t>botulinum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Bacillus</a:t>
            </a:r>
            <a:r>
              <a:rPr lang="tr-TR" dirty="0"/>
              <a:t> </a:t>
            </a:r>
            <a:r>
              <a:rPr lang="tr-TR" dirty="0" err="1"/>
              <a:t>cereus</a:t>
            </a:r>
            <a:endParaRPr lang="tr-TR" dirty="0"/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622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page140image44735808">
            <a:extLst>
              <a:ext uri="{FF2B5EF4-FFF2-40B4-BE49-F238E27FC236}">
                <a16:creationId xmlns:a16="http://schemas.microsoft.com/office/drawing/2014/main" id="{CD31AEB7-6CE8-0046-8D10-3A2E7F4E3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395" y="1572322"/>
            <a:ext cx="6896100" cy="421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564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661" y="1515023"/>
            <a:ext cx="8013039" cy="5984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/>
              <a:t>ANTİJEN-ANTİKOR</a:t>
            </a:r>
          </a:p>
          <a:p>
            <a:pPr marL="0" indent="0" algn="ctr">
              <a:buNone/>
            </a:pPr>
            <a:r>
              <a:rPr lang="tr-TR" dirty="0"/>
              <a:t>AKTİF-PASİF BAĞIŞIKLIK SİSTEMİ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94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047" y="1370057"/>
            <a:ext cx="8013039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GIDALARIN BOZULMASINDA ETKİLİ OLAN MİKROORGANİZMALAR;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BAKTERİLER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VİRÜSLER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PARAZİTLER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PRİONLAR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ALGLER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FUNGUSLAR (KÜF-MAYA)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1425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047" y="1370057"/>
            <a:ext cx="7297423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GIDALAR ARACILIĞIYLA İNSANLARDA  MEYDANA GELEN HASTALIK VE ZEHİRLENME NEDENLERİNİN BAŞINDA </a:t>
            </a:r>
            <a:r>
              <a:rPr lang="tr-TR" u="sng" dirty="0"/>
              <a:t>BAKTERİLE</a:t>
            </a:r>
            <a:r>
              <a:rPr lang="tr-TR" dirty="0"/>
              <a:t>R VE </a:t>
            </a:r>
            <a:r>
              <a:rPr lang="tr-TR" u="sng" dirty="0"/>
              <a:t>TOKSİNLER</a:t>
            </a:r>
            <a:r>
              <a:rPr lang="tr-TR" dirty="0"/>
              <a:t> GELMEKTEDİR VE 2 ŞEKİLDE OLUŞABİLMEKTEDİR.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/>
              <a:t>ENFEKSİYON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TOKSİKOENFEKSİYON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İNTOKSİKASYON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60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441" y="2058038"/>
            <a:ext cx="7297423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 ENFEKSİYON</a:t>
            </a:r>
          </a:p>
          <a:p>
            <a:pPr lvl="0"/>
            <a:r>
              <a:rPr lang="tr-TR" dirty="0"/>
              <a:t>Bu enfeksiyonda öncelikle fazla sayıda canlı patojen bakterinin (≥10⁶hücre/g) gıdayla birlikte yenmesi ve mide asitliğinde canlı kalan patojenin bağırsaklara ulaşması gerekir.</a:t>
            </a:r>
          </a:p>
          <a:p>
            <a:pPr lvl="0"/>
            <a:r>
              <a:rPr lang="tr-TR" dirty="0"/>
              <a:t>Patojen bakteri reseptörler yardımı ile epitelyum hücrelerine tutunarak hücrelerin içerisine girip çoğalırken toksin üretirler ve bağırsak boşluğuna salgılarlar ayrıca </a:t>
            </a:r>
            <a:r>
              <a:rPr lang="tr-TR" dirty="0" err="1"/>
              <a:t>liziz</a:t>
            </a:r>
            <a:r>
              <a:rPr lang="tr-TR" dirty="0"/>
              <a:t> olan bakteri hücrelerinden de toksin salgılanır.</a:t>
            </a:r>
          </a:p>
          <a:p>
            <a:pPr lvl="0"/>
            <a:r>
              <a:rPr lang="tr-TR" dirty="0"/>
              <a:t>Zarar gören bağırsak epitelyum hücrelerinin sonucu bağırsak boşluğuna toksin ve canlı hücre bırakılır. Bağırsaktaki epitelyum hücre parçalanması ve bağırsakta fizyolojik değişimler sonucu bağırsak iltihabına (</a:t>
            </a:r>
            <a:r>
              <a:rPr lang="tr-TR" dirty="0" err="1"/>
              <a:t>gastoroenterit</a:t>
            </a:r>
            <a:r>
              <a:rPr lang="tr-TR" dirty="0"/>
              <a:t>) neden olur.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9016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441" y="2058038"/>
            <a:ext cx="7297423" cy="59849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 ENFEKSİYON TİPİ ZEHİRLENMELERE YOL AÇAN MİKROORGANİZMALAR;</a:t>
            </a:r>
          </a:p>
          <a:p>
            <a:pPr>
              <a:buFont typeface="Wingdings" pitchFamily="2" charset="2"/>
              <a:buChar char="q"/>
            </a:pPr>
            <a:r>
              <a:rPr lang="tr-TR" dirty="0" err="1"/>
              <a:t>Salmonella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Listeria</a:t>
            </a:r>
            <a:r>
              <a:rPr lang="tr-TR" dirty="0"/>
              <a:t> </a:t>
            </a:r>
            <a:r>
              <a:rPr lang="tr-TR" dirty="0" err="1"/>
              <a:t>Monocytogenes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Patojenik</a:t>
            </a:r>
            <a:r>
              <a:rPr lang="tr-TR" dirty="0"/>
              <a:t> E. </a:t>
            </a:r>
            <a:r>
              <a:rPr lang="tr-TR" dirty="0" err="1"/>
              <a:t>Coli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Shigella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Campylobacter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Yersinia</a:t>
            </a:r>
            <a:r>
              <a:rPr lang="tr-TR" dirty="0"/>
              <a:t> </a:t>
            </a:r>
            <a:r>
              <a:rPr lang="tr-TR" dirty="0" err="1"/>
              <a:t>Enterocolitica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Vibrio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Mycobacterium</a:t>
            </a:r>
            <a:r>
              <a:rPr lang="tr-TR" dirty="0"/>
              <a:t> </a:t>
            </a:r>
            <a:r>
              <a:rPr lang="tr-TR" dirty="0" err="1"/>
              <a:t>tuberculosis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Brucella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Coxiella</a:t>
            </a:r>
            <a:r>
              <a:rPr lang="tr-TR" dirty="0"/>
              <a:t> </a:t>
            </a:r>
            <a:r>
              <a:rPr lang="tr-TR" dirty="0" err="1"/>
              <a:t>burnetti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Bacillus</a:t>
            </a:r>
            <a:r>
              <a:rPr lang="tr-TR" dirty="0"/>
              <a:t> </a:t>
            </a:r>
            <a:r>
              <a:rPr lang="tr-TR" dirty="0" err="1"/>
              <a:t>antharacis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Streptococcus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0859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5045" y="2080340"/>
            <a:ext cx="7297423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 TOKSİKOENFEKSİYON</a:t>
            </a:r>
          </a:p>
          <a:p>
            <a:pPr lvl="0" algn="just"/>
            <a:r>
              <a:rPr lang="tr-TR" dirty="0"/>
              <a:t>Bakteri sporluysa çok sayıda canlı </a:t>
            </a:r>
            <a:r>
              <a:rPr lang="tr-TR" dirty="0" err="1"/>
              <a:t>vejetatif</a:t>
            </a:r>
            <a:r>
              <a:rPr lang="tr-TR" dirty="0"/>
              <a:t> hücrenin gıda ile tüketilmesi gerekir. Bu </a:t>
            </a:r>
            <a:r>
              <a:rPr lang="tr-TR" dirty="0" err="1"/>
              <a:t>vejetatif</a:t>
            </a:r>
            <a:r>
              <a:rPr lang="tr-TR" dirty="0"/>
              <a:t> hücreler çoğalmazlar ancak </a:t>
            </a:r>
            <a:r>
              <a:rPr lang="tr-TR" dirty="0" err="1"/>
              <a:t>sporlanırlar</a:t>
            </a:r>
            <a:r>
              <a:rPr lang="tr-TR" dirty="0"/>
              <a:t> ve </a:t>
            </a:r>
            <a:r>
              <a:rPr lang="tr-TR" dirty="0" err="1"/>
              <a:t>sporlanarak</a:t>
            </a:r>
            <a:r>
              <a:rPr lang="tr-TR" dirty="0"/>
              <a:t> parçalanan hücrelerden toksin açığa çıkar.</a:t>
            </a:r>
          </a:p>
          <a:p>
            <a:pPr lvl="0" algn="just"/>
            <a:r>
              <a:rPr lang="tr-TR" dirty="0"/>
              <a:t>Bakteri Gram (-) ve sporsuz ise gıdayla birlikte yüksek sayıda canlı </a:t>
            </a:r>
            <a:r>
              <a:rPr lang="tr-TR" dirty="0" err="1"/>
              <a:t>vejetatif</a:t>
            </a:r>
            <a:r>
              <a:rPr lang="tr-TR" dirty="0"/>
              <a:t> hücre alınması gerekir. Bu hücreler sindirim sisteminde çoğalır ve çoğu bağırsakta ölür. Ölen ve parçalanan hücrelerden toksin serbest kalır.</a:t>
            </a:r>
          </a:p>
          <a:p>
            <a:pPr lvl="0" algn="just"/>
            <a:r>
              <a:rPr lang="tr-TR" dirty="0"/>
              <a:t>Her iki durumda da bakterinin mide asitliğine karşı korunması ve bağırsaklara geçmiş olması gerekir.</a:t>
            </a:r>
          </a:p>
          <a:p>
            <a:pPr lvl="0" algn="just"/>
            <a:r>
              <a:rPr lang="tr-TR" dirty="0"/>
              <a:t>Her iki </a:t>
            </a:r>
            <a:r>
              <a:rPr lang="tr-TR" dirty="0" err="1"/>
              <a:t>m.o</a:t>
            </a:r>
            <a:r>
              <a:rPr lang="tr-TR" dirty="0"/>
              <a:t>. grubuna ait toksinler </a:t>
            </a:r>
            <a:r>
              <a:rPr lang="tr-TR" dirty="0" err="1"/>
              <a:t>gastroenterite</a:t>
            </a:r>
            <a:r>
              <a:rPr lang="tr-TR" dirty="0"/>
              <a:t> neden olur.</a:t>
            </a:r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947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 KAYNAKLI ZEHİRLENMELER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5045" y="2080340"/>
            <a:ext cx="7297423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 TOKSİKOENFEKSİYONA YOL AÇAN MİKROORGANİZMALAR</a:t>
            </a:r>
          </a:p>
          <a:p>
            <a:pPr>
              <a:buFont typeface="Wingdings" pitchFamily="2" charset="2"/>
              <a:buChar char="q"/>
            </a:pPr>
            <a:r>
              <a:rPr lang="tr-TR" dirty="0" err="1"/>
              <a:t>Aeromonas</a:t>
            </a:r>
            <a:r>
              <a:rPr lang="tr-TR" dirty="0"/>
              <a:t> </a:t>
            </a:r>
            <a:r>
              <a:rPr lang="tr-TR" dirty="0" err="1"/>
              <a:t>hydrophilia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Bacillus</a:t>
            </a:r>
            <a:r>
              <a:rPr lang="tr-TR" dirty="0"/>
              <a:t> </a:t>
            </a:r>
            <a:r>
              <a:rPr lang="tr-TR" dirty="0" err="1"/>
              <a:t>cereus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Clostridium</a:t>
            </a:r>
            <a:r>
              <a:rPr lang="tr-TR" dirty="0"/>
              <a:t> </a:t>
            </a:r>
            <a:r>
              <a:rPr lang="tr-TR" dirty="0" err="1"/>
              <a:t>Perfringes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err="1"/>
              <a:t>Enterotoksijenik</a:t>
            </a:r>
            <a:r>
              <a:rPr lang="tr-TR" dirty="0"/>
              <a:t> </a:t>
            </a:r>
            <a:r>
              <a:rPr lang="tr-TR" dirty="0" err="1"/>
              <a:t>E.Coli</a:t>
            </a:r>
            <a:r>
              <a:rPr lang="tr-TR" dirty="0"/>
              <a:t> (ETEC)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EPEC</a:t>
            </a:r>
          </a:p>
          <a:p>
            <a:pPr>
              <a:buFont typeface="Wingdings" pitchFamily="2" charset="2"/>
              <a:buChar char="q"/>
            </a:pPr>
            <a:r>
              <a:rPr lang="tr-TR" dirty="0" err="1"/>
              <a:t>Vibrio</a:t>
            </a:r>
            <a:r>
              <a:rPr lang="tr-TR" dirty="0"/>
              <a:t> </a:t>
            </a:r>
            <a:r>
              <a:rPr lang="tr-TR" dirty="0" err="1"/>
              <a:t>Cholera</a:t>
            </a:r>
            <a:endParaRPr lang="tr-TR" dirty="0"/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168875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590</TotalTime>
  <Words>438</Words>
  <Application>Microsoft Macintosh PowerPoint</Application>
  <PresentationFormat>Geniş ekran</PresentationFormat>
  <Paragraphs>118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 Light</vt:lpstr>
      <vt:lpstr>Rockwell</vt:lpstr>
      <vt:lpstr>Wingdings</vt:lpstr>
      <vt:lpstr>Atlas</vt:lpstr>
      <vt:lpstr>GIDA MİKROBİYOLOJİSİ</vt:lpstr>
      <vt:lpstr>GIDA KAYNAKLI ZEHİRLENMELER </vt:lpstr>
      <vt:lpstr>GIDA KAYNAKLI ZEHİRLENMELER </vt:lpstr>
      <vt:lpstr>GIDA KAYNAKLI ZEHİRLENMELER </vt:lpstr>
      <vt:lpstr>GIDA KAYNAKLI ZEHİRLENMELER </vt:lpstr>
      <vt:lpstr>GIDA KAYNAKLI ZEHİRLENMELER </vt:lpstr>
      <vt:lpstr>GIDA KAYNAKLI ZEHİRLENMELER </vt:lpstr>
      <vt:lpstr>GIDA KAYNAKLI ZEHİRLENMELER </vt:lpstr>
      <vt:lpstr>GIDA KAYNAKLI ZEHİRLENMELER </vt:lpstr>
      <vt:lpstr>GIDA KAYNAKLI ZEHİRLENMELER</vt:lpstr>
      <vt:lpstr>GIDA KAYNAKLI ZEHİRLENMELER </vt:lpstr>
      <vt:lpstr>GIDA KAYNAKLI ZEHİRLENMELER 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83</cp:revision>
  <dcterms:created xsi:type="dcterms:W3CDTF">2019-02-18T12:54:52Z</dcterms:created>
  <dcterms:modified xsi:type="dcterms:W3CDTF">2020-01-21T13:49:59Z</dcterms:modified>
</cp:coreProperties>
</file>